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23" r:id="rId2"/>
    <p:sldId id="324" r:id="rId3"/>
    <p:sldId id="260" r:id="rId4"/>
    <p:sldId id="272" r:id="rId5"/>
    <p:sldId id="325" r:id="rId6"/>
    <p:sldId id="332" r:id="rId7"/>
    <p:sldId id="263" r:id="rId8"/>
    <p:sldId id="327" r:id="rId9"/>
    <p:sldId id="326" r:id="rId10"/>
    <p:sldId id="328" r:id="rId11"/>
    <p:sldId id="329" r:id="rId12"/>
    <p:sldId id="330" r:id="rId13"/>
    <p:sldId id="331" r:id="rId14"/>
    <p:sldId id="333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67B5-662F-45F6-85F6-BF0817A8D6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A86C-D7C8-4EA7-9753-FC02355D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A86C-D7C8-4EA7-9753-FC02355DE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7%E0%A6%BE%E0%A6%A4%E0%A7%81_(%E0%A6%AC%E0%A6%BE%E0%A6%82%E0%A6%B2%E0%A6%BE_%E0%A6%AC%E0%A7%8D%E0%A6%AF%E0%A6%BE%E0%A6%95%E0%A6%B0%E0%A6%A3)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2957" r="1984" b="2865"/>
          <a:stretch/>
        </p:blipFill>
        <p:spPr>
          <a:xfrm>
            <a:off x="2204186" y="192505"/>
            <a:ext cx="7353701" cy="4904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9642" y="192505"/>
            <a:ext cx="2281187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95" y="5288340"/>
            <a:ext cx="11078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 অনলাইন স্কুলে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568" y="0"/>
            <a:ext cx="1089112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 সময় কৃৎ প্রত্যয় যুক্ত হওয়ার ক্রিয়া প্রকৃতি বা ধাতুর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আদিস্বর অনেক সময় পরিবর্তিত হয়। এই পরিবর্তন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যথেচ্ছভাবে হয় না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4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কিছু নিয়ম অনুসরণ করে হয়।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কৃৎ প্রত্যয় ব্যবহৃত হওয়ার সময় পরিবর্তন হওয়ার নিয়ম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bn-IN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গুণ ও বৃদ্ধি।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53557"/>
              </p:ext>
            </p:extLst>
          </p:nvPr>
        </p:nvGraphicFramePr>
        <p:xfrm>
          <a:off x="1106905" y="3898231"/>
          <a:ext cx="4805413" cy="2261937"/>
        </p:xfrm>
        <a:graphic>
          <a:graphicData uri="http://schemas.openxmlformats.org/drawingml/2006/table">
            <a:tbl>
              <a:tblPr/>
              <a:tblGrid>
                <a:gridCol w="1484027"/>
                <a:gridCol w="3321386"/>
              </a:tblGrid>
              <a:tr h="753979"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ই/ঈ-স্থলে 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√চিন+আ= চেনা, √নী+আ= নেওয়া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3979"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উ/ঊ-স্থলে 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√ধু+আ= ধোয়া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3979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ঋ-স্থলে অর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√কৃ+তা = করতা ˃ ক্রেতা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008" y="4263991"/>
            <a:ext cx="79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গুণ-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75706"/>
              </p:ext>
            </p:extLst>
          </p:nvPr>
        </p:nvGraphicFramePr>
        <p:xfrm>
          <a:off x="6966284" y="3965608"/>
          <a:ext cx="4680284" cy="2194560"/>
        </p:xfrm>
        <a:graphic>
          <a:graphicData uri="http://schemas.openxmlformats.org/drawingml/2006/table">
            <a:tbl>
              <a:tblPr/>
              <a:tblGrid>
                <a:gridCol w="1445382"/>
                <a:gridCol w="3234902"/>
              </a:tblGrid>
              <a:tr h="548640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অ-স্থলে 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√পচ+ণক(অক) = পাচক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ই/ঈ-স্থলে 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√শিশু+ষ্ণ = শৈশব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উ/ঊ-স্থলে 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√যুব+অন= যৌবন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ঋ-স্থলে আর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√কৃ+ঘ্যণ(য-ফলা)= কার্য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0405" y="4154984"/>
            <a:ext cx="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বৃদ্ধি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202131"/>
            <a:ext cx="470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কাজ 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278" y="1797096"/>
            <a:ext cx="1060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যৌবন, লাজুক এই শব্দ দুটির মধ্যে কোন কোন প্রত্যয় যুক্ত হয়েছে?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যুব+ অন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03" y="397389"/>
            <a:ext cx="11694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ব্যবহৃত কৃৎ প্রত্যয় ২ প্রকার- বাংলা কৃৎ প্রত্যয় ও সংস্কৃত কৃৎ প্রত্যয়</a:t>
            </a:r>
            <a:r>
              <a:rPr lang="as-IN" sz="48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65231"/>
              </p:ext>
            </p:extLst>
          </p:nvPr>
        </p:nvGraphicFramePr>
        <p:xfrm>
          <a:off x="659331" y="2139607"/>
          <a:ext cx="5231330" cy="4351338"/>
        </p:xfrm>
        <a:graphic>
          <a:graphicData uri="http://schemas.openxmlformats.org/drawingml/2006/table">
            <a:tbl>
              <a:tblPr/>
              <a:tblGrid>
                <a:gridCol w="1680913"/>
                <a:gridCol w="1771108"/>
                <a:gridCol w="1779309"/>
              </a:tblGrid>
              <a:tr h="2175669">
                <a:tc>
                  <a:txBody>
                    <a:bodyPr/>
                    <a:lstStyle/>
                    <a:p>
                      <a:r>
                        <a:rPr lang="as-IN" sz="1300" dirty="0">
                          <a:effectLst/>
                        </a:rPr>
                        <a:t>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300">
                          <a:effectLst/>
                        </a:rPr>
                        <a:t>√ধর+অ= ধর</a:t>
                      </a:r>
                    </a:p>
                    <a:p>
                      <a:r>
                        <a:rPr lang="as-IN" sz="1300">
                          <a:effectLst/>
                        </a:rPr>
                        <a:t>√মার+অ = মার</a:t>
                      </a:r>
                    </a:p>
                    <a:p>
                      <a:r>
                        <a:rPr lang="as-IN" sz="1300">
                          <a:effectLst/>
                        </a:rPr>
                        <a:t>বি:দ্র: আধুনিক বাংলায় সর্বত্র অ-প্রত্যয় উচ্চারিত হয় না। যেমন- √হার+অ = হার্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300">
                          <a:effectLst/>
                        </a:rPr>
                        <a:t>দ্বিত্ব প্রয়োগ (আসন্ন সম্ভাব্যতা অর্থে) : √কাঁদ+অ = কাঁদকাঁদ</a:t>
                      </a:r>
                    </a:p>
                    <a:p>
                      <a:r>
                        <a:rPr lang="as-IN" sz="1300">
                          <a:effectLst/>
                        </a:rPr>
                        <a:t>√মর+অ = মরমর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5669">
                <a:tc>
                  <a:txBody>
                    <a:bodyPr/>
                    <a:lstStyle/>
                    <a:p>
                      <a:r>
                        <a:rPr lang="as-IN" sz="1300" dirty="0">
                          <a:effectLst/>
                        </a:rPr>
                        <a:t>অন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(ক্রিয়াবাচক বিশেষ্য গঠনে ব্যবহৃত হয়)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300" dirty="0">
                          <a:effectLst/>
                        </a:rPr>
                        <a:t>√কাঁদ+অন = কাঁদন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√নাচ+অন = নাচন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√বাড়+অন= বাড়ন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√ঝুল+অন = ঝুলন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√দুল+অন = দোলন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300" dirty="0">
                          <a:effectLst/>
                        </a:rPr>
                        <a:t>ধাতুর শেষে ‘আ-কার’ থাকলে ‘ওন’ হয়। যেমন-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√খা+অন = খাওন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√ছা+অন = ছাওন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√দে+অন = দেওন</a:t>
                      </a:r>
                    </a:p>
                    <a:p>
                      <a:r>
                        <a:rPr lang="as-IN" sz="13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87711"/>
              </p:ext>
            </p:extLst>
          </p:nvPr>
        </p:nvGraphicFramePr>
        <p:xfrm>
          <a:off x="7430703" y="1967049"/>
          <a:ext cx="4379495" cy="4351337"/>
        </p:xfrm>
        <a:graphic>
          <a:graphicData uri="http://schemas.openxmlformats.org/drawingml/2006/table">
            <a:tbl>
              <a:tblPr/>
              <a:tblGrid>
                <a:gridCol w="1407204"/>
                <a:gridCol w="1482714"/>
                <a:gridCol w="1489577"/>
              </a:tblGrid>
              <a:tr h="916071"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অনা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√দুল+অনা = দোলনা</a:t>
                      </a:r>
                    </a:p>
                    <a:p>
                      <a:r>
                        <a:rPr lang="as-IN" sz="1500">
                          <a:effectLst/>
                        </a:rPr>
                        <a:t>√খেল+অনা = খেলনা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3124"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অনি/উনি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√চির+অনি = চিরনি ˃ চিরুনি</a:t>
                      </a:r>
                    </a:p>
                    <a:p>
                      <a:r>
                        <a:rPr lang="as-IN" sz="1500">
                          <a:effectLst/>
                        </a:rPr>
                        <a:t>√বাঁধ+অনি = বাঁধুনি</a:t>
                      </a:r>
                    </a:p>
                    <a:p>
                      <a:r>
                        <a:rPr lang="as-IN" sz="1500">
                          <a:effectLst/>
                        </a:rPr>
                        <a:t>√আঁট+অনি = আঁটুনি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6071"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অন্ত</a:t>
                      </a:r>
                    </a:p>
                    <a:p>
                      <a:r>
                        <a:rPr lang="as-IN" sz="1500">
                          <a:effectLst/>
                        </a:rPr>
                        <a:t>(বিশেষণ গঠনে ব্যবহৃত হয়)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√উড়+অন্ত = উড়ন্ত</a:t>
                      </a:r>
                    </a:p>
                    <a:p>
                      <a:r>
                        <a:rPr lang="as-IN" sz="1500">
                          <a:effectLst/>
                        </a:rPr>
                        <a:t>√ডুব+অন্ত = ডুবন্ত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6071"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অক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1500">
                          <a:effectLst/>
                        </a:rPr>
                        <a:t>√মুড়+অক = মোড়ক</a:t>
                      </a:r>
                    </a:p>
                    <a:p>
                      <a:r>
                        <a:rPr lang="as-IN" sz="1500">
                          <a:effectLst/>
                        </a:rPr>
                        <a:t>√ঝল+অক = ঝলক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339" marR="76339" marT="38170" marB="3817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77804"/>
              </p:ext>
            </p:extLst>
          </p:nvPr>
        </p:nvGraphicFramePr>
        <p:xfrm>
          <a:off x="380432" y="211346"/>
          <a:ext cx="3585176" cy="3566160"/>
        </p:xfrm>
        <a:graphic>
          <a:graphicData uri="http://schemas.openxmlformats.org/drawingml/2006/table">
            <a:tbl>
              <a:tblPr/>
              <a:tblGrid>
                <a:gridCol w="579835"/>
                <a:gridCol w="579835"/>
                <a:gridCol w="710502"/>
                <a:gridCol w="1715004"/>
              </a:tblGrid>
              <a:tr h="0"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অনট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>
                          <a:effectLst/>
                        </a:rPr>
                        <a:t>অন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√নী+অনট ˃ নে+অন* = নয়ন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√শ্রু+অনট = শ্রবণ*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√স্থা+অনট = স্থান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√ভোজ+অনট = ভোজন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√নৃত+অন = নর্তন*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√দৃশ+অন = দর্শন*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√নন্দি+অনট = নন্দন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71436" y="34424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ক) কিছু কিছু ধাতুর শেষে ‘ই-কার’ যুক্ত হয়। যেমন-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√পঠ+ক্ত = পঠিত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√লিখ+ক্ত =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লিখিত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√চল+ক্ত =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চলিত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√লুণ্ঠ+ক্ত =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লুণ্ঠিত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√শিক্ষ+ক্ত = শিক্ষিত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খ) ধাতুর শেষে ‘চ/জ’ থাকলে তা ‘ক’ হয়। যেমন-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√মুচ+ক্ত = মুক্ত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√ভুজ+ক্ত = ভুক্ত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গ) নিপাতনে সিদ্ধ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: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√ছিদ+ক্ত =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ছিন্ন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√দহ+ক্ত = দগ্ধ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√মুহ+ক্ত = মুগ্ধ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√যুধ+ক্ত = </a:t>
            </a:r>
            <a:r>
              <a:rPr lang="as-IN" dirty="0" smtClean="0">
                <a:solidFill>
                  <a:srgbClr val="333333"/>
                </a:solidFill>
                <a:latin typeface="Georgia" panose="02040502050405020303" pitchFamily="18" charset="0"/>
              </a:rPr>
              <a:t>যুদ্ধ</a:t>
            </a:r>
            <a:endParaRPr lang="as-IN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173" y="4160868"/>
            <a:ext cx="481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প্রযোজক ধাতুর শেষে ‘ই-কার’ থাকলে লোপ পায়-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√পূঁজি+ণক = পূজক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√জনি+ণক = জনক</a:t>
            </a:r>
            <a:endParaRPr lang="as-IN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173" y="5514889"/>
            <a:ext cx="4546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শেষে ব্যঞ্জন থাকলে য-ফলা হয়। যেমন-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√গম+য = গম্য</a:t>
            </a:r>
          </a:p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√লভ+য = লভ্য</a:t>
            </a:r>
            <a:endParaRPr lang="as-IN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95635"/>
              </p:ext>
            </p:extLst>
          </p:nvPr>
        </p:nvGraphicFramePr>
        <p:xfrm>
          <a:off x="5563402" y="4829089"/>
          <a:ext cx="5804034" cy="1371600"/>
        </p:xfrm>
        <a:graphic>
          <a:graphicData uri="http://schemas.openxmlformats.org/drawingml/2006/table">
            <a:tbl>
              <a:tblPr/>
              <a:tblGrid>
                <a:gridCol w="938694"/>
                <a:gridCol w="938694"/>
                <a:gridCol w="1150230"/>
                <a:gridCol w="2776416"/>
              </a:tblGrid>
              <a:tr h="0">
                <a:tc>
                  <a:txBody>
                    <a:bodyPr/>
                    <a:lstStyle/>
                    <a:p>
                      <a:r>
                        <a:rPr lang="bn-IN" dirty="0" smtClean="0">
                          <a:effectLst/>
                        </a:rPr>
                        <a:t>অ</a:t>
                      </a:r>
                      <a:r>
                        <a:rPr lang="as-IN" dirty="0" smtClean="0">
                          <a:effectLst/>
                        </a:rPr>
                        <a:t>নীয়</a:t>
                      </a:r>
                      <a:endParaRPr lang="as-IN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dirty="0">
                          <a:effectLst/>
                        </a:rPr>
                        <a:t>√কৃ+অনীয় = করণীয়*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√রক্ষ+অনীয় = রক্ষণীয়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√দৃশ+অনীয় = দর্শনীয়*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√পান+অনীয় = পানীয়</a:t>
                      </a:r>
                    </a:p>
                    <a:p>
                      <a:r>
                        <a:rPr lang="as-IN" dirty="0">
                          <a:effectLst/>
                        </a:rPr>
                        <a:t>√শ্রু+অনীয় = শ্রবণীয়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133" y="596766"/>
            <a:ext cx="245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316" y="2242686"/>
            <a:ext cx="711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/>
              <a:t>√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দুল+অনা = দোলনা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6316" y="2872943"/>
            <a:ext cx="963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 smtClean="0"/>
              <a:t>√ </a:t>
            </a:r>
            <a:r>
              <a:rPr lang="as-IN" sz="48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শ্রু+অনট </a:t>
            </a:r>
            <a:r>
              <a:rPr lang="as-IN" sz="4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48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bn-IN" sz="48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মধ্যে বাংলা কৃৎ কোনটি?</a:t>
            </a:r>
            <a:r>
              <a:rPr lang="as-IN" sz="48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678" y="4543124"/>
            <a:ext cx="7584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নাও-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171299-E3C2-4B90-A708-A41F3F6953CA}"/>
              </a:ext>
            </a:extLst>
          </p:cNvPr>
          <p:cNvSpPr txBox="1"/>
          <p:nvPr/>
        </p:nvSpPr>
        <p:spPr>
          <a:xfrm>
            <a:off x="2246973" y="811278"/>
            <a:ext cx="7391701" cy="13234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ব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ড়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ি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র 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ক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জ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F0024-B0E8-4D31-81BC-FDC3E3B9C2EC}"/>
              </a:ext>
            </a:extLst>
          </p:cNvPr>
          <p:cNvSpPr txBox="1"/>
          <p:nvPr/>
        </p:nvSpPr>
        <p:spPr>
          <a:xfrm>
            <a:off x="105879" y="2333297"/>
            <a:ext cx="12012328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কৃৎ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প্রত্যয়ের</a:t>
            </a:r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পড়বে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ZP\Desktop\dd82772709f4c9cf3e192b99d18f2a6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96" y="139764"/>
            <a:ext cx="10114710" cy="6638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41494" y="1193532"/>
            <a:ext cx="4876800" cy="5502327"/>
            <a:chOff x="6760745" y="673768"/>
            <a:chExt cx="4876800" cy="5502327"/>
          </a:xfrm>
        </p:grpSpPr>
        <p:sp>
          <p:nvSpPr>
            <p:cNvPr id="2" name="TextBox 1"/>
            <p:cNvSpPr txBox="1"/>
            <p:nvPr/>
          </p:nvSpPr>
          <p:spPr>
            <a:xfrm>
              <a:off x="7026442" y="5160432"/>
              <a:ext cx="43454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খাই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745" y="673768"/>
              <a:ext cx="4876800" cy="45529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6" y="673768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946" y="4889633"/>
            <a:ext cx="4769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97" y="86087"/>
            <a:ext cx="2020340" cy="11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5" b="10386"/>
          <a:stretch>
            <a:fillRect/>
          </a:stretch>
        </p:blipFill>
        <p:spPr>
          <a:xfrm>
            <a:off x="984349" y="3537679"/>
            <a:ext cx="10845055" cy="3320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803" y="2091129"/>
            <a:ext cx="10741794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411A7A-03E6-4818-9787-239D66067FC4}"/>
              </a:ext>
            </a:extLst>
          </p:cNvPr>
          <p:cNvSpPr txBox="1"/>
          <p:nvPr/>
        </p:nvSpPr>
        <p:spPr>
          <a:xfrm>
            <a:off x="299803" y="942313"/>
            <a:ext cx="11422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70" y="214104"/>
            <a:ext cx="11867949" cy="6324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২) প্রত্যয়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বাংলা কৃৎ প্রত্যয় এবং সংস্কৃত কৃৎ প্রত্যয় নির্ণয় করতে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8" y="5262979"/>
            <a:ext cx="1202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উদ্দেশ্যে শব্দ বা নাম প্রকৃতির এবং ক্রিয়া প্রকৃতির পরে যে শব্দাংশ যুক্ত হয় তাকে প্রত্যয় বলে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হাত</a:t>
            </a:r>
            <a:r>
              <a:rPr lang="bn-IN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bn-IN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19834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নামশব্দের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ক্রিয়ার দুটি অংশ থাকে। যেমন : প্রকৃতি ও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প্রত্যয়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ছাড়া অন্যসব শব্দকে সাধিত শব্দ বলে। যেমন : হাতা,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গরমিল।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সাধিত শব্দ দুই প্রকার। যেমন : নামশব্দ ও ক্রিয়া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শব্দকে বা কোনো শব্দের যে অংশকে আর কোনো ক্ষুদ্রতর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bn-IN" sz="4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করা যায় না তাকে প্রকৃতি বলে । প্রকৃতি দুই প্রকার । যেমন : নাম প্রকৃতি ও ক্রিয়া প্রকৃতি বা 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2" tooltip="ধাতু (বাংলা ব্যাকরণ)"/>
              </a:rPr>
              <a:t>ধাতু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ঘরামি- ঘর,নাচুনে- নাচ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56" y="2703016"/>
            <a:ext cx="11858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২ প্রকার-</a:t>
            </a:r>
          </a:p>
          <a:p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: প্রাতিপদিকের সঙ্গে প্রত্যয় যুক্ত হলে প্রাতিপদিকটিকে নাম প্রকৃতি বলে। যেমন, উপরের লাজ, বড়, ঘর- এগুলো নাম প্রকৃতি।</a:t>
            </a:r>
          </a:p>
          <a:p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প্রকৃতি : 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প্রত্যয় যুক্ত হলে ধাতুটিকে ক্রিয়া প্রকৃতি বলে। যেমন, উপরের </a:t>
            </a:r>
            <a:r>
              <a:rPr lang="en-US" sz="4400" dirty="0"/>
              <a:t> √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/>
              <a:t> √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/>
              <a:t> √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জিত- 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ক্রিয়া প্রকৃতি।</a:t>
            </a:r>
            <a:endParaRPr lang="as-IN" sz="44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56" y="368514"/>
            <a:ext cx="11608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as-IN" sz="4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লাজুক, বড়াই, ঘরামি, পড়ুয়া, নাচুনে, জিতা শব্দগুলো প্রত্যয়সাধিত (মূলশব্দের সঙ্গে অতিরিক্ত শব্দাংশ বা প্রত্যয় যুক্ত হয়েছে।)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533" y="371040"/>
            <a:ext cx="2384534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3178314"/>
            <a:ext cx="1752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6019800" y="-2286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6019800" y="24384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5504" y="4724401"/>
            <a:ext cx="2209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724401"/>
            <a:ext cx="17526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700" y="2008358"/>
            <a:ext cx="2209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848" y="2048641"/>
            <a:ext cx="20574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848" y="336884"/>
            <a:ext cx="3850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524" y="2377440"/>
            <a:ext cx="1081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পড়ুয়া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শব্দের মধ্যে প্রকৃতি আর প্রত্যয় আলাদা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049" y="1595021"/>
            <a:ext cx="11944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4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শব্দ গঠনে দুই প্রকার প্রত্যয় পাওয়া যায়। যেমন : তদ্ধিত প্রত্যয় ও কৃৎপ্রত্যয়</a:t>
            </a:r>
            <a:r>
              <a:rPr lang="as-IN" sz="4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solidFill>
                <a:srgbClr val="202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as-IN" sz="4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কৃৎপ্রত্যয়: ক্রিয়ামূল বা ধাতুর সঙ্গে যে প্রত্যয় যুক্ত হয়ে নতুন শব্দ তৈরি হয় তাকে বলে কৃৎপ্রত্যয়। যেমন : চলন্ত, জমা ও লিখিত শব্দের যথাক্রমে অন্ত, আ ও ইত কৃৎপ্রত্যয়</a:t>
            </a:r>
            <a:r>
              <a:rPr lang="as-IN" sz="4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solidFill>
                <a:srgbClr val="202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as-IN" sz="4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কৃদন্ত শব্দ: কৃৎপ্রত্যয় সাধিত শব্দকে বলা হয় কৃদন্ত শব্দ। যেমন : চলন্ত, </a:t>
            </a:r>
            <a:r>
              <a:rPr lang="bn-IN" sz="4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পড়ুয়া, নাচুনে</a:t>
            </a:r>
            <a:r>
              <a:rPr lang="as-IN" sz="4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49" y="148471"/>
            <a:ext cx="11717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u="sng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কৃৎ প্রত্যয় </a:t>
            </a:r>
            <a:r>
              <a:rPr lang="as-IN" sz="4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ক্রিয়া প্রকৃতির সঙ্গে যেই প্রত্যয় যুক্ত হয়, তাকে কৃৎ প্রত্যয় বলে। </a:t>
            </a:r>
            <a:r>
              <a:rPr lang="as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4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কৃ+ তব্য= কর্তব্য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626</Words>
  <Application>Microsoft Office PowerPoint</Application>
  <PresentationFormat>Widescreen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Windows User</cp:lastModifiedBy>
  <cp:revision>80</cp:revision>
  <dcterms:created xsi:type="dcterms:W3CDTF">2019-12-23T07:19:35Z</dcterms:created>
  <dcterms:modified xsi:type="dcterms:W3CDTF">2020-06-16T15:54:44Z</dcterms:modified>
</cp:coreProperties>
</file>