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sldIdLst>
    <p:sldId id="311" r:id="rId2"/>
    <p:sldId id="312" r:id="rId3"/>
    <p:sldId id="287" r:id="rId4"/>
    <p:sldId id="288" r:id="rId5"/>
    <p:sldId id="289" r:id="rId6"/>
    <p:sldId id="292" r:id="rId7"/>
    <p:sldId id="294" r:id="rId8"/>
    <p:sldId id="295" r:id="rId9"/>
    <p:sldId id="296" r:id="rId10"/>
    <p:sldId id="297" r:id="rId11"/>
    <p:sldId id="299" r:id="rId12"/>
    <p:sldId id="309" r:id="rId13"/>
    <p:sldId id="300" r:id="rId14"/>
    <p:sldId id="301" r:id="rId15"/>
    <p:sldId id="302" r:id="rId16"/>
    <p:sldId id="303" r:id="rId17"/>
    <p:sldId id="304" r:id="rId18"/>
    <p:sldId id="305" r:id="rId19"/>
    <p:sldId id="306" r:id="rId20"/>
    <p:sldId id="283" r:id="rId21"/>
    <p:sldId id="307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A0CC46-CCB2-4818-9ED7-0F2833DFF829}">
          <p14:sldIdLst>
            <p14:sldId id="311"/>
            <p14:sldId id="312"/>
            <p14:sldId id="287"/>
            <p14:sldId id="288"/>
            <p14:sldId id="289"/>
            <p14:sldId id="292"/>
            <p14:sldId id="294"/>
            <p14:sldId id="295"/>
            <p14:sldId id="296"/>
            <p14:sldId id="297"/>
            <p14:sldId id="299"/>
            <p14:sldId id="309"/>
            <p14:sldId id="300"/>
            <p14:sldId id="301"/>
            <p14:sldId id="302"/>
            <p14:sldId id="303"/>
            <p14:sldId id="304"/>
            <p14:sldId id="305"/>
            <p14:sldId id="306"/>
            <p14:sldId id="283"/>
            <p14:sldId id="307"/>
            <p14:sldId id="3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FF99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9" autoAdjust="0"/>
    <p:restoredTop sz="39631" autoAdjust="0"/>
  </p:normalViewPr>
  <p:slideViewPr>
    <p:cSldViewPr>
      <p:cViewPr varScale="1">
        <p:scale>
          <a:sx n="74" d="100"/>
          <a:sy n="74" d="100"/>
        </p:scale>
        <p:origin x="10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FB032-4191-48FB-82C6-F45D4D79C240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CA747-3711-4DBE-A53F-51C6BD1FB4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90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CA747-3711-4DBE-A53F-51C6BD1FB4A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26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96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7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61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7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13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2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5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7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স্বাগতম</a:t>
            </a:r>
            <a:endParaRPr lang="en-S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135" y="1846263"/>
            <a:ext cx="3218180" cy="4022725"/>
          </a:xfrm>
        </p:spPr>
      </p:pic>
    </p:spTree>
    <p:extLst>
      <p:ext uri="{BB962C8B-B14F-4D97-AF65-F5344CB8AC3E}">
        <p14:creationId xmlns:p14="http://schemas.microsoft.com/office/powerpoint/2010/main" val="420382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520940" cy="1066800"/>
          </a:xfrm>
        </p:spPr>
        <p:txBody>
          <a:bodyPr/>
          <a:lstStyle/>
          <a:p>
            <a:pPr algn="ctr"/>
            <a:r>
              <a:rPr lang="bn-IN" sz="3600" i="1" u="sng" dirty="0">
                <a:solidFill>
                  <a:schemeClr val="accent3"/>
                </a:solidFill>
              </a:rPr>
              <a:t>মুদ্রাস্ফীতির পরিমাপ পদ্ধতিঃ</a:t>
            </a:r>
            <a:br>
              <a:rPr lang="bn-IN" sz="3600" i="1" u="sng" dirty="0">
                <a:solidFill>
                  <a:schemeClr val="accent3"/>
                </a:solidFill>
              </a:rPr>
            </a:br>
            <a:endParaRPr lang="en-US" sz="36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1"/>
            <a:ext cx="8534400" cy="1828800"/>
          </a:xfrm>
        </p:spPr>
        <p:txBody>
          <a:bodyPr>
            <a:normAutofit/>
          </a:bodyPr>
          <a:lstStyle/>
          <a:p>
            <a:r>
              <a:rPr lang="bn-IN" sz="2800" dirty="0" smtClean="0"/>
              <a:t>একটি </a:t>
            </a:r>
            <a:r>
              <a:rPr lang="bn-IN" sz="2800" dirty="0"/>
              <a:t>নিদিষ্ট সময়কাল </a:t>
            </a:r>
            <a:r>
              <a:rPr lang="bn-IN" sz="2800" dirty="0" smtClean="0"/>
              <a:t>থেকে সময়কাল </a:t>
            </a:r>
            <a:r>
              <a:rPr lang="bn-IN" sz="2800" dirty="0"/>
              <a:t>কোন দাম </a:t>
            </a:r>
          </a:p>
          <a:p>
            <a:r>
              <a:rPr lang="bn-IN" sz="2800" dirty="0"/>
              <a:t>সূচকে্র শতাংশিক কে আরেকটি বৃদ্ধিকে মুদ্রাস্ফীতি </a:t>
            </a:r>
            <a:r>
              <a:rPr lang="bn-IN" sz="2800" dirty="0" smtClean="0"/>
              <a:t>হার</a:t>
            </a:r>
            <a:r>
              <a:rPr lang="en-US" sz="2800" dirty="0" smtClean="0"/>
              <a:t> </a:t>
            </a:r>
            <a:r>
              <a:rPr lang="bn-IN" sz="2800" dirty="0" smtClean="0"/>
              <a:t>বলে</a:t>
            </a:r>
            <a:r>
              <a:rPr lang="bn-IN" sz="2800" dirty="0"/>
              <a:t>।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015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4000" dirty="0" smtClean="0"/>
              <a:t>ভোক্তার মূল্যসুচক পরিমাপ পদ্ধতিঃ     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666285"/>
              </p:ext>
            </p:extLst>
          </p:nvPr>
        </p:nvGraphicFramePr>
        <p:xfrm>
          <a:off x="6350" y="1219200"/>
          <a:ext cx="8672513" cy="289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3" imgW="1295400" imgH="431800" progId="Equation.3">
                  <p:embed/>
                </p:oleObj>
              </mc:Choice>
              <mc:Fallback>
                <p:oleObj name="Equation" r:id="rId3" imgW="1295400" imgH="431800" progId="Equation.3">
                  <p:embed/>
                  <p:pic>
                    <p:nvPicPr>
                      <p:cNvPr id="0" name="Picture 3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219200"/>
                        <a:ext cx="8672513" cy="289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793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100584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sz="3600" b="1" i="1" u="sng" dirty="0" smtClean="0">
                <a:solidFill>
                  <a:srgbClr val="C00000"/>
                </a:solidFill>
              </a:rPr>
              <a:t>অব্যক্ত অবমূল্যায়ন সূচক পরিমাপ পদ্ধতিঃ(</a:t>
            </a:r>
            <a:r>
              <a:rPr lang="en-US" sz="3600" b="1" i="1" u="sng" dirty="0" smtClean="0">
                <a:solidFill>
                  <a:srgbClr val="C00000"/>
                </a:solidFill>
              </a:rPr>
              <a:t>IPD)</a:t>
            </a:r>
            <a:r>
              <a:rPr lang="bn-IN" sz="3600" b="1" i="1" u="sng" dirty="0">
                <a:solidFill>
                  <a:srgbClr val="C00000"/>
                </a:solidFill>
              </a:rPr>
              <a:t/>
            </a:r>
            <a:br>
              <a:rPr lang="bn-IN" sz="3600" b="1" i="1" u="sng" dirty="0">
                <a:solidFill>
                  <a:srgbClr val="C00000"/>
                </a:solidFill>
              </a:rPr>
            </a:br>
            <a:endParaRPr lang="en-US" sz="3600" b="1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31125"/>
            <a:ext cx="7520940" cy="3579849"/>
          </a:xfrm>
        </p:spPr>
        <p:txBody>
          <a:bodyPr>
            <a:normAutofit/>
          </a:bodyPr>
          <a:lstStyle/>
          <a:p>
            <a:r>
              <a:rPr lang="bn-IN" sz="3200" dirty="0" smtClean="0"/>
              <a:t>অব্যক্ত অবমূল্যায়ন সূচক</a:t>
            </a:r>
            <a:r>
              <a:rPr lang="en-US" sz="3200" dirty="0" smtClean="0"/>
              <a:t>=</a:t>
            </a:r>
            <a:r>
              <a:rPr lang="bn-IN" sz="3200" dirty="0" smtClean="0"/>
              <a:t> চলতি বছরের জাতীয় উৎপাদন/ভিত্তি  বছরের জাতীয় উৎপাদন</a:t>
            </a:r>
            <a:r>
              <a:rPr lang="en-US" sz="3200" dirty="0" smtClean="0"/>
              <a:t>x100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38757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716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98" y="412661"/>
            <a:ext cx="9131968" cy="876300"/>
          </a:xfrm>
        </p:spPr>
        <p:txBody>
          <a:bodyPr>
            <a:normAutofit fontScale="90000"/>
          </a:bodyPr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মুদ্রাস্ফীতির </a:t>
            </a:r>
            <a:r>
              <a:rPr lang="bn-IN" sz="6000" dirty="0">
                <a:solidFill>
                  <a:srgbClr val="FF0000"/>
                </a:solidFill>
              </a:rPr>
              <a:t>কারণসমুহঃ</a:t>
            </a:r>
            <a:r>
              <a:rPr lang="bn-IN" sz="4000" dirty="0">
                <a:solidFill>
                  <a:srgbClr val="FF0000"/>
                </a:solidFill>
              </a:rPr>
              <a:t/>
            </a:r>
            <a:br>
              <a:rPr lang="bn-IN" sz="4000" dirty="0">
                <a:solidFill>
                  <a:srgbClr val="FF0000"/>
                </a:solidFill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algn="ctr"/>
            <a:r>
              <a:rPr lang="bn-IN" sz="3200" dirty="0" smtClean="0"/>
              <a:t>০১</a:t>
            </a:r>
            <a:r>
              <a:rPr lang="bn-IN" sz="3200" dirty="0"/>
              <a:t>।অর্থের যোগান বৃদ্ধি </a:t>
            </a:r>
          </a:p>
          <a:p>
            <a:pPr algn="ctr"/>
            <a:r>
              <a:rPr lang="bn-IN" sz="3200" dirty="0"/>
              <a:t>০২।সরকারি ব্যয়</a:t>
            </a:r>
          </a:p>
          <a:p>
            <a:pPr algn="ctr"/>
            <a:r>
              <a:rPr lang="bn-IN" sz="3200" dirty="0"/>
              <a:t>৩।উঁৎপাদন হ্রাস </a:t>
            </a:r>
          </a:p>
          <a:p>
            <a:pPr algn="ctr"/>
            <a:r>
              <a:rPr lang="bn-IN" sz="3200" dirty="0"/>
              <a:t> ০৪।অতিরিক্ত সরকারি বায় </a:t>
            </a:r>
          </a:p>
          <a:p>
            <a:pPr algn="ctr"/>
            <a:r>
              <a:rPr lang="bn-IN" sz="3200" dirty="0"/>
              <a:t>০৫।ঘাটতি বায়</a:t>
            </a:r>
          </a:p>
          <a:p>
            <a:pPr algn="ctr"/>
            <a:r>
              <a:rPr lang="bn-IN" sz="3200" dirty="0"/>
              <a:t>০৬।অনুৎপাদনশীল খাতে বায় বাড়ানো</a:t>
            </a:r>
          </a:p>
          <a:p>
            <a:pPr algn="ctr"/>
            <a:r>
              <a:rPr lang="bn-IN" sz="3200" dirty="0"/>
              <a:t>০৭।মজূরি বৃদ্ধি</a:t>
            </a:r>
          </a:p>
          <a:p>
            <a:pPr algn="ctr"/>
            <a:r>
              <a:rPr lang="bn-IN" sz="3200" dirty="0"/>
              <a:t>০৮।জনসংখ্যা বৃদ্ধি</a:t>
            </a:r>
          </a:p>
          <a:p>
            <a:pPr algn="ctr"/>
            <a:r>
              <a:rPr lang="bn-IN" sz="3200" dirty="0"/>
              <a:t>০৯।প্রাকৃতিক দুযোগ</a:t>
            </a:r>
          </a:p>
          <a:p>
            <a:pPr algn="ctr"/>
            <a:r>
              <a:rPr lang="bn-IN" sz="3200" dirty="0"/>
              <a:t>১০।ভোগ ও বিনিয়োগ বায় বৃদ্ধি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281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sz="3200" dirty="0">
                <a:solidFill>
                  <a:srgbClr val="FF0000"/>
                </a:solidFill>
              </a:rPr>
              <a:t>বাংলাদেশের মুদ্রাস্ফীতির </a:t>
            </a:r>
            <a:r>
              <a:rPr lang="bn-IN" sz="3200" dirty="0" smtClean="0">
                <a:solidFill>
                  <a:srgbClr val="FF0000"/>
                </a:solidFill>
              </a:rPr>
              <a:t>কারণঃ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bn-IN" sz="2000" dirty="0" smtClean="0"/>
              <a:t>০১।অর্থের </a:t>
            </a:r>
            <a:r>
              <a:rPr lang="bn-IN" sz="2000" dirty="0"/>
              <a:t>যোগান বৃদ্ধি </a:t>
            </a:r>
          </a:p>
          <a:p>
            <a:pPr algn="ctr"/>
            <a:r>
              <a:rPr lang="bn-IN" sz="2000" dirty="0"/>
              <a:t>০২।উৎপাদন হ্রাস</a:t>
            </a:r>
          </a:p>
          <a:p>
            <a:pPr algn="ctr"/>
            <a:r>
              <a:rPr lang="bn-IN" sz="2000" dirty="0"/>
              <a:t>০৩।উদার ঋণ নীতি</a:t>
            </a:r>
          </a:p>
          <a:p>
            <a:pPr algn="ctr"/>
            <a:r>
              <a:rPr lang="bn-IN" sz="2000" dirty="0"/>
              <a:t>০৪।সরকারি ব্যয় বৃদ্ধি</a:t>
            </a:r>
          </a:p>
          <a:p>
            <a:pPr algn="ctr"/>
            <a:r>
              <a:rPr lang="bn-IN" sz="2000" dirty="0"/>
              <a:t>০৫।খাদ্য ঘাটতি</a:t>
            </a:r>
          </a:p>
          <a:p>
            <a:pPr algn="ctr"/>
            <a:r>
              <a:rPr lang="bn-IN" sz="2000" dirty="0"/>
              <a:t>০৬।উৎপাদন ব্যয় বৃদ্ধি</a:t>
            </a:r>
          </a:p>
          <a:p>
            <a:pPr algn="ctr"/>
            <a:r>
              <a:rPr lang="bn-IN" sz="2000" dirty="0"/>
              <a:t>০৭।বেতন ও মজুরি বৃদ্ধি</a:t>
            </a:r>
          </a:p>
          <a:p>
            <a:pPr algn="ctr"/>
            <a:r>
              <a:rPr lang="bn-IN" sz="2000" dirty="0"/>
              <a:t>০৮।অনুৎপাদনশীলখাতে ব্যয় বৃদ্ধি</a:t>
            </a:r>
          </a:p>
          <a:p>
            <a:pPr algn="ctr"/>
            <a:r>
              <a:rPr lang="bn-IN" sz="2000" dirty="0"/>
              <a:t>০৯।অধিক রপ্তানির প্রবণতা</a:t>
            </a:r>
          </a:p>
          <a:p>
            <a:pPr algn="ctr"/>
            <a:r>
              <a:rPr lang="bn-IN" sz="2000" dirty="0"/>
              <a:t>১০।অতিরিক্ত পরোক্ষ কর</a:t>
            </a:r>
          </a:p>
          <a:p>
            <a:pPr algn="ctr"/>
            <a:endParaRPr lang="bn-IN" sz="2000" dirty="0"/>
          </a:p>
          <a:p>
            <a:pPr algn="r"/>
            <a:endParaRPr lang="bn-IN" sz="2000" dirty="0"/>
          </a:p>
          <a:p>
            <a:pPr algn="ctr"/>
            <a:endParaRPr lang="bn-IN" sz="2000" dirty="0"/>
          </a:p>
          <a:p>
            <a:pPr algn="ctr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790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520940" cy="129540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002060"/>
                </a:solidFill>
              </a:rPr>
              <a:t>২০০৬ থেকে ২০১৪ পর্যন্ত বাংলাদেশের মুদ্রাস্ফীতির অবস্থা। 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850" y="3048000"/>
            <a:ext cx="21907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0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30540" cy="1143000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জুলাই-২০১৫ থেকে এপ্রিল-২০১৬ পর্যন্ত পয়েন্ট টু পয়েন্ট মুদ্রাস্ফীতি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115" y="2238149"/>
            <a:ext cx="6954220" cy="3238952"/>
          </a:xfrm>
        </p:spPr>
      </p:pic>
    </p:spTree>
    <p:extLst>
      <p:ext uri="{BB962C8B-B14F-4D97-AF65-F5344CB8AC3E}">
        <p14:creationId xmlns:p14="http://schemas.microsoft.com/office/powerpoint/2010/main" val="204436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77240"/>
          </a:xfrm>
        </p:spPr>
        <p:txBody>
          <a:bodyPr>
            <a:normAutofit fontScale="90000"/>
          </a:bodyPr>
          <a:lstStyle/>
          <a:p>
            <a:pPr algn="ctr"/>
            <a:r>
              <a:rPr lang="bn-IN" sz="6000" i="1" u="sng" dirty="0">
                <a:solidFill>
                  <a:srgbClr val="00B0F0"/>
                </a:solidFill>
              </a:rPr>
              <a:t>একক কাজঃ</a:t>
            </a:r>
            <a:endParaRPr lang="en-US" sz="60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1600"/>
            <a:ext cx="7520940" cy="3579849"/>
          </a:xfrm>
        </p:spPr>
        <p:txBody>
          <a:bodyPr>
            <a:normAutofit/>
          </a:bodyPr>
          <a:lstStyle/>
          <a:p>
            <a:r>
              <a:rPr lang="bn-IN" sz="3600" dirty="0" smtClean="0"/>
              <a:t>মুদ্রাস্ফীতি বলতে কি বুঝ? </a:t>
            </a:r>
          </a:p>
          <a:p>
            <a:r>
              <a:rPr lang="bn-IN" sz="3600" dirty="0" smtClean="0"/>
              <a:t>মুদ্রাস্ফীতি পরিমাপ পদ্ধতি কত প্রকার?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93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sz="7200" i="1" u="sng" dirty="0">
                <a:solidFill>
                  <a:srgbClr val="92D050"/>
                </a:solidFill>
              </a:rPr>
              <a:t>দলীয় </a:t>
            </a:r>
            <a:r>
              <a:rPr lang="bn-IN" sz="7200" i="1" u="sng" dirty="0" smtClean="0">
                <a:solidFill>
                  <a:srgbClr val="92D050"/>
                </a:solidFill>
              </a:rPr>
              <a:t>কাজঃ</a:t>
            </a:r>
            <a:endParaRPr lang="en-US" sz="72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610600" cy="3579849"/>
          </a:xfrm>
        </p:spPr>
        <p:txBody>
          <a:bodyPr>
            <a:normAutofit/>
          </a:bodyPr>
          <a:lstStyle/>
          <a:p>
            <a:pPr algn="ctr"/>
            <a:r>
              <a:rPr lang="bn-IN" sz="3600" dirty="0" smtClean="0"/>
              <a:t>বাংলাদেশের </a:t>
            </a:r>
            <a:r>
              <a:rPr lang="bn-IN" sz="3600" dirty="0"/>
              <a:t>মুদ্রাস্ফীতির কারণ গুলো </a:t>
            </a:r>
            <a:r>
              <a:rPr lang="bn-IN" sz="3600" dirty="0" smtClean="0"/>
              <a:t>ব্যাখ্যা কর।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30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মুল্যায়নঃ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bn-IN" sz="2000" dirty="0" smtClean="0"/>
              <a:t>মাসুদ </a:t>
            </a:r>
            <a:r>
              <a:rPr lang="bn-IN" sz="2000" dirty="0"/>
              <a:t>সাহেব বাজার থেকে ফিরে বিরক্তির সুরে তার  </a:t>
            </a:r>
          </a:p>
          <a:p>
            <a:r>
              <a:rPr lang="bn-IN" sz="2000" dirty="0"/>
              <a:t>সহকর্মীকে বলতে লাগলেন, আর বলবেন না ভাই, গত বছর </a:t>
            </a:r>
          </a:p>
          <a:p>
            <a:r>
              <a:rPr lang="bn-IN" sz="2000" dirty="0"/>
              <a:t>সবজি  ও মাছ প্রতি কেজি ১০ ও ২০০ টাকায় কিনেছি ।</a:t>
            </a:r>
          </a:p>
          <a:p>
            <a:r>
              <a:rPr lang="bn-IN" sz="2000" dirty="0"/>
              <a:t>এবার তা সম্ভব হচ্ছে না । এই দেখুন না, সবজি ও মাছ প্রতি  </a:t>
            </a:r>
          </a:p>
          <a:p>
            <a:r>
              <a:rPr lang="bn-IN" sz="2000" dirty="0"/>
              <a:t>কেজি কিনলাম ২০ ও ৩০০ টাকা দরে । </a:t>
            </a:r>
          </a:p>
          <a:p>
            <a:r>
              <a:rPr lang="bn-IN" sz="2000" dirty="0"/>
              <a:t>(ক)ভোক্তার মূল্য সূচক কি ?</a:t>
            </a:r>
          </a:p>
          <a:p>
            <a:r>
              <a:rPr lang="bn-IN" sz="2000" dirty="0"/>
              <a:t>(খ)ভোক্তার দাম সূচক সূত্র লেখ ।</a:t>
            </a:r>
          </a:p>
          <a:p>
            <a:r>
              <a:rPr lang="bn-IN" sz="2000" dirty="0"/>
              <a:t>(গ)সবজি ও মাছের ভিত্তিতে বর্তমান বছরের ভোক্তার দামসূচক দেখাও।</a:t>
            </a:r>
            <a:endParaRPr lang="en-US" sz="2000" dirty="0"/>
          </a:p>
          <a:p>
            <a:r>
              <a:rPr lang="bn-IN" sz="2000" dirty="0"/>
              <a:t>(ঘ)উদ্দীপকে মুদ্রাস্ফীতির সব কারণ উল্লেখ হয়নি – ব্যাখ্যা কর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012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40" y="394977"/>
            <a:ext cx="7543800" cy="1450757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শিক্ষক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পরিচিতি</a:t>
            </a:r>
            <a:endParaRPr lang="en-SG" dirty="0">
              <a:solidFill>
                <a:srgbClr val="00206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" y="1988840"/>
            <a:ext cx="2600340" cy="388025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7904" y="1845736"/>
            <a:ext cx="5436096" cy="4023359"/>
          </a:xfrm>
        </p:spPr>
        <p:txBody>
          <a:bodyPr/>
          <a:lstStyle/>
          <a:p>
            <a:r>
              <a:rPr lang="bn-IN" dirty="0" smtClean="0">
                <a:solidFill>
                  <a:srgbClr val="0070C0"/>
                </a:solidFill>
              </a:rPr>
              <a:t>শংকর কুমার সাহা</a:t>
            </a:r>
          </a:p>
          <a:p>
            <a:r>
              <a:rPr lang="bn-IN" dirty="0" smtClean="0">
                <a:solidFill>
                  <a:srgbClr val="7030A0"/>
                </a:solidFill>
              </a:rPr>
              <a:t>সহকারী অধ্যাপক-অর্থনীতি</a:t>
            </a:r>
          </a:p>
          <a:p>
            <a:r>
              <a:rPr lang="bn-IN" dirty="0" smtClean="0">
                <a:solidFill>
                  <a:srgbClr val="FF0000"/>
                </a:solidFill>
              </a:rPr>
              <a:t>সায়েড়া মধুদিয়া কলেজিয়েট স্কুল</a:t>
            </a:r>
          </a:p>
          <a:p>
            <a:r>
              <a:rPr lang="bn-IN" dirty="0" smtClean="0">
                <a:solidFill>
                  <a:srgbClr val="00B0F0"/>
                </a:solidFill>
              </a:rPr>
              <a:t>বাগেরহাট।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9767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4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130" y="-16002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490" y="304800"/>
            <a:ext cx="9296400" cy="452477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রেফারেন্স বইয়ের তালিকা   </a:t>
            </a:r>
          </a:p>
          <a:p>
            <a:pPr algn="ctr"/>
            <a:r>
              <a:rPr lang="bn-IN" sz="4400" dirty="0" smtClean="0"/>
              <a:t>০১।মোঃ মুস্তাফিজুর রহমান</a:t>
            </a:r>
          </a:p>
          <a:p>
            <a:pPr algn="ctr"/>
            <a:r>
              <a:rPr lang="bn-IN" sz="4400" dirty="0" smtClean="0"/>
              <a:t>০২।রণজিত কূমার নাথ </a:t>
            </a:r>
          </a:p>
          <a:p>
            <a:pPr algn="ctr"/>
            <a:r>
              <a:rPr lang="bn-IN" sz="4400" dirty="0" smtClean="0"/>
              <a:t>০৩।</a:t>
            </a:r>
            <a:r>
              <a:rPr lang="en-US" sz="4400" dirty="0" err="1" smtClean="0"/>
              <a:t>P.A.Samuelson</a:t>
            </a:r>
            <a:r>
              <a:rPr lang="en-US" sz="4400" dirty="0" smtClean="0"/>
              <a:t> And </a:t>
            </a:r>
            <a:r>
              <a:rPr lang="en-US" sz="4400" dirty="0" err="1" smtClean="0"/>
              <a:t>W.D.Nordhaus</a:t>
            </a:r>
            <a:r>
              <a:rPr lang="en-US" sz="4400" dirty="0" smtClean="0"/>
              <a:t>- Economics</a:t>
            </a:r>
            <a:r>
              <a:rPr lang="bn-IN" sz="4400" dirty="0" smtClean="0"/>
              <a:t> 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1200" y="-273934"/>
            <a:ext cx="1731928" cy="202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37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bn-IN" sz="4800" dirty="0">
                <a:solidFill>
                  <a:srgbClr val="00B0F0"/>
                </a:solidFill>
              </a:rPr>
              <a:t>আগামী দিনের পাঠ </a:t>
            </a:r>
            <a:r>
              <a:rPr lang="bn-IN" sz="4800" dirty="0" smtClean="0">
                <a:solidFill>
                  <a:srgbClr val="00B0F0"/>
                </a:solidFill>
              </a:rPr>
              <a:t>ঘোষণাঃ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IN" sz="4000" dirty="0" smtClean="0"/>
              <a:t>০১</a:t>
            </a:r>
            <a:r>
              <a:rPr lang="bn-IN" sz="4000" dirty="0"/>
              <a:t>।বিভিন্ন শ্রেণির ওপর মুদ্রাস্ফীতির প্রভাব আলোচানা </a:t>
            </a:r>
          </a:p>
          <a:p>
            <a:pPr algn="ctr"/>
            <a:r>
              <a:rPr lang="bn-IN" sz="4000" dirty="0"/>
              <a:t>০২।বাংলাদেশের মুদ্রাস্ফীতির নিয়ন্ত্রণের উপায়সমূহ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334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err="1" smtClean="0"/>
              <a:t>ধন্যবাদ</a:t>
            </a:r>
            <a:endParaRPr lang="en-SG" sz="7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37" y="1988840"/>
            <a:ext cx="3731543" cy="3240360"/>
          </a:xfrm>
        </p:spPr>
      </p:pic>
    </p:spTree>
    <p:extLst>
      <p:ext uri="{BB962C8B-B14F-4D97-AF65-F5344CB8AC3E}">
        <p14:creationId xmlns:p14="http://schemas.microsoft.com/office/powerpoint/2010/main" val="10078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52094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bn-IN" sz="5400" dirty="0">
                <a:solidFill>
                  <a:srgbClr val="FF0000"/>
                </a:solidFill>
              </a:rPr>
              <a:t>বিষয়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bn-IN" sz="5400" dirty="0" smtClean="0">
                <a:solidFill>
                  <a:srgbClr val="FF0000"/>
                </a:solidFill>
              </a:rPr>
              <a:t>পরিচিতি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bn-IN" dirty="0">
                <a:solidFill>
                  <a:srgbClr val="0070C0"/>
                </a:solidFill>
              </a:rPr>
              <a:t/>
            </a:r>
            <a:br>
              <a:rPr lang="bn-IN" dirty="0">
                <a:solidFill>
                  <a:srgbClr val="0070C0"/>
                </a:solidFill>
              </a:rPr>
            </a:br>
            <a:r>
              <a:rPr lang="bn-IN" sz="4400" dirty="0" smtClean="0">
                <a:solidFill>
                  <a:srgbClr val="0070C0"/>
                </a:solidFill>
              </a:rPr>
              <a:t>বিষয়ঃঅর্থনীতি ২য় পত্র</a:t>
            </a:r>
            <a:br>
              <a:rPr lang="bn-IN" sz="4400" dirty="0" smtClean="0">
                <a:solidFill>
                  <a:srgbClr val="0070C0"/>
                </a:solidFill>
              </a:rPr>
            </a:br>
            <a:r>
              <a:rPr lang="bn-IN" sz="4400" dirty="0" smtClean="0">
                <a:solidFill>
                  <a:srgbClr val="0070C0"/>
                </a:solidFill>
              </a:rPr>
              <a:t>অধ্যায় ৭ম-মুদ্রাস্ফীতি</a:t>
            </a:r>
            <a:endParaRPr lang="en-US" sz="4400" dirty="0" smtClean="0">
              <a:solidFill>
                <a:srgbClr val="0070C0"/>
              </a:solidFill>
            </a:endParaRPr>
          </a:p>
          <a:p>
            <a:pPr algn="ctr"/>
            <a:r>
              <a:rPr lang="bn-IN" sz="4400" dirty="0" smtClean="0">
                <a:solidFill>
                  <a:srgbClr val="0070C0"/>
                </a:solidFill>
              </a:rPr>
              <a:t> 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4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-1676400"/>
            <a:ext cx="9601200" cy="25908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bn-IN" sz="11500" i="1" dirty="0" smtClean="0">
                <a:solidFill>
                  <a:srgbClr val="0070C0"/>
                </a:solidFill>
              </a:rPr>
              <a:t>আজকের</a:t>
            </a:r>
            <a:r>
              <a:rPr lang="bn-IN" sz="7200" i="1" dirty="0" smtClean="0">
                <a:solidFill>
                  <a:srgbClr val="0070C0"/>
                </a:solidFill>
              </a:rPr>
              <a:t> </a:t>
            </a:r>
            <a:r>
              <a:rPr lang="bn-IN" sz="11500" i="1" dirty="0" smtClean="0">
                <a:solidFill>
                  <a:srgbClr val="00B0F0"/>
                </a:solidFill>
              </a:rPr>
              <a:t>পাঠঃ-</a:t>
            </a:r>
            <a:r>
              <a:rPr lang="bn-IN" sz="7200" i="1" dirty="0" smtClean="0">
                <a:solidFill>
                  <a:srgbClr val="FFC000"/>
                </a:solidFill>
              </a:rPr>
              <a:t/>
            </a:r>
            <a:br>
              <a:rPr lang="bn-IN" sz="7200" i="1" dirty="0" smtClean="0">
                <a:solidFill>
                  <a:srgbClr val="FFC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533400"/>
            <a:ext cx="9148011" cy="5562600"/>
          </a:xfrm>
        </p:spPr>
        <p:txBody>
          <a:bodyPr>
            <a:noAutofit/>
          </a:bodyPr>
          <a:lstStyle/>
          <a:p>
            <a:pPr lvl="1"/>
            <a:r>
              <a:rPr lang="bn-IN" sz="8000" i="1" dirty="0" smtClean="0">
                <a:solidFill>
                  <a:srgbClr val="FF0000"/>
                </a:solidFill>
              </a:rPr>
              <a:t>মূদ্রাস্ফীতির </a:t>
            </a:r>
            <a:r>
              <a:rPr lang="bn-IN" sz="8000" i="1" dirty="0">
                <a:solidFill>
                  <a:srgbClr val="FF0000"/>
                </a:solidFill>
              </a:rPr>
              <a:t>ধারণা </a:t>
            </a:r>
          </a:p>
          <a:p>
            <a:pPr lvl="1"/>
            <a:r>
              <a:rPr lang="bn-IN" sz="8000" i="1" dirty="0">
                <a:solidFill>
                  <a:srgbClr val="FF0000"/>
                </a:solidFill>
              </a:rPr>
              <a:t>মুদ্রাস্ফীতির পরিমাপ মুদ্রাস্ফীতির কারণ</a:t>
            </a:r>
          </a:p>
          <a:p>
            <a:pPr lvl="1"/>
            <a:endParaRPr lang="bn-IN" sz="2800" i="1" dirty="0">
              <a:solidFill>
                <a:srgbClr val="FF0000"/>
              </a:solidFill>
            </a:endParaRPr>
          </a:p>
          <a:p>
            <a:r>
              <a:rPr lang="bn-IN" sz="2800" dirty="0">
                <a:solidFill>
                  <a:srgbClr val="FF0000"/>
                </a:solidFill>
              </a:rPr>
              <a:t>  </a:t>
            </a:r>
          </a:p>
          <a:p>
            <a:endParaRPr lang="bn-IN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0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012" y="-685800"/>
            <a:ext cx="9148011" cy="2819400"/>
          </a:xfrm>
        </p:spPr>
        <p:txBody>
          <a:bodyPr/>
          <a:lstStyle/>
          <a:p>
            <a:pPr algn="ctr"/>
            <a:r>
              <a:rPr lang="bn-IN" sz="12000" i="1" u="sng" dirty="0">
                <a:solidFill>
                  <a:srgbClr val="00B0F0"/>
                </a:solidFill>
              </a:rPr>
              <a:t>শিখনফলঃ</a:t>
            </a:r>
            <a:endParaRPr lang="en-US" sz="12000" i="1" u="sng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Autofit/>
          </a:bodyPr>
          <a:lstStyle/>
          <a:p>
            <a:r>
              <a:rPr lang="bn-IN" sz="4400" dirty="0"/>
              <a:t/>
            </a:r>
            <a:br>
              <a:rPr lang="bn-IN" sz="4400" dirty="0"/>
            </a:br>
            <a:r>
              <a:rPr lang="bn-IN" sz="3200" dirty="0"/>
              <a:t>০১।মুদ্রাস্ফীতির ধারণা ব্যাখ্যা করতে পারবে</a:t>
            </a:r>
            <a:br>
              <a:rPr lang="bn-IN" sz="3200" dirty="0"/>
            </a:br>
            <a:r>
              <a:rPr lang="en-US" sz="3200" dirty="0"/>
              <a:t>o</a:t>
            </a:r>
            <a:r>
              <a:rPr lang="bn-IN" sz="3200" dirty="0"/>
              <a:t>২।মুদ্রাস্ফীতির পরিমাপ ব্যাখ্যা করতে পারবে।</a:t>
            </a:r>
            <a:br>
              <a:rPr lang="bn-IN" sz="3200" dirty="0"/>
            </a:br>
            <a:r>
              <a:rPr lang="bn-IN" sz="3200" dirty="0"/>
              <a:t>০৩।মুদ্রাস্ফিতীর কারণ ব্যাখ্যা পারবে।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44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bn-IN" sz="9600" i="1" u="sng" dirty="0">
                <a:solidFill>
                  <a:srgbClr val="FF0000"/>
                </a:solidFill>
              </a:rPr>
              <a:t>পাঠ বিশ্লেষণঃ</a:t>
            </a:r>
            <a:endParaRPr lang="en-US" sz="9600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87640" cy="3537477"/>
          </a:xfrm>
        </p:spPr>
        <p:txBody>
          <a:bodyPr>
            <a:noAutofit/>
          </a:bodyPr>
          <a:lstStyle/>
          <a:p>
            <a:r>
              <a:rPr lang="bn-IN" sz="4000" dirty="0"/>
              <a:t/>
            </a:r>
            <a:br>
              <a:rPr lang="bn-IN" sz="4000" dirty="0"/>
            </a:br>
            <a:r>
              <a:rPr lang="bn-IN" sz="4000" dirty="0"/>
              <a:t>যখন কোন দেশের অর্থের যোগান </a:t>
            </a:r>
            <a:r>
              <a:rPr lang="bn-IN" sz="4000" i="1" dirty="0"/>
              <a:t>উৎপাদিত দ্রব্য সামগ্রীর</a:t>
            </a:r>
            <a:r>
              <a:rPr lang="en-US" sz="4000" i="1" dirty="0"/>
              <a:t> </a:t>
            </a:r>
            <a:r>
              <a:rPr lang="bn-IN" sz="4000" i="1" dirty="0"/>
              <a:t> তুলনায়</a:t>
            </a:r>
            <a:br>
              <a:rPr lang="bn-IN" sz="4000" i="1" dirty="0"/>
            </a:br>
            <a:r>
              <a:rPr lang="bn-IN" sz="4000" i="1" dirty="0"/>
              <a:t>অধিক হয় তখন সেই </a:t>
            </a:r>
            <a:r>
              <a:rPr lang="bn-IN" sz="4000" i="1" dirty="0" smtClean="0"/>
              <a:t>অবস্তাকে মুদ্রাস্ফীতি বলে।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91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70" y="381000"/>
            <a:ext cx="6705600" cy="762000"/>
          </a:xfrm>
        </p:spPr>
        <p:txBody>
          <a:bodyPr>
            <a:normAutofit fontScale="90000"/>
          </a:bodyPr>
          <a:lstStyle/>
          <a:p>
            <a:r>
              <a:rPr lang="bn-IN" sz="4400" b="1" i="1" u="sng" dirty="0">
                <a:solidFill>
                  <a:srgbClr val="00B050"/>
                </a:solidFill>
              </a:rPr>
              <a:t>মুদ্রাস্ফীতির প্রামা্ণ্য সংজ্ঞাঃ </a:t>
            </a:r>
            <a:r>
              <a:rPr lang="bn-IN" sz="4400" b="1" u="sng" dirty="0">
                <a:solidFill>
                  <a:srgbClr val="00B050"/>
                </a:solidFill>
              </a:rPr>
              <a:t/>
            </a:r>
            <a:br>
              <a:rPr lang="bn-IN" sz="4400" b="1" u="sng" dirty="0">
                <a:solidFill>
                  <a:srgbClr val="00B050"/>
                </a:solidFill>
              </a:rPr>
            </a:br>
            <a:endParaRPr lang="en-US" sz="4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84705"/>
            <a:ext cx="7886700" cy="2806295"/>
          </a:xfrm>
        </p:spPr>
        <p:txBody>
          <a:bodyPr>
            <a:normAutofit/>
          </a:bodyPr>
          <a:lstStyle/>
          <a:p>
            <a:pPr algn="ctr"/>
            <a:r>
              <a:rPr lang="bn-IN" sz="3200" dirty="0" smtClean="0"/>
              <a:t>“মুদ্রাস্ফীতি হল এমন একটি অবস্থা যখন অর্থের মূল্য </a:t>
            </a:r>
          </a:p>
          <a:p>
            <a:pPr algn="ctr"/>
            <a:r>
              <a:rPr lang="bn-IN" sz="3200" dirty="0" smtClean="0"/>
              <a:t>ক্রমাগত হ্রাস পায় এবং দ্রব্যমূল্য বৃদ্ধি পায়।”</a:t>
            </a:r>
            <a:endParaRPr lang="bn-IN" sz="3200" dirty="0"/>
          </a:p>
        </p:txBody>
      </p:sp>
    </p:spTree>
    <p:extLst>
      <p:ext uri="{BB962C8B-B14F-4D97-AF65-F5344CB8AC3E}">
        <p14:creationId xmlns:p14="http://schemas.microsoft.com/office/powerpoint/2010/main" val="17039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4800"/>
            <a:ext cx="7520940" cy="990600"/>
          </a:xfrm>
        </p:spPr>
        <p:txBody>
          <a:bodyPr/>
          <a:lstStyle/>
          <a:p>
            <a:pPr algn="ctr"/>
            <a:r>
              <a:rPr lang="bn-IN" sz="4000" i="1" u="sng" dirty="0">
                <a:solidFill>
                  <a:srgbClr val="C00000"/>
                </a:solidFill>
              </a:rPr>
              <a:t>অর্থনীতিবিদ </a:t>
            </a:r>
            <a:r>
              <a:rPr lang="bn-IN" sz="4000" i="1" u="sng" dirty="0" smtClean="0">
                <a:solidFill>
                  <a:srgbClr val="C00000"/>
                </a:solidFill>
              </a:rPr>
              <a:t>লর্ড কেইন্স এর মতে,</a:t>
            </a:r>
            <a:endParaRPr lang="en-US" sz="4000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1637"/>
            <a:ext cx="8229600" cy="1486764"/>
          </a:xfrm>
        </p:spPr>
        <p:txBody>
          <a:bodyPr>
            <a:normAutofit/>
          </a:bodyPr>
          <a:lstStyle/>
          <a:p>
            <a:r>
              <a:rPr lang="bn-IN" sz="2800" dirty="0" smtClean="0"/>
              <a:t>“যখন দ্রব্যসামগ্রীর মোট যোগানের তুলনায় কার্যকর চাহিদা বেশি হয় তখন সেই অবস্থাকে মুদ্রাস্ফীতি বলে।”    </a:t>
            </a:r>
            <a:endParaRPr lang="bn-IN" sz="2800" dirty="0"/>
          </a:p>
          <a:p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981200"/>
            <a:ext cx="25336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7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060" y="609600"/>
            <a:ext cx="75209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n-IN" sz="4400" i="1" u="sng" dirty="0" smtClean="0">
                <a:solidFill>
                  <a:srgbClr val="7030A0"/>
                </a:solidFill>
              </a:rPr>
              <a:t>মুদ্রাস্ফীতি পরিমাপ </a:t>
            </a:r>
            <a:r>
              <a:rPr lang="bn-IN" sz="4400" i="1" u="sng" dirty="0">
                <a:solidFill>
                  <a:srgbClr val="7030A0"/>
                </a:solidFill>
              </a:rPr>
              <a:t>পদ্ধতিঃ </a:t>
            </a:r>
            <a:r>
              <a:rPr lang="bn-IN" i="1" u="sng" dirty="0">
                <a:solidFill>
                  <a:srgbClr val="7030A0"/>
                </a:solidFill>
              </a:rPr>
              <a:t/>
            </a:r>
            <a:br>
              <a:rPr lang="bn-IN" i="1" u="sng" dirty="0">
                <a:solidFill>
                  <a:srgbClr val="7030A0"/>
                </a:solidFill>
              </a:rPr>
            </a:b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828800"/>
            <a:ext cx="7520940" cy="2851677"/>
          </a:xfrm>
        </p:spPr>
        <p:txBody>
          <a:bodyPr>
            <a:normAutofit/>
          </a:bodyPr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মুদ্রাস্ফীতি </a:t>
            </a:r>
            <a:r>
              <a:rPr lang="bn-IN" sz="3200" dirty="0">
                <a:solidFill>
                  <a:srgbClr val="FF0000"/>
                </a:solidFill>
              </a:rPr>
              <a:t>০৩ ভাবে পরিমাপ করা যায় </a:t>
            </a:r>
            <a:r>
              <a:rPr lang="bn-IN" sz="2400" dirty="0"/>
              <a:t>।</a:t>
            </a:r>
          </a:p>
          <a:p>
            <a:pPr algn="ctr"/>
            <a:r>
              <a:rPr lang="bn-IN" sz="2400" dirty="0"/>
              <a:t>০১।ভোক্তার মূল্য সূচক (</a:t>
            </a:r>
            <a:r>
              <a:rPr lang="en-US" sz="2400" dirty="0"/>
              <a:t>Consumers Price </a:t>
            </a:r>
            <a:r>
              <a:rPr lang="en-US" sz="2400" dirty="0" smtClean="0"/>
              <a:t>Index)</a:t>
            </a:r>
            <a:r>
              <a:rPr lang="bn-IN" sz="2400" dirty="0" smtClean="0"/>
              <a:t> </a:t>
            </a:r>
            <a:r>
              <a:rPr lang="bn-IN" sz="2800" dirty="0" smtClean="0">
                <a:solidFill>
                  <a:srgbClr val="66FF33"/>
                </a:solidFill>
              </a:rPr>
              <a:t>০২</a:t>
            </a:r>
            <a:r>
              <a:rPr lang="bn-IN" sz="2800" dirty="0">
                <a:solidFill>
                  <a:srgbClr val="66FF33"/>
                </a:solidFill>
              </a:rPr>
              <a:t>।উৎপাদকের মূল্য সূচক (</a:t>
            </a:r>
            <a:r>
              <a:rPr lang="en-US" sz="2800" dirty="0">
                <a:solidFill>
                  <a:srgbClr val="66FF33"/>
                </a:solidFill>
              </a:rPr>
              <a:t>Producers </a:t>
            </a:r>
            <a:r>
              <a:rPr lang="en-US" sz="2800" dirty="0" smtClean="0">
                <a:solidFill>
                  <a:srgbClr val="66FF33"/>
                </a:solidFill>
              </a:rPr>
              <a:t>Price    </a:t>
            </a:r>
            <a:r>
              <a:rPr lang="en-US" sz="2800" dirty="0">
                <a:solidFill>
                  <a:srgbClr val="66FF33"/>
                </a:solidFill>
              </a:rPr>
              <a:t>Index)</a:t>
            </a:r>
          </a:p>
          <a:p>
            <a:pPr algn="ctr"/>
            <a:r>
              <a:rPr lang="en-US" sz="2400" dirty="0" smtClean="0"/>
              <a:t>     0</a:t>
            </a:r>
            <a:r>
              <a:rPr lang="bn-IN" sz="2400" dirty="0"/>
              <a:t>৩।অব্যক্ত অবমূল্যায়ন সূচক (</a:t>
            </a:r>
            <a:r>
              <a:rPr lang="en-US" sz="2400" dirty="0"/>
              <a:t>Implicit Price </a:t>
            </a:r>
            <a:r>
              <a:rPr lang="en-US" sz="2400" dirty="0">
                <a:solidFill>
                  <a:srgbClr val="000000"/>
                </a:solidFill>
              </a:rPr>
              <a:t>Deflator)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687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1228</TotalTime>
  <Words>414</Words>
  <Application>Microsoft Office PowerPoint</Application>
  <PresentationFormat>On-screen Show (4:3)</PresentationFormat>
  <Paragraphs>85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Vrinda</vt:lpstr>
      <vt:lpstr>Retrospect</vt:lpstr>
      <vt:lpstr>Equation</vt:lpstr>
      <vt:lpstr>স্বাগতম</vt:lpstr>
      <vt:lpstr>শিক্ষক পরিচিতি</vt:lpstr>
      <vt:lpstr>বিষয় পরিচিতি</vt:lpstr>
      <vt:lpstr>আজকের পাঠঃ- </vt:lpstr>
      <vt:lpstr>শিখনফলঃ</vt:lpstr>
      <vt:lpstr>পাঠ বিশ্লেষণঃ</vt:lpstr>
      <vt:lpstr>মুদ্রাস্ফীতির প্রামা্ণ্য সংজ্ঞাঃ  </vt:lpstr>
      <vt:lpstr>অর্থনীতিবিদ লর্ড কেইন্স এর মতে,</vt:lpstr>
      <vt:lpstr>মুদ্রাস্ফীতি পরিমাপ পদ্ধতিঃ  </vt:lpstr>
      <vt:lpstr>মুদ্রাস্ফীতির পরিমাপ পদ্ধতিঃ </vt:lpstr>
      <vt:lpstr>ভোক্তার মূল্যসুচক পরিমাপ পদ্ধতিঃ     </vt:lpstr>
      <vt:lpstr> অব্যক্ত অবমূল্যায়ন সূচক পরিমাপ পদ্ধতিঃ(IPD) </vt:lpstr>
      <vt:lpstr>মুদ্রাস্ফীতির কারণসমুহঃ </vt:lpstr>
      <vt:lpstr>বাংলাদেশের মুদ্রাস্ফীতির কারণঃ</vt:lpstr>
      <vt:lpstr>২০০৬ থেকে ২০১৪ পর্যন্ত বাংলাদেশের মুদ্রাস্ফীতির অবস্থা।  </vt:lpstr>
      <vt:lpstr>জুলাই-২০১৫ থেকে এপ্রিল-২০১৬ পর্যন্ত পয়েন্ট টু পয়েন্ট মুদ্রাস্ফীতি </vt:lpstr>
      <vt:lpstr>একক কাজঃ</vt:lpstr>
      <vt:lpstr>দলীয় কাজঃ</vt:lpstr>
      <vt:lpstr>মুল্যায়নঃ</vt:lpstr>
      <vt:lpstr> </vt:lpstr>
      <vt:lpstr>আগামী দিনের পাঠ ঘোষণাঃ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</dc:creator>
  <cp:lastModifiedBy>HP</cp:lastModifiedBy>
  <cp:revision>225</cp:revision>
  <dcterms:created xsi:type="dcterms:W3CDTF">2006-08-16T00:00:00Z</dcterms:created>
  <dcterms:modified xsi:type="dcterms:W3CDTF">2020-06-16T11:11:09Z</dcterms:modified>
</cp:coreProperties>
</file>