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9" r:id="rId2"/>
    <p:sldId id="310" r:id="rId3"/>
    <p:sldId id="392" r:id="rId4"/>
    <p:sldId id="256" r:id="rId5"/>
    <p:sldId id="382" r:id="rId6"/>
    <p:sldId id="424" r:id="rId7"/>
    <p:sldId id="262" r:id="rId8"/>
    <p:sldId id="292" r:id="rId9"/>
    <p:sldId id="282" r:id="rId10"/>
    <p:sldId id="293" r:id="rId11"/>
    <p:sldId id="294" r:id="rId12"/>
    <p:sldId id="295" r:id="rId13"/>
    <p:sldId id="273" r:id="rId14"/>
    <p:sldId id="274" r:id="rId15"/>
    <p:sldId id="271" r:id="rId16"/>
    <p:sldId id="460" r:id="rId17"/>
    <p:sldId id="388" r:id="rId18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4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88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8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7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47061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56473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65886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075298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9E7"/>
    <a:srgbClr val="1DE35A"/>
    <a:srgbClr val="E6E6E6"/>
    <a:srgbClr val="F33B5A"/>
    <a:srgbClr val="D6DA46"/>
    <a:srgbClr val="C2290A"/>
    <a:srgbClr val="DFF12F"/>
    <a:srgbClr val="D7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4291" autoAdjust="0"/>
  </p:normalViewPr>
  <p:slideViewPr>
    <p:cSldViewPr>
      <p:cViewPr varScale="1">
        <p:scale>
          <a:sx n="60" d="100"/>
          <a:sy n="60" d="100"/>
        </p:scale>
        <p:origin x="240" y="144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6/10/2020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0" spc="0" baseline="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9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685800"/>
            <a:ext cx="5648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8"/>
            <a:ext cx="1088136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1739795"/>
            <a:ext cx="565626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2464859"/>
            <a:ext cx="565626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6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6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57"/>
            <a:ext cx="7156450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1"/>
            <a:ext cx="768096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4"/>
            <a:ext cx="768096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1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gi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767" y="2438400"/>
            <a:ext cx="12374620" cy="2074800"/>
          </a:xfrm>
          <a:prstGeom prst="rect">
            <a:avLst/>
          </a:prstGeom>
          <a:noFill/>
        </p:spPr>
        <p:txBody>
          <a:bodyPr wrap="square" lIns="58293" tIns="29147" rIns="58293" bIns="29147">
            <a:spAutoFit/>
          </a:bodyPr>
          <a:lstStyle/>
          <a:p>
            <a:pPr algn="ctr"/>
            <a:r>
              <a:rPr lang="bn-BD" sz="131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1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-28074" y="3429000"/>
            <a:ext cx="12801600" cy="2850431"/>
            <a:chOff x="2664822" y="1162595"/>
            <a:chExt cx="6087292" cy="2808515"/>
          </a:xfrm>
        </p:grpSpPr>
        <p:sp>
          <p:nvSpPr>
            <p:cNvPr id="6" name="Rounded Rectangle 5"/>
            <p:cNvSpPr/>
            <p:nvPr/>
          </p:nvSpPr>
          <p:spPr>
            <a:xfrm>
              <a:off x="2664822" y="3708081"/>
              <a:ext cx="6087292" cy="26302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3201" y="1162595"/>
              <a:ext cx="5904412" cy="27301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679364"/>
            <a:ext cx="12801600" cy="2770883"/>
            <a:chOff x="2664822" y="1162594"/>
            <a:chExt cx="6087292" cy="2808515"/>
          </a:xfrm>
        </p:grpSpPr>
        <p:sp>
          <p:nvSpPr>
            <p:cNvPr id="2" name="Rounded Rectangle 1"/>
            <p:cNvSpPr/>
            <p:nvPr/>
          </p:nvSpPr>
          <p:spPr>
            <a:xfrm>
              <a:off x="2664822" y="3752416"/>
              <a:ext cx="6087292" cy="21869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43201" y="1162594"/>
              <a:ext cx="5904412" cy="27301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</p:grpSp>
      <p:sp>
        <p:nvSpPr>
          <p:cNvPr id="15" name="Frame 14">
            <a:extLst>
              <a:ext uri="{FF2B5EF4-FFF2-40B4-BE49-F238E27FC236}">
                <a16:creationId xmlns:a16="http://schemas.microsoft.com/office/drawing/2014/main" id="{FB7CBA15-EB20-4E51-A9E3-7FFCCCA95629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7429"/>
            <a:ext cx="12192000" cy="75671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44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44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(LAN Card)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1286721"/>
            <a:ext cx="12069710" cy="4117025"/>
            <a:chOff x="685800" y="1523999"/>
            <a:chExt cx="7401237" cy="2438402"/>
          </a:xfrm>
        </p:grpSpPr>
        <p:pic>
          <p:nvPicPr>
            <p:cNvPr id="1026" name="Picture 2" descr="http://1.bp.blogspot.com/-vtdBxbb5Iqc/UiANnJ5z7GI/AAAAAAAAAbk/YtKSkWPv4E0/s1600/Lan+car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76400"/>
              <a:ext cx="2638425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halak.im/wp-content/uploads/2013/12/wifi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524000"/>
              <a:ext cx="2209800" cy="2357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blog.ownlamp.com/wp-content/uploads/2015/05/d1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237" y="1523999"/>
              <a:ext cx="2209800" cy="234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5486411"/>
            <a:ext cx="12192000" cy="13715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দুই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অধিক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সংখ্যক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একসাথে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যন্ত্রটি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অবশ্যই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নেটওয়ার্কে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ইন্টারপ্রেটারের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পালন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28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1F718F5-6293-4039-8AE0-AACF9D4C0F7F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3F26A2-185A-4939-8F81-C50241BA4E01}"/>
              </a:ext>
            </a:extLst>
          </p:cNvPr>
          <p:cNvCxnSpPr>
            <a:cxnSpLocks/>
          </p:cNvCxnSpPr>
          <p:nvPr/>
        </p:nvCxnSpPr>
        <p:spPr bwMode="auto">
          <a:xfrm>
            <a:off x="304800" y="1066800"/>
            <a:ext cx="12192000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4728"/>
            <a:ext cx="12192000" cy="82941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40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40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(LAN Card) </a:t>
            </a:r>
            <a:r>
              <a:rPr lang="en-US" sz="40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8204" y="3915222"/>
            <a:ext cx="2712716" cy="661858"/>
          </a:xfrm>
          <a:prstGeom prst="rect">
            <a:avLst/>
          </a:prstGeom>
          <a:solidFill>
            <a:srgbClr val="FF0000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কার্ড</a:t>
            </a:r>
            <a:endParaRPr lang="bn-BD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39725" y="5699760"/>
            <a:ext cx="5115555" cy="604520"/>
          </a:xfrm>
          <a:prstGeom prst="rect">
            <a:avLst/>
          </a:prstGeom>
          <a:solidFill>
            <a:srgbClr val="FF0000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তারবিহীন</a:t>
            </a:r>
            <a:r>
              <a:rPr lang="en-US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কার্ড</a:t>
            </a:r>
            <a:endParaRPr lang="bn-BD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667005" y="2131040"/>
            <a:ext cx="5115555" cy="632480"/>
          </a:xfrm>
          <a:prstGeom prst="rect">
            <a:avLst/>
          </a:prstGeom>
          <a:solidFill>
            <a:srgbClr val="4F19E7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তারযুক্ত</a:t>
            </a:r>
            <a:r>
              <a:rPr lang="en-US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কার্ড</a:t>
            </a:r>
            <a:endParaRPr lang="bn-BD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50919" y="2743200"/>
            <a:ext cx="2031241" cy="2956561"/>
            <a:chOff x="2057400" y="2420470"/>
            <a:chExt cx="1629338" cy="2608730"/>
          </a:xfrm>
        </p:grpSpPr>
        <p:cxnSp>
          <p:nvCxnSpPr>
            <p:cNvPr id="7" name="Elbow Connector 6"/>
            <p:cNvCxnSpPr>
              <a:cxnSpLocks/>
              <a:stCxn id="11" idx="3"/>
              <a:endCxn id="12" idx="0"/>
            </p:cNvCxnSpPr>
            <p:nvPr/>
          </p:nvCxnSpPr>
          <p:spPr bwMode="auto">
            <a:xfrm>
              <a:off x="2057400" y="3746604"/>
              <a:ext cx="1629338" cy="1282596"/>
            </a:xfrm>
            <a:prstGeom prst="bentConnector2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71048" y="2420470"/>
              <a:ext cx="0" cy="1905000"/>
            </a:xfrm>
            <a:prstGeom prst="line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graphics.adaptec.com/us/support/nr/ana62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56" y="1295400"/>
            <a:ext cx="4328544" cy="23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56" y="4102101"/>
            <a:ext cx="4328544" cy="2603496"/>
          </a:xfrm>
          <a:prstGeom prst="rect">
            <a:avLst/>
          </a:prstGeo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ED8F3DCF-114F-47BD-805A-D25B08A6FA3A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AB2EA5-6938-4561-A6D5-ECCDCCB06CF4}"/>
              </a:ext>
            </a:extLst>
          </p:cNvPr>
          <p:cNvCxnSpPr>
            <a:cxnSpLocks/>
          </p:cNvCxnSpPr>
          <p:nvPr/>
        </p:nvCxnSpPr>
        <p:spPr bwMode="auto">
          <a:xfrm>
            <a:off x="304800" y="1066800"/>
            <a:ext cx="12192000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720" y="431800"/>
            <a:ext cx="9326880" cy="55234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40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40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(LAN Card) </a:t>
            </a:r>
            <a:r>
              <a:rPr lang="en-US" sz="40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 bwMode="auto">
          <a:xfrm>
            <a:off x="304800" y="1066800"/>
            <a:ext cx="12192000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9400" y="1295400"/>
            <a:ext cx="7315200" cy="707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ইন্টারপ্রেটার</a:t>
            </a:r>
            <a:endParaRPr lang="en-US" sz="40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59637" y="2425936"/>
            <a:ext cx="9083593" cy="3195840"/>
            <a:chOff x="388620" y="2362200"/>
            <a:chExt cx="8014935" cy="28198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796047"/>
              <a:ext cx="2307555" cy="23860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" y="3024647"/>
              <a:ext cx="1582152" cy="1878806"/>
            </a:xfrm>
            <a:prstGeom prst="rect">
              <a:avLst/>
            </a:prstGeom>
          </p:spPr>
        </p:pic>
        <p:pic>
          <p:nvPicPr>
            <p:cNvPr id="4102" name="Picture 6" descr="https://www.321ride.com/signup/images/animated_timer_bar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799" y="3854613"/>
              <a:ext cx="1905047" cy="15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40684">
              <a:off x="2767365" y="2671763"/>
              <a:ext cx="2714625" cy="2095500"/>
            </a:xfrm>
            <a:prstGeom prst="rect">
              <a:avLst/>
            </a:prstGeom>
          </p:spPr>
        </p:pic>
        <p:pic>
          <p:nvPicPr>
            <p:cNvPr id="4112" name="Picture 16" descr="http://radar.discoverypatterns.com/images/animation_loading_bar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025" y="3917616"/>
              <a:ext cx="921975" cy="108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304800" y="5869187"/>
            <a:ext cx="12192000" cy="4616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নেটওয়ার্কে</a:t>
            </a:r>
            <a:r>
              <a:rPr lang="en-US" sz="24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ইন্টারপ্রেটার</a:t>
            </a:r>
            <a:r>
              <a:rPr lang="en-US" sz="24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দোভাষীর</a:t>
            </a:r>
            <a:r>
              <a:rPr lang="en-US" sz="24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মতো</a:t>
            </a:r>
            <a:r>
              <a:rPr lang="en-US" sz="24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26A6092-B52C-4C75-A126-0CEB5D4A8286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6575"/>
            <a:ext cx="12115800" cy="71402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4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544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4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544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5549816"/>
            <a:ext cx="12115800" cy="12090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তারযুক্ত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তারবিহীন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সুবিধাগুলো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দলে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নির্ধারণ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00417" y="1130216"/>
            <a:ext cx="7445061" cy="4279982"/>
            <a:chOff x="2590800" y="2810682"/>
            <a:chExt cx="4343400" cy="1539588"/>
          </a:xfrm>
        </p:grpSpPr>
        <p:pic>
          <p:nvPicPr>
            <p:cNvPr id="8194" name="Picture 2" descr="http://www.iconshock.com/img_jpg/VISTA/computer_gadgets/jpg/256/wireless_router_ic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781" y="2810682"/>
              <a:ext cx="2264419" cy="153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://halak.im/wp-content/uploads/2013/12/wifi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810682"/>
              <a:ext cx="2078981" cy="153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Frame 9">
            <a:extLst>
              <a:ext uri="{FF2B5EF4-FFF2-40B4-BE49-F238E27FC236}">
                <a16:creationId xmlns:a16="http://schemas.microsoft.com/office/drawing/2014/main" id="{6F5723C8-D7AB-4EA0-92A2-AA7CD6146428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4" descr="https://pixabay.com/static/uploads/photo/2012/04/18/14/13/network-37139_640.png">
            <a:extLst>
              <a:ext uri="{FF2B5EF4-FFF2-40B4-BE49-F238E27FC236}">
                <a16:creationId xmlns:a16="http://schemas.microsoft.com/office/drawing/2014/main" id="{B37C391F-02BA-459D-AC1B-4BCF295D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8351"/>
            <a:ext cx="3950970" cy="394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88141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4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4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12039600" cy="1899920"/>
          </a:xfrm>
        </p:spPr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2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2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32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2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32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ব্যাবহার</a:t>
            </a:r>
            <a:r>
              <a:rPr lang="en-US" sz="32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32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কেন</a:t>
            </a:r>
            <a:r>
              <a:rPr lang="en-US" sz="32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952554"/>
            <a:ext cx="9065880" cy="6208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sz="3600" dirty="0" err="1">
                <a:solidFill>
                  <a:srgbClr val="4F19E7"/>
                </a:solidFill>
              </a:rPr>
              <a:t>মডেমের</a:t>
            </a:r>
            <a:r>
              <a:rPr lang="en-US" sz="3600" dirty="0">
                <a:solidFill>
                  <a:srgbClr val="4F19E7"/>
                </a:solidFill>
              </a:rPr>
              <a:t> </a:t>
            </a:r>
            <a:r>
              <a:rPr lang="en-US" sz="3600" dirty="0" err="1">
                <a:solidFill>
                  <a:srgbClr val="4F19E7"/>
                </a:solidFill>
              </a:rPr>
              <a:t>কাজ</a:t>
            </a:r>
            <a:r>
              <a:rPr lang="en-US" sz="3600" dirty="0">
                <a:solidFill>
                  <a:srgbClr val="4F19E7"/>
                </a:solidFill>
              </a:rPr>
              <a:t> </a:t>
            </a:r>
            <a:r>
              <a:rPr lang="en-US" sz="3600" dirty="0" err="1">
                <a:solidFill>
                  <a:srgbClr val="4F19E7"/>
                </a:solidFill>
              </a:rPr>
              <a:t>কী</a:t>
            </a:r>
            <a:r>
              <a:rPr lang="en-US" sz="3600" dirty="0">
                <a:solidFill>
                  <a:srgbClr val="4F19E7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0969" y="4421928"/>
            <a:ext cx="2986485" cy="6208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sz="2720" dirty="0"/>
              <a:t>ক) </a:t>
            </a:r>
            <a:r>
              <a:rPr lang="en-US" sz="2720" dirty="0" err="1"/>
              <a:t>সিগনাল</a:t>
            </a:r>
            <a:r>
              <a:rPr lang="en-US" sz="2720" dirty="0"/>
              <a:t> </a:t>
            </a:r>
            <a:r>
              <a:rPr lang="en-US" sz="2720" dirty="0" err="1"/>
              <a:t>বন্ধ</a:t>
            </a:r>
            <a:r>
              <a:rPr lang="en-US" sz="2720" dirty="0"/>
              <a:t> </a:t>
            </a:r>
            <a:r>
              <a:rPr lang="en-US" sz="2720" dirty="0" err="1"/>
              <a:t>করে</a:t>
            </a:r>
            <a:endParaRPr lang="en-US" sz="2720" dirty="0"/>
          </a:p>
        </p:txBody>
      </p:sp>
      <p:sp>
        <p:nvSpPr>
          <p:cNvPr id="9" name="TextBox 8"/>
          <p:cNvSpPr txBox="1"/>
          <p:nvPr/>
        </p:nvSpPr>
        <p:spPr>
          <a:xfrm>
            <a:off x="6320809" y="4421928"/>
            <a:ext cx="4295215" cy="6208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sz="2720" dirty="0"/>
              <a:t>খ) </a:t>
            </a:r>
            <a:r>
              <a:rPr lang="en-US" sz="2720" dirty="0" err="1"/>
              <a:t>সিগনাল</a:t>
            </a:r>
            <a:r>
              <a:rPr lang="en-US" sz="2720" dirty="0"/>
              <a:t> </a:t>
            </a:r>
            <a:r>
              <a:rPr lang="en-US" sz="2720" dirty="0" err="1"/>
              <a:t>প্রেরণ</a:t>
            </a:r>
            <a:r>
              <a:rPr lang="en-US" sz="2720" dirty="0"/>
              <a:t> </a:t>
            </a:r>
            <a:r>
              <a:rPr lang="en-US" sz="2720" dirty="0" err="1"/>
              <a:t>করে</a:t>
            </a:r>
            <a:endParaRPr lang="en-US" sz="2720" dirty="0"/>
          </a:p>
        </p:txBody>
      </p:sp>
      <p:sp>
        <p:nvSpPr>
          <p:cNvPr id="10" name="TextBox 9"/>
          <p:cNvSpPr txBox="1"/>
          <p:nvPr/>
        </p:nvSpPr>
        <p:spPr>
          <a:xfrm>
            <a:off x="2520970" y="5199168"/>
            <a:ext cx="3337836" cy="6208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sz="2720" dirty="0"/>
              <a:t>গ) </a:t>
            </a:r>
            <a:r>
              <a:rPr lang="en-US" sz="2720" dirty="0" err="1"/>
              <a:t>সিগনালে</a:t>
            </a:r>
            <a:r>
              <a:rPr lang="en-US" sz="2720" dirty="0"/>
              <a:t> </a:t>
            </a:r>
            <a:r>
              <a:rPr lang="en-US" sz="2720" dirty="0" err="1"/>
              <a:t>বাধা</a:t>
            </a:r>
            <a:r>
              <a:rPr lang="en-US" sz="2720" dirty="0"/>
              <a:t> </a:t>
            </a:r>
            <a:r>
              <a:rPr lang="en-US" sz="2720" dirty="0" err="1"/>
              <a:t>প্রদান</a:t>
            </a:r>
            <a:r>
              <a:rPr lang="en-US" sz="2720" dirty="0"/>
              <a:t> </a:t>
            </a:r>
            <a:r>
              <a:rPr lang="en-US" sz="2720" dirty="0" err="1"/>
              <a:t>করে</a:t>
            </a:r>
            <a:endParaRPr lang="en-US" sz="2720" dirty="0"/>
          </a:p>
        </p:txBody>
      </p:sp>
      <p:sp>
        <p:nvSpPr>
          <p:cNvPr id="11" name="TextBox 10"/>
          <p:cNvSpPr txBox="1"/>
          <p:nvPr/>
        </p:nvSpPr>
        <p:spPr>
          <a:xfrm>
            <a:off x="6320809" y="5199168"/>
            <a:ext cx="4560681" cy="6208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sz="2720" dirty="0"/>
              <a:t>ঘ) </a:t>
            </a:r>
            <a:r>
              <a:rPr lang="en-US" sz="2720" dirty="0" err="1"/>
              <a:t>সিগনাল</a:t>
            </a:r>
            <a:r>
              <a:rPr lang="en-US" sz="2720" dirty="0"/>
              <a:t> </a:t>
            </a:r>
            <a:r>
              <a:rPr lang="en-US" sz="2720" dirty="0" err="1"/>
              <a:t>চিহ্ণিত</a:t>
            </a:r>
            <a:r>
              <a:rPr lang="en-US" sz="2720" dirty="0"/>
              <a:t> </a:t>
            </a:r>
            <a:r>
              <a:rPr lang="en-US" sz="2720" dirty="0" err="1"/>
              <a:t>করে</a:t>
            </a:r>
            <a:endParaRPr lang="en-US" sz="2720" dirty="0"/>
          </a:p>
        </p:txBody>
      </p:sp>
      <p:sp>
        <p:nvSpPr>
          <p:cNvPr id="8" name="Multiply 7"/>
          <p:cNvSpPr/>
          <p:nvPr/>
        </p:nvSpPr>
        <p:spPr bwMode="auto">
          <a:xfrm>
            <a:off x="2514599" y="4338529"/>
            <a:ext cx="614865" cy="69088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3632" tIns="51816" rIns="103632" bIns="51816" numCol="1" rtlCol="0" anchor="t" anchorCtr="0" compatLnSpc="1">
            <a:prstTxWarp prst="textNoShape">
              <a:avLst/>
            </a:prstTxWarp>
          </a:bodyPr>
          <a:lstStyle/>
          <a:p>
            <a:pPr marL="388609" indent="-388609" defTabSz="103629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173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2514599" y="5085996"/>
            <a:ext cx="614865" cy="69088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3632" tIns="51816" rIns="103632" bIns="51816" numCol="1" rtlCol="0" anchor="t" anchorCtr="0" compatLnSpc="1">
            <a:prstTxWarp prst="textNoShape">
              <a:avLst/>
            </a:prstTxWarp>
          </a:bodyPr>
          <a:lstStyle/>
          <a:p>
            <a:pPr marL="388609" indent="-388609" defTabSz="103629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173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6237280" y="5059183"/>
            <a:ext cx="614865" cy="69088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3632" tIns="51816" rIns="103632" bIns="51816" numCol="1" rtlCol="0" anchor="t" anchorCtr="0" compatLnSpc="1">
            <a:prstTxWarp prst="textNoShape">
              <a:avLst/>
            </a:prstTxWarp>
          </a:bodyPr>
          <a:lstStyle/>
          <a:p>
            <a:pPr marL="388609" indent="-388609" defTabSz="103629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173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Half Frame 17"/>
          <p:cNvSpPr/>
          <p:nvPr/>
        </p:nvSpPr>
        <p:spPr bwMode="auto">
          <a:xfrm rot="13257552">
            <a:off x="6386278" y="3874876"/>
            <a:ext cx="482131" cy="906780"/>
          </a:xfrm>
          <a:prstGeom prst="halfFrame">
            <a:avLst>
              <a:gd name="adj1" fmla="val 26165"/>
              <a:gd name="adj2" fmla="val 22581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3632" tIns="51816" rIns="103632" bIns="51816" numCol="1" rtlCol="0" anchor="t" anchorCtr="0" compatLnSpc="1">
            <a:prstTxWarp prst="textNoShape">
              <a:avLst/>
            </a:prstTxWarp>
          </a:bodyPr>
          <a:lstStyle/>
          <a:p>
            <a:pPr marL="388609" indent="-388609" defTabSz="103629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173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36ACB31B-7E8E-44FE-B955-4D5F5F1082D0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8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76072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40" b="1" spc="57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5440" b="1" spc="57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40" b="1" spc="57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5440" b="1" spc="57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42" y="1071982"/>
            <a:ext cx="2336516" cy="417978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8A74227-3F10-4FD3-B74B-DF17EB72FB85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E7E76-482C-4554-AE65-DCBBD7F7A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191000"/>
            <a:ext cx="2924754" cy="2574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83A40-FDBC-4EFA-9FEC-FE9682CB0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203032"/>
            <a:ext cx="2924754" cy="2574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359D9B-F873-4DF2-B4ED-3B15E4291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5046" y="4191000"/>
            <a:ext cx="2924754" cy="2574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B5926C-C9F8-4192-B2C7-E7BA19B0F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546" y="4191000"/>
            <a:ext cx="2924754" cy="25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69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upc-cablecom.ch/content/dam/www-upc-cablecom-ch/ueber_uns/en/gallery/produkte/technicolorC7200_schraeg_vorne.png">
            <a:extLst>
              <a:ext uri="{FF2B5EF4-FFF2-40B4-BE49-F238E27FC236}">
                <a16:creationId xmlns:a16="http://schemas.microsoft.com/office/drawing/2014/main" id="{23CB4587-6EA8-4907-AD58-762B240E4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1"/>
            <a:ext cx="12115800" cy="65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12553" y="-4735"/>
            <a:ext cx="12789050" cy="7091336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 w="57150">
            <a:solidFill>
              <a:srgbClr val="4F19E7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4419600" y="228601"/>
            <a:ext cx="3429000" cy="8729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01823" tIns="50911" rIns="101823" bIns="5091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ndex9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371600"/>
            <a:ext cx="5410200" cy="3316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C9E2D0-DCE0-4B52-858E-4B41738634D9}"/>
              </a:ext>
            </a:extLst>
          </p:cNvPr>
          <p:cNvSpPr txBox="1">
            <a:spLocks/>
          </p:cNvSpPr>
          <p:nvPr/>
        </p:nvSpPr>
        <p:spPr>
          <a:xfrm>
            <a:off x="380999" y="5831538"/>
            <a:ext cx="12115801" cy="990901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বাসায়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সংযোগের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সহ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219200" y="5500933"/>
            <a:ext cx="10363200" cy="2271467"/>
          </a:xfrm>
          <a:prstGeom prst="rect">
            <a:avLst/>
          </a:prstGeom>
        </p:spPr>
        <p:txBody>
          <a:bodyPr vert="horz" lIns="103632" tIns="51816" rIns="103632" bIns="51816" rtlCol="0">
            <a:normAutofit/>
          </a:bodyPr>
          <a:lstStyle/>
          <a:p>
            <a:pPr marL="388609" indent="-388609" defTabSz="103629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6120" dirty="0">
              <a:latin typeface="+mn-lt"/>
              <a:cs typeface="+mn-cs"/>
            </a:endParaRPr>
          </a:p>
        </p:txBody>
      </p:sp>
      <p:sp>
        <p:nvSpPr>
          <p:cNvPr id="8" name="Bevel 10">
            <a:extLst>
              <a:ext uri="{FF2B5EF4-FFF2-40B4-BE49-F238E27FC236}">
                <a16:creationId xmlns:a16="http://schemas.microsoft.com/office/drawing/2014/main" id="{D43C3BAF-429D-4859-AC90-F26D1B6014C2}"/>
              </a:ext>
            </a:extLst>
          </p:cNvPr>
          <p:cNvSpPr/>
          <p:nvPr/>
        </p:nvSpPr>
        <p:spPr>
          <a:xfrm>
            <a:off x="4152782" y="2658"/>
            <a:ext cx="4145280" cy="137293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00" b="1" dirty="0" err="1">
                <a:ln w="190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9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C7483E-153A-4CA2-95EF-844C4DE875C9}"/>
              </a:ext>
            </a:extLst>
          </p:cNvPr>
          <p:cNvGrpSpPr/>
          <p:nvPr/>
        </p:nvGrpSpPr>
        <p:grpSpPr>
          <a:xfrm>
            <a:off x="7051819" y="1721034"/>
            <a:ext cx="4527923" cy="4577080"/>
            <a:chOff x="5148773" y="1992513"/>
            <a:chExt cx="3995226" cy="4038600"/>
          </a:xfrm>
        </p:grpSpPr>
        <p:sp>
          <p:nvSpPr>
            <p:cNvPr id="10" name="Bevel 11">
              <a:extLst>
                <a:ext uri="{FF2B5EF4-FFF2-40B4-BE49-F238E27FC236}">
                  <a16:creationId xmlns:a16="http://schemas.microsoft.com/office/drawing/2014/main" id="{D2E7C8C8-8622-42C1-BBA9-531BD4F3075F}"/>
                </a:ext>
              </a:extLst>
            </p:cNvPr>
            <p:cNvSpPr/>
            <p:nvPr/>
          </p:nvSpPr>
          <p:spPr>
            <a:xfrm>
              <a:off x="5148773" y="1992513"/>
              <a:ext cx="3995226" cy="40386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4BB91C-A081-4B99-BCCA-8CBB64F8A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25" y="2514600"/>
              <a:ext cx="2938975" cy="31242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9E80FA4-4603-47BB-95DE-96A940BFCEA1}"/>
              </a:ext>
            </a:extLst>
          </p:cNvPr>
          <p:cNvSpPr txBox="1"/>
          <p:nvPr/>
        </p:nvSpPr>
        <p:spPr>
          <a:xfrm>
            <a:off x="1170045" y="2100815"/>
            <a:ext cx="5835275" cy="358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3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53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ফিজুল</a:t>
            </a:r>
            <a:r>
              <a:rPr lang="en-US" sz="453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53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7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bn-BD" sz="408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শোল্লা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408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BD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173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জুনি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bn-IN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ইন্সট্রাক্টর 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হাজীগঞ্জ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  <a:endParaRPr lang="bn-BD" sz="2267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sz="317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:mirohan30@gmail.com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00459B6-4326-4FA0-BC59-EE1F1B995CA2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00" y="325287"/>
            <a:ext cx="6045200" cy="12954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48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48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93544"/>
            <a:ext cx="10363200" cy="36789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kern="1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</a:t>
            </a:r>
            <a:r>
              <a:rPr lang="bn-BD" sz="4800" b="1" kern="1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4800" b="1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</a:p>
          <a:p>
            <a:pPr>
              <a:buFont typeface="Wingdings" pitchFamily="2" charset="2"/>
              <a:buChar char="Ø"/>
            </a:pPr>
            <a:r>
              <a:rPr lang="en-US" sz="48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১৩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833908F-106E-4140-8546-DC83AEB09ABC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69091C26-C573-467E-84D8-AD22E62197A6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89B39DE-DEB1-49CF-A679-E2A09DF2F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kern="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200" b="1" kern="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b="1" kern="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b="1" kern="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3200" b="1" kern="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b="1" kern="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b="1" kern="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3200" b="1" kern="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3200" b="1" kern="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অন্যর</a:t>
            </a:r>
            <a:r>
              <a:rPr lang="en-US" sz="3200" b="1" kern="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যন্ত্রের</a:t>
            </a:r>
            <a:r>
              <a:rPr lang="en-US" sz="3200" b="1" kern="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200" b="1" kern="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সংযোগ</a:t>
            </a:r>
            <a:r>
              <a:rPr lang="en-US" sz="3200" b="1" kern="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b="1" kern="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200" b="1" kern="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B8D638-73E8-44B3-AB7F-2307F865C9E5}"/>
              </a:ext>
            </a:extLst>
          </p:cNvPr>
          <p:cNvSpPr/>
          <p:nvPr/>
        </p:nvSpPr>
        <p:spPr bwMode="auto">
          <a:xfrm>
            <a:off x="1910080" y="2314593"/>
            <a:ext cx="1036320" cy="103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rtlCol="0" anchor="t" anchorCtr="0" compatLnSpc="1">
            <a:prstTxWarp prst="textNoShape">
              <a:avLst/>
            </a:prstTxWarp>
          </a:bodyPr>
          <a:lstStyle/>
          <a:p>
            <a:pPr marL="388609" indent="-388609" defTabSz="103629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173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Right Arrow 6">
            <a:extLst>
              <a:ext uri="{FF2B5EF4-FFF2-40B4-BE49-F238E27FC236}">
                <a16:creationId xmlns:a16="http://schemas.microsoft.com/office/drawing/2014/main" id="{104C8985-E43B-4719-81FE-FD5413744658}"/>
              </a:ext>
            </a:extLst>
          </p:cNvPr>
          <p:cNvSpPr/>
          <p:nvPr/>
        </p:nvSpPr>
        <p:spPr bwMode="auto">
          <a:xfrm>
            <a:off x="3205480" y="5527040"/>
            <a:ext cx="949960" cy="77724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rtlCol="0" anchor="t" anchorCtr="0" compatLnSpc="1">
            <a:prstTxWarp prst="textNoShape">
              <a:avLst/>
            </a:prstTxWarp>
          </a:bodyPr>
          <a:lstStyle/>
          <a:p>
            <a:pPr marL="388609" indent="-388609" defTabSz="103629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173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2" name="Picture 2" descr="http://www.spiralcage.com/hollowearthrecordings/images/elevenClouds/07_NetworkInstrument.jpg">
            <a:extLst>
              <a:ext uri="{FF2B5EF4-FFF2-40B4-BE49-F238E27FC236}">
                <a16:creationId xmlns:a16="http://schemas.microsoft.com/office/drawing/2014/main" id="{18E9C6B3-9FA1-4E2E-8870-33DBB8613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1219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1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11052789-8341-46E7-B8F3-2396E564DF01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27E4D-FE21-4587-AEE0-119D5297B1D7}"/>
              </a:ext>
            </a:extLst>
          </p:cNvPr>
          <p:cNvGrpSpPr/>
          <p:nvPr/>
        </p:nvGrpSpPr>
        <p:grpSpPr>
          <a:xfrm>
            <a:off x="2361" y="0"/>
            <a:ext cx="12801600" cy="70866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93C6D1-D223-455A-966B-3AEAB145AB2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C53C2B-2DFE-4E62-9F9B-7129274EE97D}"/>
                </a:ext>
              </a:extLst>
            </p:cNvPr>
            <p:cNvSpPr/>
            <p:nvPr/>
          </p:nvSpPr>
          <p:spPr>
            <a:xfrm>
              <a:off x="141668" y="115910"/>
              <a:ext cx="11938715" cy="6619741"/>
            </a:xfrm>
            <a:prstGeom prst="rect">
              <a:avLst/>
            </a:prstGeom>
            <a:solidFill>
              <a:srgbClr val="1DE35A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gradFill flip="none" rotWithShape="1">
                  <a:gsLst>
                    <a:gs pos="0">
                      <a:schemeClr val="dk1">
                        <a:tint val="66000"/>
                        <a:satMod val="160000"/>
                      </a:schemeClr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4467610B-9DAA-4510-8447-B98723DD1EE2}"/>
                </a:ext>
              </a:extLst>
            </p:cNvPr>
            <p:cNvSpPr/>
            <p:nvPr/>
          </p:nvSpPr>
          <p:spPr>
            <a:xfrm>
              <a:off x="435430" y="333828"/>
              <a:ext cx="11437256" cy="6154057"/>
            </a:xfrm>
            <a:prstGeom prst="round2Diag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EC7800-40B5-4B46-9856-5B5D472186BE}"/>
              </a:ext>
            </a:extLst>
          </p:cNvPr>
          <p:cNvSpPr/>
          <p:nvPr/>
        </p:nvSpPr>
        <p:spPr>
          <a:xfrm>
            <a:off x="2209800" y="338519"/>
            <a:ext cx="8991600" cy="1219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1970216-B98B-409D-90E4-8D494C29F703}"/>
              </a:ext>
            </a:extLst>
          </p:cNvPr>
          <p:cNvSpPr txBox="1">
            <a:spLocks/>
          </p:cNvSpPr>
          <p:nvPr/>
        </p:nvSpPr>
        <p:spPr>
          <a:xfrm>
            <a:off x="761999" y="1813560"/>
            <a:ext cx="11580037" cy="1295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480" dirty="0" err="1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নেটওয়ার্ক-সংশ্লিষ্ট</a:t>
            </a:r>
            <a:r>
              <a:rPr lang="en-US" sz="748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7480" dirty="0" err="1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যন্ত্রপাতি</a:t>
            </a:r>
            <a:endParaRPr lang="en-US" sz="748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2" descr="http://www.ucc.ie/en/media/academic/law/iconimages/RADIO-TOWER.gif">
            <a:extLst>
              <a:ext uri="{FF2B5EF4-FFF2-40B4-BE49-F238E27FC236}">
                <a16:creationId xmlns:a16="http://schemas.microsoft.com/office/drawing/2014/main" id="{947AA0E2-CBE8-4F65-AF2F-09E2106D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15397"/>
            <a:ext cx="4648200" cy="342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iconshock.com/img_jpg/VISTA/computer_gadgets/jpg/256/wireless_router_icon.jpg">
            <a:extLst>
              <a:ext uri="{FF2B5EF4-FFF2-40B4-BE49-F238E27FC236}">
                <a16:creationId xmlns:a16="http://schemas.microsoft.com/office/drawing/2014/main" id="{94CDC28A-E35F-494F-82F7-A662D412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851" y="3524552"/>
            <a:ext cx="3195320" cy="3195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3.bp.blogspot.com/-_hikiJ2pbcw/UuKxPeaEIJI/AAAAAAAABXE/e83a_RfEv5s/s1600/router_f016-20120119084313-00005.png">
            <a:extLst>
              <a:ext uri="{FF2B5EF4-FFF2-40B4-BE49-F238E27FC236}">
                <a16:creationId xmlns:a16="http://schemas.microsoft.com/office/drawing/2014/main" id="{B21172AB-0CBD-4F08-9858-2658FFC2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9672"/>
            <a:ext cx="3810000" cy="28591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New Upload\Adove illustraror\27249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12801600" cy="7086600"/>
          </a:xfrm>
          <a:prstGeom prst="rect">
            <a:avLst/>
          </a:prstGeom>
          <a:noFill/>
        </p:spPr>
      </p:pic>
      <p:sp>
        <p:nvSpPr>
          <p:cNvPr id="19" name="Flowchart: Alternate Process 18"/>
          <p:cNvSpPr/>
          <p:nvPr/>
        </p:nvSpPr>
        <p:spPr>
          <a:xfrm>
            <a:off x="3352800" y="345472"/>
            <a:ext cx="6477000" cy="1016449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9852" y="1551107"/>
            <a:ext cx="12156948" cy="762000"/>
          </a:xfrm>
          <a:prstGeom prst="roundRect">
            <a:avLst>
              <a:gd name="adj" fmla="val 0"/>
            </a:avLst>
          </a:prstGeom>
          <a:solidFill>
            <a:srgbClr val="28D4D8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0353" tIns="50177" rIns="100353" bIns="5017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EA9D1AF-3529-45E3-93A6-C69177E102E0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FF9196-954B-46EE-A3FA-0D63DB79771A}"/>
              </a:ext>
            </a:extLst>
          </p:cNvPr>
          <p:cNvSpPr txBox="1">
            <a:spLocks/>
          </p:cNvSpPr>
          <p:nvPr/>
        </p:nvSpPr>
        <p:spPr>
          <a:xfrm>
            <a:off x="339852" y="3276600"/>
            <a:ext cx="12309348" cy="3027680"/>
          </a:xfrm>
          <a:prstGeom prst="rect">
            <a:avLst/>
          </a:prstGeom>
        </p:spPr>
        <p:txBody>
          <a:bodyPr>
            <a:normAutofit/>
          </a:bodyPr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(Modem)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(Modem)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(LAN Card)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0" y="-96253"/>
            <a:ext cx="12801600" cy="70866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1668" y="115910"/>
              <a:ext cx="11938715" cy="6619741"/>
            </a:xfrm>
            <a:prstGeom prst="rect">
              <a:avLst/>
            </a:prstGeom>
            <a:solidFill>
              <a:srgbClr val="1DE35A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gradFill flip="none" rotWithShape="1">
                  <a:gsLst>
                    <a:gs pos="0">
                      <a:schemeClr val="dk1">
                        <a:tint val="66000"/>
                        <a:satMod val="160000"/>
                      </a:schemeClr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435430" y="333828"/>
              <a:ext cx="11437256" cy="6154057"/>
            </a:xfrm>
            <a:prstGeom prst="round2Diag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17" name="AutoShape 10" descr="http://www.dolphinimaging.com/managementimages/patientdatabase_big.jpg">
            <a:extLst>
              <a:ext uri="{FF2B5EF4-FFF2-40B4-BE49-F238E27FC236}">
                <a16:creationId xmlns:a16="http://schemas.microsoft.com/office/drawing/2014/main" id="{8B587953-1003-468B-A2C0-275238087A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40959" y="-1936432"/>
            <a:ext cx="5473065" cy="33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5F89289-721E-48D5-BA8E-46D6C9569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8703"/>
            <a:ext cx="11021234" cy="65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533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4533" b="1" kern="0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(Modem)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707148-745A-4281-B530-FF23BACB1234}"/>
              </a:ext>
            </a:extLst>
          </p:cNvPr>
          <p:cNvSpPr txBox="1"/>
          <p:nvPr/>
        </p:nvSpPr>
        <p:spPr>
          <a:xfrm>
            <a:off x="457202" y="5640013"/>
            <a:ext cx="11125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মডেম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সংযোগস্থলে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ডাটা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পাঠানোর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বহনকারী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সিগনাল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প্রেরণ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9FFCE6-7A5C-425A-BE74-C323597ABDD3}"/>
              </a:ext>
            </a:extLst>
          </p:cNvPr>
          <p:cNvSpPr txBox="1"/>
          <p:nvPr/>
        </p:nvSpPr>
        <p:spPr>
          <a:xfrm>
            <a:off x="2082801" y="1447738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Modulator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73B72F-F737-4D79-9097-4D2AE61B8984}"/>
              </a:ext>
            </a:extLst>
          </p:cNvPr>
          <p:cNvSpPr txBox="1"/>
          <p:nvPr/>
        </p:nvSpPr>
        <p:spPr>
          <a:xfrm>
            <a:off x="7609841" y="2162300"/>
            <a:ext cx="261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FAE1E-24D9-4072-9907-DAC1FC788261}"/>
              </a:ext>
            </a:extLst>
          </p:cNvPr>
          <p:cNvSpPr txBox="1"/>
          <p:nvPr/>
        </p:nvSpPr>
        <p:spPr>
          <a:xfrm>
            <a:off x="2082800" y="2718658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Demodulator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76CD27-E316-4B81-A9FD-AC26A55DB3BF}"/>
              </a:ext>
            </a:extLst>
          </p:cNvPr>
          <p:cNvCxnSpPr/>
          <p:nvPr/>
        </p:nvCxnSpPr>
        <p:spPr bwMode="auto">
          <a:xfrm>
            <a:off x="5105401" y="3016083"/>
            <a:ext cx="1012960" cy="12519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2EEA77-85CF-43CB-8E37-864AFA933776}"/>
              </a:ext>
            </a:extLst>
          </p:cNvPr>
          <p:cNvCxnSpPr/>
          <p:nvPr/>
        </p:nvCxnSpPr>
        <p:spPr bwMode="auto">
          <a:xfrm>
            <a:off x="5097969" y="1698330"/>
            <a:ext cx="1012960" cy="12519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ADE10C8-E8E8-4F4B-B84B-19F13EFFF7AF}"/>
              </a:ext>
            </a:extLst>
          </p:cNvPr>
          <p:cNvSpPr txBox="1"/>
          <p:nvPr/>
        </p:nvSpPr>
        <p:spPr>
          <a:xfrm>
            <a:off x="6063855" y="1432670"/>
            <a:ext cx="102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B5E59F-C495-4C91-9DA9-B4E57B99A6C6}"/>
              </a:ext>
            </a:extLst>
          </p:cNvPr>
          <p:cNvSpPr txBox="1"/>
          <p:nvPr/>
        </p:nvSpPr>
        <p:spPr>
          <a:xfrm>
            <a:off x="6063855" y="2769341"/>
            <a:ext cx="128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Dem</a:t>
            </a:r>
          </a:p>
        </p:txBody>
      </p:sp>
      <p:sp>
        <p:nvSpPr>
          <p:cNvPr id="30" name="Plus 17">
            <a:extLst>
              <a:ext uri="{FF2B5EF4-FFF2-40B4-BE49-F238E27FC236}">
                <a16:creationId xmlns:a16="http://schemas.microsoft.com/office/drawing/2014/main" id="{7C9B72FA-2E81-43CF-BFAC-A59F6BD4D568}"/>
              </a:ext>
            </a:extLst>
          </p:cNvPr>
          <p:cNvSpPr/>
          <p:nvPr/>
        </p:nvSpPr>
        <p:spPr bwMode="auto">
          <a:xfrm>
            <a:off x="6233743" y="1989028"/>
            <a:ext cx="518160" cy="729630"/>
          </a:xfrm>
          <a:prstGeom prst="mathPlus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3632" tIns="51816" rIns="103632" bIns="51816" numCol="1" rtlCol="0" anchor="t" anchorCtr="0" compatLnSpc="1">
            <a:prstTxWarp prst="textNoShape">
              <a:avLst/>
            </a:prstTxWarp>
          </a:bodyPr>
          <a:lstStyle/>
          <a:p>
            <a:pPr marL="388609" indent="-388609" defTabSz="103629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173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72D1F1-73CC-4477-BD63-931CCF4CC384}"/>
              </a:ext>
            </a:extLst>
          </p:cNvPr>
          <p:cNvCxnSpPr/>
          <p:nvPr/>
        </p:nvCxnSpPr>
        <p:spPr bwMode="auto">
          <a:xfrm>
            <a:off x="6844280" y="2372925"/>
            <a:ext cx="1012960" cy="12519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FA9CF4C-FC29-4FC5-862A-3A4436A8DEA2}"/>
              </a:ext>
            </a:extLst>
          </p:cNvPr>
          <p:cNvSpPr txBox="1"/>
          <p:nvPr/>
        </p:nvSpPr>
        <p:spPr>
          <a:xfrm>
            <a:off x="2128990" y="1923705"/>
            <a:ext cx="116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এনালগ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21D27D-9001-489F-8862-4FDE6EC26A99}"/>
              </a:ext>
            </a:extLst>
          </p:cNvPr>
          <p:cNvSpPr txBox="1"/>
          <p:nvPr/>
        </p:nvSpPr>
        <p:spPr>
          <a:xfrm>
            <a:off x="2075369" y="3224806"/>
            <a:ext cx="147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4" name="Picture 4" descr="http://img2.wikia.nocookie.net/__cb20100421004434/gtawiki/images/c/c9/Computer_Icon.png">
            <a:extLst>
              <a:ext uri="{FF2B5EF4-FFF2-40B4-BE49-F238E27FC236}">
                <a16:creationId xmlns:a16="http://schemas.microsoft.com/office/drawing/2014/main" id="{977FC00E-9C82-444E-ADD5-0F989AF97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58" y="3932405"/>
            <a:ext cx="1234330" cy="127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CC8179C-677E-4A5F-A344-C44E505AA7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51" y="4365231"/>
            <a:ext cx="941550" cy="9415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9E290E-E909-49BB-A11C-7D6B37CF1A39}"/>
              </a:ext>
            </a:extLst>
          </p:cNvPr>
          <p:cNvCxnSpPr>
            <a:stCxn id="35" idx="3"/>
          </p:cNvCxnSpPr>
          <p:nvPr/>
        </p:nvCxnSpPr>
        <p:spPr bwMode="auto">
          <a:xfrm flipV="1">
            <a:off x="2946400" y="4836006"/>
            <a:ext cx="6775993" cy="1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7" name="Picture 2" descr="http://3.bp.blogspot.com/-_hikiJ2pbcw/UuKxPeaEIJI/AAAAAAAABXE/e83a_RfEv5s/s1600/router_f016-20120119084313-00005.png">
            <a:extLst>
              <a:ext uri="{FF2B5EF4-FFF2-40B4-BE49-F238E27FC236}">
                <a16:creationId xmlns:a16="http://schemas.microsoft.com/office/drawing/2014/main" id="{E5C4FC78-FF64-44F0-94CB-54D687A7D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50" y="4030004"/>
            <a:ext cx="1410510" cy="14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9022AA8-77FE-4BD3-B7F2-A5F529385F14}"/>
              </a:ext>
            </a:extLst>
          </p:cNvPr>
          <p:cNvSpPr txBox="1"/>
          <p:nvPr/>
        </p:nvSpPr>
        <p:spPr>
          <a:xfrm>
            <a:off x="-1468120" y="4541520"/>
            <a:ext cx="116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এনালগ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AA7548-26EF-424E-8912-FB123BF7E012}"/>
              </a:ext>
            </a:extLst>
          </p:cNvPr>
          <p:cNvSpPr txBox="1"/>
          <p:nvPr/>
        </p:nvSpPr>
        <p:spPr>
          <a:xfrm>
            <a:off x="13147040" y="4455161"/>
            <a:ext cx="1183951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2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endParaRPr lang="en-US" sz="272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0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09 -0.00232 L 0.60209 0.0087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378 0.02407 L -0.22378 0.0240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3" grpId="0"/>
      <p:bldP spid="25" grpId="0"/>
      <p:bldP spid="28" grpId="0"/>
      <p:bldP spid="29" grpId="0"/>
      <p:bldP spid="30" grpId="0" animBg="1"/>
      <p:bldP spid="32" grpId="0"/>
      <p:bldP spid="33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6775"/>
            <a:ext cx="12192000" cy="10122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40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(Modem) </a:t>
            </a:r>
            <a:r>
              <a:rPr lang="en-US" sz="40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AutoShape 2" descr="http://us.dlink.com/wp-content/uploads/2014/03/DUB-H7-B1.png"/>
          <p:cNvSpPr>
            <a:spLocks noChangeAspect="1" noChangeArrowheads="1"/>
          </p:cNvSpPr>
          <p:nvPr/>
        </p:nvSpPr>
        <p:spPr bwMode="auto">
          <a:xfrm>
            <a:off x="1395518" y="-1390756"/>
            <a:ext cx="5160010" cy="290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350760" y="1993699"/>
            <a:ext cx="2934530" cy="1985251"/>
            <a:chOff x="388620" y="1682750"/>
            <a:chExt cx="4000500" cy="2407500"/>
          </a:xfrm>
        </p:grpSpPr>
        <p:pic>
          <p:nvPicPr>
            <p:cNvPr id="9218" name="Picture 2" descr="http://cache-www.linksys.com/support/images/KB26567-001_EN_v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" y="1682750"/>
              <a:ext cx="4000500" cy="1771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14070" y="3555197"/>
              <a:ext cx="3575050" cy="5350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267" dirty="0" err="1">
                  <a:latin typeface="Nikosh" panose="02000000000000000000" pitchFamily="2" charset="0"/>
                  <a:cs typeface="Nikosh" panose="02000000000000000000" pitchFamily="2" charset="0"/>
                </a:rPr>
                <a:t>ক্যাবল</a:t>
              </a:r>
              <a:r>
                <a:rPr lang="en-US" sz="2267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267" dirty="0" err="1">
                  <a:latin typeface="Nikosh" panose="02000000000000000000" pitchFamily="2" charset="0"/>
                  <a:cs typeface="Nikosh" panose="02000000000000000000" pitchFamily="2" charset="0"/>
                </a:rPr>
                <a:t>দ্বারা</a:t>
              </a:r>
              <a:r>
                <a:rPr lang="en-US" sz="2267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267" dirty="0" err="1">
                  <a:latin typeface="Nikosh" panose="02000000000000000000" pitchFamily="2" charset="0"/>
                  <a:cs typeface="Nikosh" panose="02000000000000000000" pitchFamily="2" charset="0"/>
                </a:rPr>
                <a:t>সংযুক্ত</a:t>
              </a:r>
              <a:endParaRPr lang="en-US" sz="2267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50760" y="4291236"/>
            <a:ext cx="3354054" cy="2501062"/>
            <a:chOff x="-8973" y="3768934"/>
            <a:chExt cx="4754836" cy="2206820"/>
          </a:xfrm>
        </p:grpSpPr>
        <p:pic>
          <p:nvPicPr>
            <p:cNvPr id="17" name="Picture 2" descr="http://3.bp.blogspot.com/-_hikiJ2pbcw/UuKxPeaEIJI/AAAAAAAABXE/e83a_RfEv5s/s1600/router_f016-20120119084313-0000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944" y="3768934"/>
              <a:ext cx="1905001" cy="1584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-8973" y="5340286"/>
              <a:ext cx="4754836" cy="6354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40" dirty="0" err="1">
                  <a:latin typeface="Nikosh" panose="02000000000000000000" pitchFamily="2" charset="0"/>
                  <a:cs typeface="Nikosh" panose="02000000000000000000" pitchFamily="2" charset="0"/>
                </a:rPr>
                <a:t>ক্যাবল</a:t>
              </a:r>
              <a:r>
                <a:rPr lang="en-US" sz="204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4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বিহীন</a:t>
              </a:r>
              <a:r>
                <a:rPr lang="en-US" sz="204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40" dirty="0" err="1">
                  <a:latin typeface="Nikosh" panose="02000000000000000000" pitchFamily="2" charset="0"/>
                  <a:cs typeface="Nikosh" panose="02000000000000000000" pitchFamily="2" charset="0"/>
                </a:rPr>
                <a:t>মডেম</a:t>
              </a:r>
              <a:r>
                <a:rPr lang="en-US" sz="2040" dirty="0">
                  <a:latin typeface="Nikosh" panose="02000000000000000000" pitchFamily="2" charset="0"/>
                  <a:cs typeface="Nikosh" panose="02000000000000000000" pitchFamily="2" charset="0"/>
                </a:rPr>
                <a:t> (Wireless)</a:t>
              </a:r>
            </a:p>
            <a:p>
              <a:pPr algn="ctr">
                <a:buNone/>
              </a:pPr>
              <a:r>
                <a:rPr lang="en-US" sz="2040" dirty="0">
                  <a:latin typeface="Nikosh" panose="02000000000000000000" pitchFamily="2" charset="0"/>
                  <a:cs typeface="Nikosh" panose="02000000000000000000" pitchFamily="2" charset="0"/>
                </a:rPr>
                <a:t>Wi-Fi Modem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10408" y="3586220"/>
            <a:ext cx="191266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Modem</a:t>
            </a:r>
          </a:p>
        </p:txBody>
      </p:sp>
      <p:grpSp>
        <p:nvGrpSpPr>
          <p:cNvPr id="9223" name="Group 9222"/>
          <p:cNvGrpSpPr/>
          <p:nvPr/>
        </p:nvGrpSpPr>
        <p:grpSpPr>
          <a:xfrm>
            <a:off x="1410408" y="1143000"/>
            <a:ext cx="4309421" cy="2330095"/>
            <a:chOff x="168713" y="1108345"/>
            <a:chExt cx="3802430" cy="2055966"/>
          </a:xfrm>
        </p:grpSpPr>
        <p:grpSp>
          <p:nvGrpSpPr>
            <p:cNvPr id="21" name="Group 20"/>
            <p:cNvGrpSpPr/>
            <p:nvPr/>
          </p:nvGrpSpPr>
          <p:grpSpPr>
            <a:xfrm>
              <a:off x="168713" y="1108345"/>
              <a:ext cx="3802430" cy="1304018"/>
              <a:chOff x="943542" y="1430153"/>
              <a:chExt cx="3802430" cy="1304018"/>
            </a:xfrm>
          </p:grpSpPr>
          <p:pic>
            <p:nvPicPr>
              <p:cNvPr id="9220" name="Picture 4" descr="http://www.abtech-me.com/media/categories/40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542" y="1430153"/>
                <a:ext cx="1825625" cy="1304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432050" y="1914551"/>
                <a:ext cx="2313922" cy="6971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267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কম্পিউটারের</a:t>
                </a:r>
                <a:r>
                  <a:rPr lang="en-US" sz="2267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267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ভেতরে</a:t>
                </a:r>
                <a:r>
                  <a:rPr lang="en-US" sz="2267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267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2267" dirty="0">
                    <a:latin typeface="Nikosh" panose="02000000000000000000" pitchFamily="2" charset="0"/>
                    <a:cs typeface="Nikosh" panose="02000000000000000000" pitchFamily="2" charset="0"/>
                  </a:rPr>
                  <a:t> (Internal)</a:t>
                </a:r>
              </a:p>
            </p:txBody>
          </p:sp>
        </p:grpSp>
        <p:cxnSp>
          <p:nvCxnSpPr>
            <p:cNvPr id="26" name="Straight Arrow Connector 25"/>
            <p:cNvCxnSpPr>
              <a:stCxn id="22" idx="0"/>
            </p:cNvCxnSpPr>
            <p:nvPr/>
          </p:nvCxnSpPr>
          <p:spPr bwMode="auto">
            <a:xfrm flipV="1">
              <a:off x="1012534" y="2169992"/>
              <a:ext cx="0" cy="994319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224" name="Group 9223"/>
          <p:cNvGrpSpPr/>
          <p:nvPr/>
        </p:nvGrpSpPr>
        <p:grpSpPr>
          <a:xfrm>
            <a:off x="1780540" y="4142578"/>
            <a:ext cx="4384962" cy="2324554"/>
            <a:chOff x="495300" y="3755032"/>
            <a:chExt cx="3869084" cy="2051077"/>
          </a:xfrm>
        </p:grpSpPr>
        <p:grpSp>
          <p:nvGrpSpPr>
            <p:cNvPr id="23" name="Group 22"/>
            <p:cNvGrpSpPr/>
            <p:nvPr/>
          </p:nvGrpSpPr>
          <p:grpSpPr>
            <a:xfrm>
              <a:off x="495300" y="4250947"/>
              <a:ext cx="3869084" cy="1555162"/>
              <a:chOff x="495300" y="4250947"/>
              <a:chExt cx="3869084" cy="1555162"/>
            </a:xfrm>
          </p:grpSpPr>
          <p:pic>
            <p:nvPicPr>
              <p:cNvPr id="9222" name="Picture 6" descr="http://icons.iconarchive.com/icons/icons-land/vista-hardware-devices/256/Modem-ico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" y="4250947"/>
                <a:ext cx="1555162" cy="1555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2050462" y="4701515"/>
                <a:ext cx="2313922" cy="697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267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কম্পিউটারের</a:t>
                </a:r>
                <a:r>
                  <a:rPr lang="en-US" sz="2267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267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বাহিরে</a:t>
                </a:r>
                <a:r>
                  <a:rPr lang="en-US" sz="2267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267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2267" dirty="0">
                    <a:latin typeface="Nikosh" panose="02000000000000000000" pitchFamily="2" charset="0"/>
                    <a:cs typeface="Nikosh" panose="02000000000000000000" pitchFamily="2" charset="0"/>
                  </a:rPr>
                  <a:t> (External)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>
              <a:off x="1037769" y="3755032"/>
              <a:ext cx="18521" cy="1021920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230" name="Group 9229"/>
          <p:cNvGrpSpPr/>
          <p:nvPr/>
        </p:nvGrpSpPr>
        <p:grpSpPr>
          <a:xfrm>
            <a:off x="6165502" y="3473098"/>
            <a:ext cx="1497343" cy="2599003"/>
            <a:chOff x="4364384" y="3164313"/>
            <a:chExt cx="1321185" cy="2293238"/>
          </a:xfrm>
        </p:grpSpPr>
        <p:cxnSp>
          <p:nvCxnSpPr>
            <p:cNvPr id="9226" name="Elbow Connector 9225"/>
            <p:cNvCxnSpPr>
              <a:stCxn id="27" idx="3"/>
            </p:cNvCxnSpPr>
            <p:nvPr/>
          </p:nvCxnSpPr>
          <p:spPr bwMode="auto">
            <a:xfrm flipV="1">
              <a:off x="4364384" y="3164313"/>
              <a:ext cx="1321185" cy="1785954"/>
            </a:xfrm>
            <a:prstGeom prst="bentConnector2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29" name="Straight Connector 9228"/>
            <p:cNvCxnSpPr/>
            <p:nvPr/>
          </p:nvCxnSpPr>
          <p:spPr bwMode="auto">
            <a:xfrm>
              <a:off x="5685569" y="4719364"/>
              <a:ext cx="0" cy="738187"/>
            </a:xfrm>
            <a:prstGeom prst="line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Frame 27">
            <a:extLst>
              <a:ext uri="{FF2B5EF4-FFF2-40B4-BE49-F238E27FC236}">
                <a16:creationId xmlns:a16="http://schemas.microsoft.com/office/drawing/2014/main" id="{4858DD46-121D-4A82-91EB-5621591EC898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40033B-7F5C-4534-9DC6-21B02D4CC14B}"/>
              </a:ext>
            </a:extLst>
          </p:cNvPr>
          <p:cNvCxnSpPr>
            <a:cxnSpLocks/>
          </p:cNvCxnSpPr>
          <p:nvPr/>
        </p:nvCxnSpPr>
        <p:spPr bwMode="auto">
          <a:xfrm>
            <a:off x="304800" y="1066800"/>
            <a:ext cx="12192000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1800"/>
            <a:ext cx="12192000" cy="55234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4400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(Modem) </a:t>
            </a:r>
            <a:r>
              <a:rPr lang="en-US" sz="440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পূর্বে-পরে</a:t>
            </a:r>
            <a:endParaRPr lang="en-US" sz="4400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4490" y="1383454"/>
            <a:ext cx="5369291" cy="5300325"/>
            <a:chOff x="457200" y="2486025"/>
            <a:chExt cx="3714750" cy="3005472"/>
          </a:xfrm>
        </p:grpSpPr>
        <p:pic>
          <p:nvPicPr>
            <p:cNvPr id="11266" name="Picture 2" descr="http://www.phonetray.com/help/dialup_modem_hir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58" b="5814"/>
            <a:stretch/>
          </p:blipFill>
          <p:spPr bwMode="auto">
            <a:xfrm>
              <a:off x="457200" y="2486025"/>
              <a:ext cx="3695699" cy="2534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57200" y="5020292"/>
              <a:ext cx="3714750" cy="471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b="1" dirty="0" err="1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স্বল্প</a:t>
              </a:r>
              <a:r>
                <a:rPr lang="en-US" sz="2400" b="1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গতির</a:t>
              </a:r>
              <a:r>
                <a:rPr lang="en-US" sz="2400" b="1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কারনে</a:t>
              </a:r>
              <a:r>
                <a:rPr lang="en-US" sz="2400" b="1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ডায়াল-আপ</a:t>
              </a:r>
              <a:r>
                <a:rPr lang="en-US" sz="2400" b="1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মডেম</a:t>
              </a:r>
              <a:r>
                <a:rPr lang="en-US" sz="2400" b="1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প্রায়</a:t>
              </a:r>
              <a:r>
                <a:rPr lang="en-US" sz="2400" b="1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বাতিল</a:t>
              </a:r>
              <a:r>
                <a:rPr lang="en-US" sz="2400" b="1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হয়ে</a:t>
              </a:r>
              <a:r>
                <a:rPr lang="en-US" sz="2400" b="1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গেছে</a:t>
              </a:r>
              <a:endParaRPr lang="en-US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67400" y="838200"/>
            <a:ext cx="6629400" cy="5681483"/>
            <a:chOff x="4431031" y="1173161"/>
            <a:chExt cx="4072369" cy="5079302"/>
          </a:xfrm>
        </p:grpSpPr>
        <p:grpSp>
          <p:nvGrpSpPr>
            <p:cNvPr id="9" name="Group 8"/>
            <p:cNvGrpSpPr/>
            <p:nvPr/>
          </p:nvGrpSpPr>
          <p:grpSpPr>
            <a:xfrm>
              <a:off x="4431031" y="1173161"/>
              <a:ext cx="4072369" cy="5079302"/>
              <a:chOff x="4431031" y="1173161"/>
              <a:chExt cx="4072369" cy="507930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431031" y="1173161"/>
                <a:ext cx="4072369" cy="4030810"/>
                <a:chOff x="4431031" y="1173161"/>
                <a:chExt cx="4072369" cy="4030810"/>
              </a:xfrm>
            </p:grpSpPr>
            <p:pic>
              <p:nvPicPr>
                <p:cNvPr id="11268" name="Picture 4" descr="http://fastteks.com/CMFiles/Images/Modem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31031" y="1173161"/>
                  <a:ext cx="2438400" cy="2438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72" name="Picture 8" descr="http://www.diafaan.com/images/reviews/option_icon_505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74650" y="2182811"/>
                  <a:ext cx="1428750" cy="1428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74" name="Picture 10" descr="http://seg.sendspeak.com/router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00" y="3406256"/>
                  <a:ext cx="2400300" cy="17977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8" name="TextBox 17"/>
              <p:cNvSpPr txBox="1"/>
              <p:nvPr/>
            </p:nvSpPr>
            <p:spPr>
              <a:xfrm>
                <a:off x="4431031" y="5509543"/>
                <a:ext cx="3565437" cy="742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400" b="1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বর্তমানে</a:t>
                </a:r>
                <a:r>
                  <a:rPr lang="en-US" sz="2400" b="1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প্রচুর</a:t>
                </a:r>
                <a:r>
                  <a:rPr lang="en-US" sz="2400" b="1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পরিমানে</a:t>
                </a:r>
                <a:r>
                  <a:rPr lang="en-US" sz="2400" b="1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DSL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400" b="1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Wi-fi</a:t>
                </a:r>
                <a:r>
                  <a:rPr lang="en-US" sz="2400" b="1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Modem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ব্যাহৃত</a:t>
                </a:r>
                <a:r>
                  <a:rPr lang="en-US" sz="2400" b="1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হচ্ছে</a:t>
                </a:r>
                <a:endParaRPr lang="en-US" sz="2400" b="1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pic>
          <p:nvPicPr>
            <p:cNvPr id="2050" name="Picture 2" descr="http://2.bp.blogspot.com/-XBujmz0e4Vs/U0a87Brj3xI/AAAAAAAAAXI/ooYzYq7z--k/s1600/m2037465_370491+%28Custom%29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5" t="4000" r="10622" b="4000"/>
            <a:stretch/>
          </p:blipFill>
          <p:spPr bwMode="auto">
            <a:xfrm>
              <a:off x="7338338" y="3429667"/>
              <a:ext cx="1103823" cy="175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Frame 16">
            <a:extLst>
              <a:ext uri="{FF2B5EF4-FFF2-40B4-BE49-F238E27FC236}">
                <a16:creationId xmlns:a16="http://schemas.microsoft.com/office/drawing/2014/main" id="{D5756A71-9DB3-4A7D-8EBF-C4C98A8ED6E5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148C3A-683D-4A58-9890-904275545724}"/>
              </a:ext>
            </a:extLst>
          </p:cNvPr>
          <p:cNvCxnSpPr>
            <a:cxnSpLocks/>
          </p:cNvCxnSpPr>
          <p:nvPr/>
        </p:nvCxnSpPr>
        <p:spPr bwMode="auto">
          <a:xfrm>
            <a:off x="304800" y="1066800"/>
            <a:ext cx="12192000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6024</TotalTime>
  <Words>364</Words>
  <Application>Microsoft Office PowerPoint</Application>
  <PresentationFormat>Custom</PresentationFormat>
  <Paragraphs>72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Siyam Rupali</vt:lpstr>
      <vt:lpstr>Times New Roman</vt:lpstr>
      <vt:lpstr>Wingdings</vt:lpstr>
      <vt:lpstr>Default Design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মডেম (Modem) এর প্রকারভেদ</vt:lpstr>
      <vt:lpstr>মডেম (Modem) পূর্বে-পরে</vt:lpstr>
      <vt:lpstr>ল্যান কার্ড (LAN Card)</vt:lpstr>
      <vt:lpstr>ল্যান কার্ড (LAN Card) প্রকারভেদ</vt:lpstr>
      <vt:lpstr>ল্যান কার্ড (LAN Card) প্রকারভেদ</vt:lpstr>
      <vt:lpstr>দলগত কাজ</vt:lpstr>
      <vt:lpstr>মূল্যায়ন</vt:lpstr>
      <vt:lpstr>কোন প্রশ্ন?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MD ROHAN</cp:lastModifiedBy>
  <cp:revision>455</cp:revision>
  <dcterms:created xsi:type="dcterms:W3CDTF">2015-05-05T06:43:27Z</dcterms:created>
  <dcterms:modified xsi:type="dcterms:W3CDTF">2020-06-10T11:34:04Z</dcterms:modified>
</cp:coreProperties>
</file>