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0" r:id="rId11"/>
    <p:sldId id="269" r:id="rId12"/>
    <p:sldId id="265" r:id="rId13"/>
    <p:sldId id="266" r:id="rId14"/>
    <p:sldId id="268" r:id="rId15"/>
    <p:sldId id="267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4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5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5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D42D-AF0C-4E6C-A877-80E1D71EF2F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3CCBA-AA11-4FA0-BBDB-BC2A466A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3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" y="312174"/>
            <a:ext cx="4689988" cy="6253317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5633885" y="442451"/>
            <a:ext cx="6056670" cy="5437239"/>
          </a:xfrm>
          <a:prstGeom prst="doubleWave">
            <a:avLst>
              <a:gd name="adj1" fmla="val 11012"/>
              <a:gd name="adj2" fmla="val 1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মালটিমিডিয়া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63146" y="201367"/>
            <a:ext cx="5889524" cy="6189408"/>
            <a:chOff x="3085416" y="348851"/>
            <a:chExt cx="5889524" cy="6189408"/>
          </a:xfrm>
        </p:grpSpPr>
        <p:grpSp>
          <p:nvGrpSpPr>
            <p:cNvPr id="2" name="Group 1"/>
            <p:cNvGrpSpPr/>
            <p:nvPr/>
          </p:nvGrpSpPr>
          <p:grpSpPr>
            <a:xfrm>
              <a:off x="3085416" y="348851"/>
              <a:ext cx="5889524" cy="6189408"/>
              <a:chOff x="4654943" y="2186424"/>
              <a:chExt cx="4444181" cy="3598606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4654943" y="2186424"/>
                <a:ext cx="4444181" cy="35986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)৮৫(১৪</a:t>
                </a:r>
              </a:p>
              <a:p>
                <a:pPr algn="ctr"/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২৫</a:t>
                </a:r>
              </a:p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২৪</a:t>
                </a:r>
                <a:endPara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932510" y="3985727"/>
                <a:ext cx="1889048" cy="2658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925962" y="5092962"/>
              <a:ext cx="2035275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19026" y="742288"/>
            <a:ext cx="3939785" cy="21385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0583" y="379519"/>
            <a:ext cx="4366682" cy="3295678"/>
            <a:chOff x="124699" y="242303"/>
            <a:chExt cx="4366682" cy="3295678"/>
          </a:xfrm>
        </p:grpSpPr>
        <p:sp>
          <p:nvSpPr>
            <p:cNvPr id="3" name="TextBox 2"/>
            <p:cNvSpPr txBox="1"/>
            <p:nvPr/>
          </p:nvSpPr>
          <p:spPr>
            <a:xfrm>
              <a:off x="124699" y="276732"/>
              <a:ext cx="304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29351" y="276732"/>
              <a:ext cx="304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45678" y="276732"/>
              <a:ext cx="304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957388" y="642939"/>
              <a:ext cx="1543050" cy="7143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86581" y="242303"/>
              <a:ext cx="304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r>
                <a:rPr lang="en-US" sz="1400" dirty="0" smtClean="0">
                  <a:solidFill>
                    <a:srgbClr val="002060"/>
                  </a:solidFill>
                </a:rPr>
                <a:t> 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1806" y="1321990"/>
              <a:ext cx="22867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63</a:t>
              </a:r>
              <a:endParaRPr lang="en-US" sz="14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16182" y="3059774"/>
              <a:ext cx="264881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 rot="3510051">
            <a:off x="-1080123" y="-258366"/>
            <a:ext cx="2944091" cy="3560618"/>
          </a:xfrm>
          <a:prstGeom prst="arc">
            <a:avLst>
              <a:gd name="adj1" fmla="val 16200000"/>
              <a:gd name="adj2" fmla="val 20080775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3580995">
            <a:off x="4661288" y="-648390"/>
            <a:ext cx="2944091" cy="3560618"/>
          </a:xfrm>
          <a:prstGeom prst="arc">
            <a:avLst>
              <a:gd name="adj1" fmla="val 16200000"/>
              <a:gd name="adj2" fmla="val 20080775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9903" y="2629939"/>
            <a:ext cx="9762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0930" y="4542711"/>
            <a:ext cx="78040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IN" sz="77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7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ভাগফল </a:t>
            </a:r>
            <a:r>
              <a:rPr lang="en-US" sz="77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77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ভাগশেষ </a:t>
            </a:r>
            <a:r>
              <a:rPr lang="en-US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7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0205" y="2437372"/>
            <a:ext cx="9222660" cy="2809500"/>
            <a:chOff x="2205980" y="2348880"/>
            <a:chExt cx="7351693" cy="28095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C58D84-5171-4B09-A8B9-C1574DED9617}"/>
                </a:ext>
              </a:extLst>
            </p:cNvPr>
            <p:cNvSpPr txBox="1"/>
            <p:nvPr/>
          </p:nvSpPr>
          <p:spPr>
            <a:xfrm>
              <a:off x="2205980" y="2348880"/>
              <a:ext cx="73516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সমাধানঃ</a:t>
              </a:r>
              <a:r>
                <a:rPr lang="en-US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৫ </a:t>
              </a:r>
              <a:r>
                <a:rPr lang="en-US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টি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ডিমের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দাম</a:t>
              </a:r>
              <a:r>
                <a:rPr lang="en-US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৭৫  </a:t>
              </a:r>
              <a:r>
                <a:rPr lang="en-US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টাকা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/>
                <p:nvPr/>
              </p:nvSpPr>
              <p:spPr>
                <a:xfrm>
                  <a:off x="2205980" y="3151421"/>
                  <a:ext cx="5989340" cy="9540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chemeClr val="tx2"/>
                      </a:solidFill>
                      <a:ea typeface="Cambria Math" panose="02040503050406030204" pitchFamily="18" charset="0"/>
                      <a:cs typeface="Kalpurush" panose="02000600000000000000" pitchFamily="2" charset="0"/>
                    </a:rPr>
                    <a:t>         </a:t>
                  </a:r>
                  <a14:m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∴</m:t>
                      </m:r>
                      <m:r>
                        <a:rPr lang="en-GB" sz="36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১</m:t>
                      </m:r>
                    </m:oMath>
                  </a14:m>
                  <a:r>
                    <a:rPr lang="en-GB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’’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  ’’       ’’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৭৫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৫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err="1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টাকা</a:t>
                  </a:r>
                  <a:r>
                    <a:rPr lang="en-US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980" y="3151421"/>
                  <a:ext cx="5989340" cy="954044"/>
                </a:xfrm>
                <a:prstGeom prst="rect">
                  <a:avLst/>
                </a:prstGeom>
                <a:blipFill>
                  <a:blip r:embed="rId2"/>
                  <a:stretch>
                    <a:fillRect b="-159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/>
                <p:nvPr/>
              </p:nvSpPr>
              <p:spPr>
                <a:xfrm>
                  <a:off x="3279734" y="4512049"/>
                  <a:ext cx="48802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				 =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১৫</m:t>
                      </m:r>
                    </m:oMath>
                  </a14:m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err="1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টাকা</a:t>
                  </a:r>
                  <a:r>
                    <a:rPr lang="en-US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734" y="4512049"/>
                  <a:ext cx="4880203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13208" b="-36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ounded Rectangle 6"/>
          <p:cNvSpPr/>
          <p:nvPr/>
        </p:nvSpPr>
        <p:spPr>
          <a:xfrm>
            <a:off x="424925" y="299838"/>
            <a:ext cx="1924985" cy="7570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সমস্যাঃ১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16827" y="299838"/>
            <a:ext cx="6990734" cy="7570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3583" y="476818"/>
            <a:ext cx="1924985" cy="7570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87330" y="476818"/>
            <a:ext cx="6990734" cy="7570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0205" y="2437372"/>
            <a:ext cx="7451575" cy="2809500"/>
            <a:chOff x="2205980" y="2348880"/>
            <a:chExt cx="5939902" cy="28095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C58D84-5171-4B09-A8B9-C1574DED9617}"/>
                </a:ext>
              </a:extLst>
            </p:cNvPr>
            <p:cNvSpPr txBox="1"/>
            <p:nvPr/>
          </p:nvSpPr>
          <p:spPr>
            <a:xfrm>
              <a:off x="2205980" y="2348880"/>
              <a:ext cx="5689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সমাধানঃ</a:t>
              </a:r>
              <a:r>
                <a:rPr lang="en-US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৭ </a:t>
              </a:r>
              <a:r>
                <a:rPr lang="en-US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টি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খাতার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দাম</a:t>
              </a:r>
              <a:r>
                <a:rPr lang="en-US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৮৪  </a:t>
              </a:r>
              <a:r>
                <a:rPr lang="en-US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টাকা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/>
                <p:nvPr/>
              </p:nvSpPr>
              <p:spPr>
                <a:xfrm>
                  <a:off x="2205980" y="3151421"/>
                  <a:ext cx="5687778" cy="96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chemeClr val="tx2"/>
                      </a:solidFill>
                      <a:ea typeface="Cambria Math" panose="02040503050406030204" pitchFamily="18" charset="0"/>
                      <a:cs typeface="Kalpurush" panose="02000600000000000000" pitchFamily="2" charset="0"/>
                    </a:rPr>
                    <a:t>         </a:t>
                  </a:r>
                  <a14:m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∴</m:t>
                      </m:r>
                      <m:r>
                        <a:rPr lang="en-GB" sz="36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১</m:t>
                      </m:r>
                    </m:oMath>
                  </a14:m>
                  <a:r>
                    <a:rPr lang="en-GB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’’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  ’’      ’’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৮৪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৭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err="1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টাকা</a:t>
                  </a:r>
                  <a:r>
                    <a:rPr lang="en-US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980" y="3151421"/>
                  <a:ext cx="5687778" cy="960456"/>
                </a:xfrm>
                <a:prstGeom prst="rect">
                  <a:avLst/>
                </a:prstGeom>
                <a:blipFill>
                  <a:blip r:embed="rId2"/>
                  <a:stretch>
                    <a:fillRect b="-164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/>
                <p:nvPr/>
              </p:nvSpPr>
              <p:spPr>
                <a:xfrm>
                  <a:off x="3279734" y="4512049"/>
                  <a:ext cx="486614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				 =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১২</m:t>
                      </m:r>
                    </m:oMath>
                  </a14:m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err="1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টাকা</a:t>
                  </a:r>
                  <a:r>
                    <a:rPr lang="en-US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734" y="4512049"/>
                  <a:ext cx="4866148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13208" b="-36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58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3583" y="476818"/>
            <a:ext cx="1924985" cy="7570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সমস্যাঃ৩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62634" y="462023"/>
            <a:ext cx="7993625" cy="7570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পেনসিলের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পেনসিলের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0234" y="1938642"/>
            <a:ext cx="1892709" cy="7570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66075" y="1828799"/>
            <a:ext cx="10332635" cy="2989007"/>
            <a:chOff x="662467" y="-95242"/>
            <a:chExt cx="10300945" cy="3103056"/>
          </a:xfrm>
        </p:grpSpPr>
        <p:sp>
          <p:nvSpPr>
            <p:cNvPr id="6" name="TextBox 50"/>
            <p:cNvSpPr txBox="1"/>
            <p:nvPr/>
          </p:nvSpPr>
          <p:spPr>
            <a:xfrm>
              <a:off x="3539054" y="-95242"/>
              <a:ext cx="515076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পেনসিলে</a:t>
              </a:r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6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দাম</a:t>
              </a:r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৬০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52"/>
            <p:cNvSpPr txBox="1"/>
            <p:nvPr/>
          </p:nvSpPr>
          <p:spPr>
            <a:xfrm>
              <a:off x="8679059" y="-67535"/>
              <a:ext cx="142539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52"/>
            <p:cNvSpPr txBox="1"/>
            <p:nvPr/>
          </p:nvSpPr>
          <p:spPr>
            <a:xfrm>
              <a:off x="1904182" y="-88490"/>
              <a:ext cx="12875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50"/>
            <p:cNvSpPr txBox="1"/>
            <p:nvPr/>
          </p:nvSpPr>
          <p:spPr>
            <a:xfrm>
              <a:off x="2587667" y="777594"/>
              <a:ext cx="44903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পেনসিলের</a:t>
              </a:r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6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দাম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52"/>
            <p:cNvSpPr txBox="1"/>
            <p:nvPr/>
          </p:nvSpPr>
          <p:spPr>
            <a:xfrm>
              <a:off x="9538022" y="777594"/>
              <a:ext cx="142539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52"/>
            <p:cNvSpPr txBox="1"/>
            <p:nvPr/>
          </p:nvSpPr>
          <p:spPr>
            <a:xfrm>
              <a:off x="1391546" y="784349"/>
              <a:ext cx="122661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62467" y="1096066"/>
              <a:ext cx="595749" cy="471052"/>
              <a:chOff x="3616033" y="3782291"/>
              <a:chExt cx="350522" cy="304797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768436" y="3782291"/>
                <a:ext cx="45719" cy="83127"/>
              </a:xfrm>
              <a:prstGeom prst="ellips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920836" y="3990111"/>
                <a:ext cx="45719" cy="83127"/>
              </a:xfrm>
              <a:prstGeom prst="ellips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6033" y="4003961"/>
                <a:ext cx="45719" cy="83127"/>
              </a:xfrm>
              <a:prstGeom prst="ellips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3" name="TextBox 52"/>
            <p:cNvSpPr txBox="1"/>
            <p:nvPr/>
          </p:nvSpPr>
          <p:spPr>
            <a:xfrm>
              <a:off x="8618299" y="777594"/>
              <a:ext cx="5822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52"/>
            <p:cNvSpPr txBox="1"/>
            <p:nvPr/>
          </p:nvSpPr>
          <p:spPr>
            <a:xfrm>
              <a:off x="6940947" y="777594"/>
              <a:ext cx="10134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৬০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Equal 14"/>
            <p:cNvSpPr/>
            <p:nvPr/>
          </p:nvSpPr>
          <p:spPr>
            <a:xfrm>
              <a:off x="6262068" y="2114382"/>
              <a:ext cx="809618" cy="706582"/>
            </a:xfrm>
            <a:prstGeom prst="mathEqual">
              <a:avLst>
                <a:gd name="adj1" fmla="val 13716"/>
                <a:gd name="adj2" fmla="val 19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6" name="TextBox 52"/>
            <p:cNvSpPr txBox="1"/>
            <p:nvPr/>
          </p:nvSpPr>
          <p:spPr>
            <a:xfrm>
              <a:off x="7079494" y="1899818"/>
              <a:ext cx="90120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52"/>
            <p:cNvSpPr txBox="1"/>
            <p:nvPr/>
          </p:nvSpPr>
          <p:spPr>
            <a:xfrm>
              <a:off x="8360380" y="1899813"/>
              <a:ext cx="142539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Division 17"/>
            <p:cNvSpPr/>
            <p:nvPr/>
          </p:nvSpPr>
          <p:spPr>
            <a:xfrm>
              <a:off x="7851697" y="958770"/>
              <a:ext cx="838126" cy="745643"/>
            </a:xfrm>
            <a:prstGeom prst="mathDivide">
              <a:avLst>
                <a:gd name="adj1" fmla="val 18642"/>
                <a:gd name="adj2" fmla="val 19512"/>
                <a:gd name="adj3" fmla="val 1234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376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292" y="103193"/>
            <a:ext cx="1924985" cy="7570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সমস্যাঃ৪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6FD3D5-5ABE-46E8-A2F1-A5822C66BF43}"/>
              </a:ext>
            </a:extLst>
          </p:cNvPr>
          <p:cNvSpPr/>
          <p:nvPr/>
        </p:nvSpPr>
        <p:spPr>
          <a:xfrm>
            <a:off x="110292" y="944003"/>
            <a:ext cx="1194405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৮৩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শিক্ষার্থী আছে।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পেনসিলগুলো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হয়,তবে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568" y="2379406"/>
            <a:ext cx="1892709" cy="7570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5716" y="2555360"/>
            <a:ext cx="7859216" cy="2652184"/>
            <a:chOff x="2205980" y="2348880"/>
            <a:chExt cx="7859216" cy="26521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C58D84-5171-4B09-A8B9-C1574DED9617}"/>
                </a:ext>
              </a:extLst>
            </p:cNvPr>
            <p:cNvSpPr txBox="1"/>
            <p:nvPr/>
          </p:nvSpPr>
          <p:spPr>
            <a:xfrm>
              <a:off x="2205980" y="2348880"/>
              <a:ext cx="6272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৭ </a:t>
              </a:r>
              <a:r>
                <a:rPr lang="en-GB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জনে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US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পেনসিল</a:t>
              </a:r>
              <a:r>
                <a:rPr lang="en-US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US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পাবে</a:t>
              </a:r>
              <a:r>
                <a:rPr lang="en-US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৮৩ </a:t>
              </a:r>
              <a:r>
                <a:rPr lang="en-US" sz="3600" dirty="0" err="1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টি</a:t>
              </a:r>
              <a:r>
                <a:rPr lang="en-GB" sz="3600" dirty="0" smtClean="0">
                  <a:solidFill>
                    <a:schemeClr val="tx2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/>
                <p:nvPr/>
              </p:nvSpPr>
              <p:spPr>
                <a:xfrm>
                  <a:off x="2205980" y="3151421"/>
                  <a:ext cx="6859570" cy="955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chemeClr val="tx2"/>
                      </a:solidFill>
                      <a:ea typeface="Cambria Math" panose="02040503050406030204" pitchFamily="18" charset="0"/>
                      <a:cs typeface="Kalpurush" panose="02000600000000000000" pitchFamily="2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∴</m:t>
                      </m:r>
                      <m:r>
                        <a:rPr lang="en-US" sz="36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১</m:t>
                      </m:r>
                      <m:r>
                        <a:rPr lang="en-US" sz="36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</m:oMath>
                  </a14:m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’’   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’’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     ’’   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৮৩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৭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3600" dirty="0" err="1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টাকা</a:t>
                  </a:r>
                  <a:r>
                    <a:rPr lang="en-US" sz="36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070AA0-0512-4E5F-99C6-7B99E9D8C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980" y="3151421"/>
                  <a:ext cx="6859570" cy="955839"/>
                </a:xfrm>
                <a:prstGeom prst="rect">
                  <a:avLst/>
                </a:prstGeom>
                <a:blipFill>
                  <a:blip r:embed="rId2"/>
                  <a:stretch>
                    <a:fillRect b="-159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/>
                <p:nvPr/>
              </p:nvSpPr>
              <p:spPr>
                <a:xfrm>
                  <a:off x="2471451" y="4354733"/>
                  <a:ext cx="75937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	</a:t>
                  </a:r>
                  <a:r>
                    <a:rPr lang="en-GB" sz="3600" dirty="0">
                      <a:solidFill>
                        <a:schemeClr val="tx2"/>
                      </a:solidFill>
                      <a:ea typeface="Cambria Math" panose="02040503050406030204" pitchFamily="18" charset="0"/>
                      <a:cs typeface="Kalpurush" panose="020006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∴</m:t>
                      </m:r>
                    </m:oMath>
                  </a14:m>
                  <a:r>
                    <a:rPr lang="en-GB" sz="2400" dirty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2400" dirty="0" err="1" smtClean="0">
                      <a:solidFill>
                        <a:prstClr val="black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প্রত্যেকে</a:t>
                  </a:r>
                  <a:r>
                    <a:rPr lang="en-GB" sz="24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১১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টি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পেনসিল</m:t>
                      </m:r>
                    </m:oMath>
                  </a14:m>
                  <a:r>
                    <a:rPr lang="en-US" sz="20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2000" dirty="0" err="1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পাবে</a:t>
                  </a:r>
                  <a:r>
                    <a:rPr lang="en-US" sz="20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2000" dirty="0" err="1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এবং</a:t>
                  </a:r>
                  <a:r>
                    <a:rPr lang="en-US" sz="20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৬টি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পেনসিল</m:t>
                      </m:r>
                    </m:oMath>
                  </a14:m>
                  <a:r>
                    <a:rPr lang="en-US" sz="20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2000" dirty="0" err="1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অবশিষ্ট</a:t>
                  </a:r>
                  <a:r>
                    <a:rPr lang="en-US" sz="20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2000" dirty="0" err="1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থাকবে</a:t>
                  </a:r>
                  <a:r>
                    <a:rPr lang="en-US" sz="2000" dirty="0" smtClean="0">
                      <a:solidFill>
                        <a:schemeClr val="tx2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।  </a:t>
                  </a:r>
                  <a:endParaRPr lang="en-GB" sz="3600" dirty="0">
                    <a:solidFill>
                      <a:schemeClr val="tx2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AB904B5-40DC-4EC6-9ACA-CEA1E421F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51" y="4354733"/>
                  <a:ext cx="7593745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29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1" y="276225"/>
            <a:ext cx="1845084" cy="1845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26" y="3126872"/>
            <a:ext cx="2433792" cy="1460275"/>
          </a:xfrm>
          <a:prstGeom prst="rect">
            <a:avLst/>
          </a:prstGeom>
        </p:spPr>
      </p:pic>
      <p:sp>
        <p:nvSpPr>
          <p:cNvPr id="4" name="Callout: Down Arrow 6">
            <a:extLst>
              <a:ext uri="{FF2B5EF4-FFF2-40B4-BE49-F238E27FC236}">
                <a16:creationId xmlns:a16="http://schemas.microsoft.com/office/drawing/2014/main" id="{9E4DBC59-133B-4D7D-BB63-81FC0CEAA56A}"/>
              </a:ext>
            </a:extLst>
          </p:cNvPr>
          <p:cNvSpPr/>
          <p:nvPr/>
        </p:nvSpPr>
        <p:spPr>
          <a:xfrm>
            <a:off x="4011563" y="254955"/>
            <a:ext cx="3764126" cy="1732458"/>
          </a:xfrm>
          <a:prstGeom prst="downArrowCallou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2"/>
          <a:stretch/>
        </p:blipFill>
        <p:spPr>
          <a:xfrm>
            <a:off x="572096" y="2819707"/>
            <a:ext cx="7573623" cy="2074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2945376"/>
            <a:ext cx="2743815" cy="1646289"/>
          </a:xfrm>
          <a:prstGeom prst="rect">
            <a:avLst/>
          </a:prstGeom>
        </p:spPr>
      </p:pic>
      <p:sp>
        <p:nvSpPr>
          <p:cNvPr id="5" name="Callout: Down Arrow 6">
            <a:extLst>
              <a:ext uri="{FF2B5EF4-FFF2-40B4-BE49-F238E27FC236}">
                <a16:creationId xmlns:a16="http://schemas.microsoft.com/office/drawing/2014/main" id="{9E4DBC59-133B-4D7D-BB63-81FC0CEAA56A}"/>
              </a:ext>
            </a:extLst>
          </p:cNvPr>
          <p:cNvSpPr/>
          <p:nvPr/>
        </p:nvSpPr>
        <p:spPr>
          <a:xfrm>
            <a:off x="2597344" y="477805"/>
            <a:ext cx="3282346" cy="1368664"/>
          </a:xfrm>
          <a:prstGeom prst="downArrowCallou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7" y="2323353"/>
            <a:ext cx="7662826" cy="3556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95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276" y="243350"/>
            <a:ext cx="2824317" cy="121182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54" y="2730910"/>
            <a:ext cx="3333750" cy="200025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51" y="2007624"/>
            <a:ext cx="4365523" cy="4591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64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2" y="483624"/>
            <a:ext cx="5944213" cy="59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8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22" y="514847"/>
            <a:ext cx="10800449" cy="5863042"/>
            <a:chOff x="526312" y="624735"/>
            <a:chExt cx="10859443" cy="5805550"/>
          </a:xfrm>
        </p:grpSpPr>
        <p:grpSp>
          <p:nvGrpSpPr>
            <p:cNvPr id="3" name="Group 2"/>
            <p:cNvGrpSpPr/>
            <p:nvPr/>
          </p:nvGrpSpPr>
          <p:grpSpPr>
            <a:xfrm>
              <a:off x="526312" y="624735"/>
              <a:ext cx="10859443" cy="5805550"/>
              <a:chOff x="473177" y="844825"/>
              <a:chExt cx="10193863" cy="532180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239262" y="844825"/>
                <a:ext cx="31242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/>
                    <a:solidFill>
                      <a:schemeClr val="accent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4800" b="1" dirty="0">
                  <a:ln/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7" t="23799" r="-2473" b="40215"/>
              <a:stretch/>
            </p:blipFill>
            <p:spPr>
              <a:xfrm>
                <a:off x="667341" y="844825"/>
                <a:ext cx="3075057" cy="224127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80F364-B463-43BA-B75C-207CD89D1EEF}"/>
                  </a:ext>
                </a:extLst>
              </p:cNvPr>
              <p:cNvSpPr/>
              <p:nvPr/>
            </p:nvSpPr>
            <p:spPr>
              <a:xfrm>
                <a:off x="473177" y="3796749"/>
                <a:ext cx="4080387" cy="23698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dashDot"/>
              </a:ln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defTabSz="609585">
                  <a:defRPr/>
                </a:pP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বিপ্লব</a:t>
                </a:r>
                <a:r>
                  <a:rPr lang="en-US" sz="3600" b="1" kern="0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3600" b="1" kern="0" dirty="0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kern="0" dirty="0" err="1" smtClean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bn-BD" sz="3200" b="1" kern="0" dirty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defTabSz="609585">
                  <a:defRPr/>
                </a:pPr>
                <a:r>
                  <a:rPr lang="bn-BD" sz="2800" b="1" kern="0" dirty="0">
                    <a:ln/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pPr algn="ctr" defTabSz="609585">
                  <a:defRPr/>
                </a:pPr>
                <a:r>
                  <a:rPr lang="en-US" sz="2800" b="1" kern="0" dirty="0" err="1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লুটিয়া</a:t>
                </a:r>
                <a:r>
                  <a:rPr lang="bn-BD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kern="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 প্রাথমিক </a:t>
                </a:r>
                <a:r>
                  <a:rPr lang="bn-BD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</a:t>
                </a:r>
                <a:r>
                  <a:rPr lang="en-US" sz="2800" b="1" kern="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</a:p>
              <a:p>
                <a:pPr algn="ctr" defTabSz="609585">
                  <a:defRPr/>
                </a:pPr>
                <a:r>
                  <a:rPr lang="en-US" sz="2800" b="1" kern="0" dirty="0" err="1" smtClean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লোহাগড়া</a:t>
                </a:r>
                <a:r>
                  <a:rPr lang="bn-BD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kern="0" dirty="0" err="1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নড়াইল</a:t>
                </a:r>
                <a:r>
                  <a:rPr lang="bn-BD" sz="2800" b="1" kern="0" dirty="0" smtClean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2800" b="1" kern="0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defTabSz="609585">
                  <a:defRPr/>
                </a:pPr>
                <a:r>
                  <a:rPr lang="bn-BD" sz="2800" b="1" kern="0" dirty="0" smtClean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০১৭</a:t>
                </a:r>
                <a:r>
                  <a:rPr lang="en-US" sz="2800" b="1" kern="0" dirty="0" smtClean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১৬৫৬১৪৯৭</a:t>
                </a:r>
                <a:endParaRPr lang="en-US" b="1" kern="0" dirty="0">
                  <a:ln/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801362" y="3623974"/>
                <a:ext cx="4865678" cy="245454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শ্রেণিঃ৩য়</a:t>
                </a:r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বিষয়ঃ প্রাথমিক গণিত </a:t>
                </a:r>
              </a:p>
              <a:p>
                <a:pPr algn="ctr"/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 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শিরোনামঃ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ভাগ</a:t>
                </a:r>
                <a:endPara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পাঠ্যাংশঃ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(৬7পৃষ্ঠা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অধ্যায়ঃ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সময়ঃ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IN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০ মিনিট</a:t>
                </a:r>
                <a:endPara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6" t="5114" r="7739" b="8240"/>
            <a:stretch/>
          </p:blipFill>
          <p:spPr>
            <a:xfrm>
              <a:off x="9006533" y="624735"/>
              <a:ext cx="1907273" cy="24450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558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63" y="403430"/>
            <a:ext cx="3333750" cy="2000250"/>
          </a:xfrm>
          <a:prstGeom prst="rect">
            <a:avLst/>
          </a:prstGeom>
        </p:spPr>
      </p:pic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D120A4A0-2662-4ABC-8C6E-9433893152AC}"/>
              </a:ext>
            </a:extLst>
          </p:cNvPr>
          <p:cNvSpPr/>
          <p:nvPr/>
        </p:nvSpPr>
        <p:spPr>
          <a:xfrm>
            <a:off x="974005" y="403430"/>
            <a:ext cx="6301866" cy="1230422"/>
          </a:xfrm>
          <a:prstGeom prst="flowChartDecision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6FD3D5-5ABE-46E8-A2F1-A5822C66BF43}"/>
              </a:ext>
            </a:extLst>
          </p:cNvPr>
          <p:cNvSpPr/>
          <p:nvPr/>
        </p:nvSpPr>
        <p:spPr>
          <a:xfrm>
            <a:off x="345532" y="3765861"/>
            <a:ext cx="1116874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 ৪১ জন শিক্ষার্থী আছে। প্রত্যেক বেঞ্চে ৩ জন করে শিক্ষার্থী বসতে পারে। তাদের জন্য কতগুলো বেঞ্চের প্রয়োজন হবে।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3090" y="2428568"/>
            <a:ext cx="482518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33" y="334259"/>
            <a:ext cx="4277032" cy="6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8496" y="553027"/>
            <a:ext cx="11083063" cy="5567786"/>
            <a:chOff x="942394" y="287555"/>
            <a:chExt cx="10398685" cy="5567786"/>
          </a:xfrm>
        </p:grpSpPr>
        <p:sp>
          <p:nvSpPr>
            <p:cNvPr id="3" name="Title 6">
              <a:extLst>
                <a:ext uri="{FF2B5EF4-FFF2-40B4-BE49-F238E27FC236}">
                  <a16:creationId xmlns:a16="http://schemas.microsoft.com/office/drawing/2014/main" id="{27882FEC-4250-4A67-963A-569C3B5BB493}"/>
                </a:ext>
              </a:extLst>
            </p:cNvPr>
            <p:cNvSpPr txBox="1">
              <a:spLocks/>
            </p:cNvSpPr>
            <p:nvPr/>
          </p:nvSpPr>
          <p:spPr>
            <a:xfrm>
              <a:off x="1396238" y="287555"/>
              <a:ext cx="5474345" cy="945627"/>
            </a:xfrm>
            <a:prstGeom prst="rect">
              <a:avLst/>
            </a:prstGeom>
          </p:spPr>
          <p:txBody>
            <a:bodyPr numCol="1">
              <a:prstTxWarp prst="textCascadeUp">
                <a:avLst>
                  <a:gd name="adj" fmla="val 50679"/>
                </a:avLst>
              </a:prstTxWarp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BD" sz="66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65D576-A24F-44D6-B5BB-0AAE953C4890}"/>
                </a:ext>
              </a:extLst>
            </p:cNvPr>
            <p:cNvSpPr txBox="1"/>
            <p:nvPr/>
          </p:nvSpPr>
          <p:spPr>
            <a:xfrm>
              <a:off x="1396238" y="1501492"/>
              <a:ext cx="4131327" cy="1090670"/>
            </a:xfrm>
            <a:prstGeom prst="rect">
              <a:avLst/>
            </a:prstGeom>
            <a:noFill/>
          </p:spPr>
          <p:txBody>
            <a:bodyPr wrap="square" rtlCol="0">
              <a:prstTxWarp prst="textDoubleWave1">
                <a:avLst/>
              </a:prstTxWarp>
              <a:spAutoFit/>
            </a:bodyPr>
            <a:lstStyle/>
            <a:p>
              <a:r>
                <a:rPr lang="en-US" sz="6600" b="1" u="sng" dirty="0" err="1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en-US" sz="3600" b="1" u="sng" dirty="0" err="1">
                  <a:ln w="10160">
                    <a:noFill/>
                    <a:prstDash val="solid"/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ঠশেষে</a:t>
              </a:r>
              <a:r>
                <a:rPr lang="en-US" sz="3600" b="1" u="sng" dirty="0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u="sng" dirty="0">
                  <a:ln w="10160">
                    <a:noFill/>
                    <a:prstDash val="solid"/>
                  </a:ln>
                  <a:solidFill>
                    <a:srgbClr val="C0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-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42394" y="2860472"/>
              <a:ext cx="10398685" cy="299486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১৩.১.১</a:t>
              </a:r>
              <a:r>
                <a:rPr lang="bn-IN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অঙ্কের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সংখ্যাকে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অঙ্কের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(নামতা ব্যবহার ক</a:t>
              </a:r>
              <a:r>
                <a:rPr lang="en-US" sz="5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রে</a:t>
              </a:r>
              <a:r>
                <a:rPr lang="en-US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)।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43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649F59-5618-4217-B07F-7682DEC34020}"/>
              </a:ext>
            </a:extLst>
          </p:cNvPr>
          <p:cNvSpPr txBox="1"/>
          <p:nvPr/>
        </p:nvSpPr>
        <p:spPr>
          <a:xfrm>
            <a:off x="3190854" y="825399"/>
            <a:ext cx="581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092055D1-52B4-4228-8CA0-1B581906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061921"/>
              </p:ext>
            </p:extLst>
          </p:nvPr>
        </p:nvGraphicFramePr>
        <p:xfrm>
          <a:off x="3958159" y="2694553"/>
          <a:ext cx="30178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3" imgW="3018600" imgH="478800" progId="Package">
                  <p:embed/>
                </p:oleObj>
              </mc:Choice>
              <mc:Fallback>
                <p:oleObj name="Packager Shell Object" showAsIcon="1" r:id="rId3" imgW="3018600" imgH="47880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92055D1-52B4-4228-8CA0-1B581906D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8159" y="2694553"/>
                        <a:ext cx="30178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9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94969" y="1661651"/>
            <a:ext cx="5397908" cy="19959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53961"/>
            <a:ext cx="5368412" cy="60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1427" y="442643"/>
            <a:ext cx="10125512" cy="6025319"/>
            <a:chOff x="2369660" y="1299764"/>
            <a:chExt cx="7599530" cy="49252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D5018B-A3AC-46C1-A237-F941FFF9F307}"/>
                </a:ext>
              </a:extLst>
            </p:cNvPr>
            <p:cNvSpPr/>
            <p:nvPr/>
          </p:nvSpPr>
          <p:spPr>
            <a:xfrm>
              <a:off x="2369660" y="1299764"/>
              <a:ext cx="7182853" cy="11242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BCB0B0-98E0-43D8-88E2-7C27C14D1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661" y="2424026"/>
              <a:ext cx="7182852" cy="380100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F5EB29-5BA8-463C-9DC0-D1B135588CDB}"/>
                </a:ext>
              </a:extLst>
            </p:cNvPr>
            <p:cNvSpPr txBox="1"/>
            <p:nvPr/>
          </p:nvSpPr>
          <p:spPr>
            <a:xfrm>
              <a:off x="4827563" y="2445317"/>
              <a:ext cx="51416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u="sng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endParaRPr lang="en-US" sz="66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2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6122" y="359764"/>
            <a:ext cx="9932996" cy="6068574"/>
            <a:chOff x="761490" y="526912"/>
            <a:chExt cx="9932996" cy="60685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2A9812-C4D8-42F3-9AA7-1F27DCEEC0A9}"/>
                </a:ext>
              </a:extLst>
            </p:cNvPr>
            <p:cNvSpPr/>
            <p:nvPr/>
          </p:nvSpPr>
          <p:spPr>
            <a:xfrm>
              <a:off x="5579285" y="3014724"/>
              <a:ext cx="1622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ভাগশেষ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84C122D-1649-410E-A1DD-4D525378091C}"/>
                </a:ext>
              </a:extLst>
            </p:cNvPr>
            <p:cNvCxnSpPr>
              <a:cxnSpLocks/>
            </p:cNvCxnSpPr>
            <p:nvPr/>
          </p:nvCxnSpPr>
          <p:spPr>
            <a:xfrm>
              <a:off x="5536692" y="3042054"/>
              <a:ext cx="16709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CBAFA9-649E-472B-A728-02FF0FE825E7}"/>
                </a:ext>
              </a:extLst>
            </p:cNvPr>
            <p:cNvSpPr/>
            <p:nvPr/>
          </p:nvSpPr>
          <p:spPr>
            <a:xfrm>
              <a:off x="1256607" y="4482011"/>
              <a:ext cx="943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>
                <a:buFont typeface="Wingdings" panose="05000000000000000000" pitchFamily="2" charset="2"/>
                <a:buChar char="Ø"/>
              </a:pPr>
              <a:r>
                <a:rPr lang="bn-IN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 সংখ্যাকে ভাগ </a:t>
              </a:r>
              <a:r>
                <a:rPr lang="bn-IN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ভাজ্য</a:t>
              </a:r>
              <a:r>
                <a: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19A7FB-D3E4-48A0-942E-4574666EC96E}"/>
                </a:ext>
              </a:extLst>
            </p:cNvPr>
            <p:cNvSpPr txBox="1"/>
            <p:nvPr/>
          </p:nvSpPr>
          <p:spPr>
            <a:xfrm>
              <a:off x="1346766" y="3691095"/>
              <a:ext cx="8341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IN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 সংখ্যা দিয়ে ভাগ করতে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bn-IN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তা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92E6E3-FBA4-4155-90DC-AE501A65418F}"/>
                </a:ext>
              </a:extLst>
            </p:cNvPr>
            <p:cNvSpPr txBox="1"/>
            <p:nvPr/>
          </p:nvSpPr>
          <p:spPr>
            <a:xfrm>
              <a:off x="5482867" y="1718615"/>
              <a:ext cx="4926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DB7D38-F622-48AF-A4D1-5C7FCAD77811}"/>
                </a:ext>
              </a:extLst>
            </p:cNvPr>
            <p:cNvSpPr/>
            <p:nvPr/>
          </p:nvSpPr>
          <p:spPr>
            <a:xfrm>
              <a:off x="6815241" y="1642862"/>
              <a:ext cx="46421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8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endParaRPr lang="en-US" sz="8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967749-21BD-4C54-9A39-3BBBA97E94F7}"/>
                </a:ext>
              </a:extLst>
            </p:cNvPr>
            <p:cNvSpPr txBox="1"/>
            <p:nvPr/>
          </p:nvSpPr>
          <p:spPr>
            <a:xfrm>
              <a:off x="5875441" y="2072558"/>
              <a:ext cx="1032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ভাজ্য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90C38E-4214-4B22-BD89-8DFA4A2BF6A5}"/>
                </a:ext>
              </a:extLst>
            </p:cNvPr>
            <p:cNvSpPr txBox="1"/>
            <p:nvPr/>
          </p:nvSpPr>
          <p:spPr>
            <a:xfrm>
              <a:off x="4643173" y="2103569"/>
              <a:ext cx="1163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C9611F-29A6-4F2F-91A6-27AF3ABE0212}"/>
                </a:ext>
              </a:extLst>
            </p:cNvPr>
            <p:cNvSpPr txBox="1"/>
            <p:nvPr/>
          </p:nvSpPr>
          <p:spPr>
            <a:xfrm>
              <a:off x="7152721" y="2071821"/>
              <a:ext cx="185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ভাগফল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FC9355-631D-4FB3-B400-11A6760397CE}"/>
                </a:ext>
              </a:extLst>
            </p:cNvPr>
            <p:cNvSpPr txBox="1"/>
            <p:nvPr/>
          </p:nvSpPr>
          <p:spPr>
            <a:xfrm>
              <a:off x="761490" y="5949155"/>
              <a:ext cx="8926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8700" lvl="1" indent="-571500">
                <a:buFont typeface="Wingdings" panose="05000000000000000000" pitchFamily="2" charset="2"/>
                <a:buChar char="Ø"/>
              </a:pP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ভাগ করার পর যা অবশিষ্ট থাকবে তা ভাগশেষ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4434A1-B2D4-4D32-84CF-7AF9331EA38F}"/>
                </a:ext>
              </a:extLst>
            </p:cNvPr>
            <p:cNvSpPr txBox="1"/>
            <p:nvPr/>
          </p:nvSpPr>
          <p:spPr>
            <a:xfrm>
              <a:off x="1256607" y="5238595"/>
              <a:ext cx="8762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ভাগ করার পর যে ফলাফল পাবো তা হলো ভাগফল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0E9635-ED92-4C01-8191-3CC64307446E}"/>
                </a:ext>
              </a:extLst>
            </p:cNvPr>
            <p:cNvSpPr txBox="1"/>
            <p:nvPr/>
          </p:nvSpPr>
          <p:spPr>
            <a:xfrm>
              <a:off x="4787302" y="526912"/>
              <a:ext cx="3169703" cy="10063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পূর্বজ্ঞান যাচাই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0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1865" y="365327"/>
            <a:ext cx="9144000" cy="6188278"/>
            <a:chOff x="1459684" y="276837"/>
            <a:chExt cx="9144000" cy="6188278"/>
          </a:xfrm>
        </p:grpSpPr>
        <p:sp>
          <p:nvSpPr>
            <p:cNvPr id="3" name="Rectangle 2"/>
            <p:cNvSpPr/>
            <p:nvPr/>
          </p:nvSpPr>
          <p:spPr>
            <a:xfrm>
              <a:off x="1459684" y="276837"/>
              <a:ext cx="9144000" cy="82212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যেভাবে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অংক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শেখাবো</a:t>
              </a:r>
              <a:endPara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59684" y="1929468"/>
              <a:ext cx="914400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প্রথমে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বাস্তব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উপকরনঃ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কাঠির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- 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93908" y="3129094"/>
              <a:ext cx="5943600" cy="8053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অর্ধবাস্তব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উপকরণ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আমের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974596" y="4407715"/>
              <a:ext cx="5204985" cy="2057400"/>
              <a:chOff x="52815" y="4038600"/>
              <a:chExt cx="5204985" cy="1673412"/>
            </a:xfrm>
          </p:grpSpPr>
          <p:pic>
            <p:nvPicPr>
              <p:cNvPr id="7" name="Picture 6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6666" t="14286" r="13333" b="19048"/>
              <a:stretch>
                <a:fillRect/>
              </a:stretch>
            </p:blipFill>
            <p:spPr>
              <a:xfrm>
                <a:off x="4015681" y="4134224"/>
                <a:ext cx="1175319" cy="669365"/>
              </a:xfrm>
              <a:prstGeom prst="rect">
                <a:avLst/>
              </a:prstGeom>
            </p:spPr>
          </p:pic>
          <p:pic>
            <p:nvPicPr>
              <p:cNvPr id="8" name="Picture 7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9524" r="13334" b="14286"/>
              <a:stretch>
                <a:fillRect/>
              </a:stretch>
            </p:blipFill>
            <p:spPr>
              <a:xfrm>
                <a:off x="2627323" y="4038600"/>
                <a:ext cx="1231287" cy="764988"/>
              </a:xfrm>
              <a:prstGeom prst="rect">
                <a:avLst/>
              </a:prstGeom>
            </p:spPr>
          </p:pic>
          <p:pic>
            <p:nvPicPr>
              <p:cNvPr id="9" name="Picture 8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9524" r="13333" b="19048"/>
              <a:stretch>
                <a:fillRect/>
              </a:stretch>
            </p:blipFill>
            <p:spPr>
              <a:xfrm>
                <a:off x="52815" y="4038600"/>
                <a:ext cx="1231287" cy="717176"/>
              </a:xfrm>
              <a:prstGeom prst="rect">
                <a:avLst/>
              </a:prstGeom>
            </p:spPr>
          </p:pic>
          <p:pic>
            <p:nvPicPr>
              <p:cNvPr id="10" name="Picture 9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9524" r="10000" b="19048"/>
              <a:stretch>
                <a:fillRect/>
              </a:stretch>
            </p:blipFill>
            <p:spPr>
              <a:xfrm>
                <a:off x="3970546" y="4947024"/>
                <a:ext cx="1287254" cy="717176"/>
              </a:xfrm>
              <a:prstGeom prst="rect">
                <a:avLst/>
              </a:prstGeom>
            </p:spPr>
          </p:pic>
          <p:pic>
            <p:nvPicPr>
              <p:cNvPr id="11" name="Picture 10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9524" r="13333" b="14286"/>
              <a:stretch>
                <a:fillRect/>
              </a:stretch>
            </p:blipFill>
            <p:spPr>
              <a:xfrm>
                <a:off x="1340069" y="4038600"/>
                <a:ext cx="1231287" cy="764988"/>
              </a:xfrm>
              <a:prstGeom prst="rect">
                <a:avLst/>
              </a:prstGeom>
            </p:spPr>
          </p:pic>
          <p:pic>
            <p:nvPicPr>
              <p:cNvPr id="12" name="Picture 11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4762" r="10000" b="19048"/>
              <a:stretch>
                <a:fillRect/>
              </a:stretch>
            </p:blipFill>
            <p:spPr>
              <a:xfrm>
                <a:off x="1340069" y="4947024"/>
                <a:ext cx="1287254" cy="764988"/>
              </a:xfrm>
              <a:prstGeom prst="rect">
                <a:avLst/>
              </a:prstGeom>
            </p:spPr>
          </p:pic>
          <p:pic>
            <p:nvPicPr>
              <p:cNvPr id="13" name="Picture 12" descr="0mango.jpg"/>
              <p:cNvPicPr>
                <a:picLocks noChangeAspect="1"/>
              </p:cNvPicPr>
              <p:nvPr/>
            </p:nvPicPr>
            <p:blipFill>
              <a:blip r:embed="rId3" cstate="print"/>
              <a:srcRect l="13793" t="9852" r="6897" b="16256"/>
              <a:stretch>
                <a:fillRect/>
              </a:stretch>
            </p:blipFill>
            <p:spPr>
              <a:xfrm>
                <a:off x="52815" y="4994835"/>
                <a:ext cx="1287254" cy="717176"/>
              </a:xfrm>
              <a:prstGeom prst="rect">
                <a:avLst/>
              </a:prstGeom>
            </p:spPr>
          </p:pic>
          <p:pic>
            <p:nvPicPr>
              <p:cNvPr id="14" name="Picture 13" descr="0mango.jpg"/>
              <p:cNvPicPr>
                <a:picLocks noChangeAspect="1"/>
              </p:cNvPicPr>
              <p:nvPr/>
            </p:nvPicPr>
            <p:blipFill>
              <a:blip r:embed="rId2" cstate="print"/>
              <a:srcRect l="13333" t="9524" r="10000" b="19048"/>
              <a:stretch>
                <a:fillRect/>
              </a:stretch>
            </p:blipFill>
            <p:spPr>
              <a:xfrm>
                <a:off x="2683291" y="4994835"/>
                <a:ext cx="1287254" cy="7171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348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5" y="2520197"/>
            <a:ext cx="10315079" cy="3683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681375" y="722625"/>
            <a:ext cx="6388019" cy="7570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331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Kalpurush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50</cp:revision>
  <dcterms:created xsi:type="dcterms:W3CDTF">2020-06-15T02:31:35Z</dcterms:created>
  <dcterms:modified xsi:type="dcterms:W3CDTF">2020-06-15T19:31:18Z</dcterms:modified>
</cp:coreProperties>
</file>