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23E0-07DA-475F-8359-E346F51E4241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0EAE-C879-4498-BDA2-19D3CADA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EAE-C879-4498-BDA2-19D3CADAFA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A123-F121-4AA8-91E6-3863EE1418B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5" Type="http://schemas.openxmlformats.org/officeDocument/2006/relationships/image" Target="../media/image10.jpe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8542" y="573207"/>
            <a:ext cx="9799092" cy="70788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8" y="1838324"/>
            <a:ext cx="6919415" cy="3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Wave 2"/>
          <p:cNvSpPr/>
          <p:nvPr/>
        </p:nvSpPr>
        <p:spPr>
          <a:xfrm>
            <a:off x="2852382" y="504967"/>
            <a:ext cx="4476466" cy="12555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4" y="668741"/>
            <a:ext cx="3971498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74" y="1924335"/>
            <a:ext cx="7594479" cy="37172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7799" y="5786649"/>
            <a:ext cx="575935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করঃ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7y-5=y-1 </a:t>
            </a:r>
          </a:p>
        </p:txBody>
      </p:sp>
    </p:spTree>
    <p:extLst>
      <p:ext uri="{BB962C8B-B14F-4D97-AF65-F5344CB8AC3E}">
        <p14:creationId xmlns:p14="http://schemas.microsoft.com/office/powerpoint/2010/main" val="101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3517" y="1255596"/>
            <a:ext cx="8256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3y+1=7y-1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979" y="463125"/>
            <a:ext cx="1094550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নিম্নরুপ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9115" y="2183642"/>
            <a:ext cx="6223381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সমীকরণের বামপক্ষ কত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6143" y="2183642"/>
            <a:ext cx="432634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3y+1</a:t>
            </a:r>
            <a:r>
              <a:rPr lang="bn-IN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9115" y="2891528"/>
            <a:ext cx="622338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ডানপক্ষ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কত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6143" y="2891528"/>
            <a:ext cx="432634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7y-1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9115" y="3599414"/>
            <a:ext cx="620973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প্রক্রিয়া চিহ্ন কতটি ও কি কি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42495" y="3599414"/>
                <a:ext cx="4339988" cy="7078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, + এবং 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95" y="3599414"/>
                <a:ext cx="4339988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4342" t="-12605" b="-3529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19115" y="4307300"/>
            <a:ext cx="622338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সমীকরণের অজ্ঞাত রাশিটি কী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6142" y="4307300"/>
            <a:ext cx="432634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9115" y="5015186"/>
            <a:ext cx="622338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পক্ষ দুটি কী চিহ্ন দ্বারা যুক্ত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56142" y="5015186"/>
                <a:ext cx="4339989" cy="7078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m:rPr>
                        <m:nor/>
                      </m:rPr>
                      <a:rPr lang="bn-IN" sz="40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চিহ্ন দ্বারা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142" y="5015186"/>
                <a:ext cx="4339989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4342" t="-13559" b="-3644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593075" y="764276"/>
            <a:ext cx="7779224" cy="1023582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4012" y="928048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699" y="2210928"/>
            <a:ext cx="679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99" y="1951630"/>
            <a:ext cx="8352430" cy="45310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67534" y="5090608"/>
            <a:ext cx="570476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করঃ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13z-5=3-2z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14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179934" y="655093"/>
            <a:ext cx="3862311" cy="968991"/>
          </a:xfrm>
          <a:prstGeom prst="vertic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4896" y="655089"/>
            <a:ext cx="316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3716" y="1965278"/>
                <a:ext cx="10304051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arenR"/>
                </a:pP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সমীকরণের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কয়টি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পক্ষ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endParaRPr lang="en-US" sz="36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২)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sz="3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b="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সমীকরণটির</a:t>
                </a:r>
                <a:r>
                  <a:rPr lang="en-US" sz="36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b="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b="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  <a:endParaRPr lang="en-US" sz="36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-3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-1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 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৩)  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সরল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সমীকরণে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কতটি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অজ্ঞাত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রাশি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4  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৪)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</a:t>
                </a:r>
                <a:r>
                  <a:rPr lang="en-US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-10=2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+14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সমীকরণের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ঘাত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গ)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ঘ)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716" y="1965278"/>
                <a:ext cx="10304051" cy="4524315"/>
              </a:xfrm>
              <a:prstGeom prst="rect">
                <a:avLst/>
              </a:prstGeom>
              <a:blipFill rotWithShape="0">
                <a:blip r:embed="rId6"/>
                <a:stretch>
                  <a:fillRect l="-1834" t="-2019" b="-4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152638" y="2593075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4017" y="3652033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4256" y="4740323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08334" y="5850383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50453" y="474032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74360" y="4744872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05118" y="5867282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4017" y="585038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00557" y="4763070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24256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5091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73260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67390" y="2569317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8835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64091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16572" y="5884461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52633" y="614149"/>
            <a:ext cx="3766782" cy="125559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2066" y="805216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21" y="2879685"/>
            <a:ext cx="7902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করঃ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1) 3y+1=7y-1</a:t>
            </a: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2) 17-2z=3z+2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784143" y="887104"/>
            <a:ext cx="6496335" cy="1214651"/>
          </a:xfrm>
          <a:prstGeom prst="ellipse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44955" y="1160058"/>
            <a:ext cx="338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97" y="2756848"/>
            <a:ext cx="5704763" cy="32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6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  <p:sndAc>
          <p:stSnd>
            <p:snd r:embed="rId2" name="explode.wav"/>
          </p:stSnd>
        </p:sndAc>
      </p:transition>
    </mc:Choice>
    <mc:Fallback>
      <p:transition spd="slow" advTm="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79" y="559555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3" y="2129051"/>
            <a:ext cx="7042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760" y="2193879"/>
            <a:ext cx="3110366" cy="3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8213" y="696036"/>
            <a:ext cx="6018662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301" y="2047164"/>
            <a:ext cx="797029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 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৮০</a:t>
            </a: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36576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023582" y="586851"/>
            <a:ext cx="302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কি সমান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9" y="4107976"/>
            <a:ext cx="4794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সমান নয়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পাশে বস্তুর ওজন কত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82185" y="4039737"/>
                <a:ext cx="496778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 পাশ কি সমান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কি বলা হয়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অজ্ঞাত রাশি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185" y="4039737"/>
                <a:ext cx="4967785" cy="2585323"/>
              </a:xfrm>
              <a:prstGeom prst="rect">
                <a:avLst/>
              </a:prstGeom>
              <a:blipFill rotWithShape="0">
                <a:blip r:embed="rId3"/>
                <a:stretch>
                  <a:fillRect l="-3804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745707" y="586851"/>
            <a:ext cx="5104263" cy="3223149"/>
            <a:chOff x="5745707" y="586851"/>
            <a:chExt cx="5104263" cy="322314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707" y="586851"/>
              <a:ext cx="5104263" cy="3223149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305266" y="2347416"/>
                  <a:ext cx="73697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𝓍</m:t>
                        </m:r>
                      </m:oMath>
                    </m:oMathPara>
                  </a14:m>
                  <a:endPara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5266" y="2347416"/>
                  <a:ext cx="736979" cy="70788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9348716" y="2538484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801367" y="2538484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744502" y="1810603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0022006" y="2155209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0251745" y="2550067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496567" y="2169995"/>
              <a:ext cx="368490" cy="35484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23582" y="5950421"/>
                <a:ext cx="1965278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5950421"/>
                <a:ext cx="1965278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988860" y="5950422"/>
                <a:ext cx="2101755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/>
                  <a:t>6</a:t>
                </a:r>
                <a:endParaRPr lang="en-US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860" y="5950422"/>
                <a:ext cx="2101755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8696" t="-1698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18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91817" y="4766501"/>
                <a:ext cx="7697337" cy="7078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17" y="4766501"/>
                <a:ext cx="7697337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2771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091820" y="5622896"/>
            <a:ext cx="702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একঘাতবিশিষ্ট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2507" y="791569"/>
            <a:ext cx="45447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7857" y="2019867"/>
            <a:ext cx="6946710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সমীকরণ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91820" y="3246656"/>
                <a:ext cx="7915702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                                              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ea typeface="Cambria Math" panose="020405030504060302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ea typeface="Cambria Math" panose="020405030504060302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/>
                  <a:t>    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0" y="3246656"/>
                <a:ext cx="7915702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1501253" y="3404216"/>
            <a:ext cx="573207" cy="5322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5879908" y="3366966"/>
            <a:ext cx="573207" cy="5322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3898708" y="3383062"/>
            <a:ext cx="573207" cy="5322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2593073" y="3408253"/>
            <a:ext cx="573207" cy="53226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500881" y="3359535"/>
            <a:ext cx="559559" cy="487285"/>
            <a:chOff x="10140286" y="2825089"/>
            <a:chExt cx="559559" cy="487285"/>
          </a:xfrm>
        </p:grpSpPr>
        <p:sp>
          <p:nvSpPr>
            <p:cNvPr id="17" name="Minus 16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01485" y="3397891"/>
            <a:ext cx="559559" cy="487285"/>
            <a:chOff x="10140286" y="2825089"/>
            <a:chExt cx="559559" cy="487285"/>
          </a:xfrm>
        </p:grpSpPr>
        <p:sp>
          <p:nvSpPr>
            <p:cNvPr id="24" name="Minus 23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inus 24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39068" y="3417107"/>
            <a:ext cx="559559" cy="487285"/>
            <a:chOff x="10140286" y="2825089"/>
            <a:chExt cx="559559" cy="487285"/>
          </a:xfrm>
        </p:grpSpPr>
        <p:sp>
          <p:nvSpPr>
            <p:cNvPr id="27" name="Minus 26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inus 27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28964" y="3417107"/>
            <a:ext cx="559559" cy="487285"/>
            <a:chOff x="10140286" y="2825089"/>
            <a:chExt cx="559559" cy="487285"/>
          </a:xfrm>
        </p:grpSpPr>
        <p:sp>
          <p:nvSpPr>
            <p:cNvPr id="30" name="Minus 29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Minus 30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951860" y="3213144"/>
            <a:ext cx="493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0440" y="3223055"/>
            <a:ext cx="611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1679" y="3189543"/>
            <a:ext cx="4344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1" grpId="1"/>
      <p:bldP spid="22" grpId="0" animBg="1"/>
      <p:bldP spid="23" grpId="0"/>
      <p:bldP spid="8" grpId="0"/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564" y="736982"/>
            <a:ext cx="4476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0884" y="2497549"/>
            <a:ext cx="10549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সমীকরণ কাকে বলে তা বলতে পারবে ।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সমীকরণের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 ।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সমীকরণের সমাধান করতে পারবে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600501"/>
            <a:ext cx="1164154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 রাশির বা চলকের একঘাতবিশিষ্ট সমীকরণকে সরল সমীকরণ 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83642" y="3179932"/>
                <a:ext cx="812041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6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𝓍</m:t>
                        </m:r>
                      </m:e>
                      <m:sup>
                        <m:r>
                          <a:rPr lang="bn-IN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 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bn-IN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2" y="3179932"/>
                <a:ext cx="8120418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5105" t="-17680" b="-43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ame 5"/>
          <p:cNvSpPr/>
          <p:nvPr/>
        </p:nvSpPr>
        <p:spPr>
          <a:xfrm>
            <a:off x="2702257" y="3070746"/>
            <a:ext cx="3002508" cy="1119117"/>
          </a:xfrm>
          <a:prstGeom prst="frame">
            <a:avLst>
              <a:gd name="adj1" fmla="val 15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5895833" y="3070747"/>
            <a:ext cx="887108" cy="1105472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155976" y="3043452"/>
            <a:ext cx="2752299" cy="1119117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75964" y="4162569"/>
            <a:ext cx="163773" cy="11191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546918" y="4165099"/>
            <a:ext cx="123970" cy="11191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184711" y="4189863"/>
            <a:ext cx="163773" cy="11191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8599887">
            <a:off x="2678961" y="1946113"/>
            <a:ext cx="110896" cy="200591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857767" y="2270652"/>
            <a:ext cx="150126" cy="98757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2946775">
            <a:off x="5550110" y="1897479"/>
            <a:ext cx="108689" cy="212742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9112961">
            <a:off x="8095918" y="2099863"/>
            <a:ext cx="127251" cy="161846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9439705" y="2262122"/>
            <a:ext cx="88910" cy="112252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6200000">
            <a:off x="2230436" y="3083995"/>
            <a:ext cx="106590" cy="112252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2308" y="3360760"/>
            <a:ext cx="11509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1184" y="1567699"/>
            <a:ext cx="15330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চলক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002514" y="1567699"/>
            <a:ext cx="256577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চলকের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5691140" y="1567699"/>
            <a:ext cx="292059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প্রক্রিয়া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8652709" y="1554051"/>
            <a:ext cx="14512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ধ্রুবক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7216" y="5308154"/>
            <a:ext cx="230192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ডানপক্ষ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8731" y="5322863"/>
            <a:ext cx="228372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সমান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4996" y="5308154"/>
            <a:ext cx="189532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বামপক্ষ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4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464024"/>
            <a:ext cx="1115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0501" y="1692329"/>
                <a:ext cx="11327642" cy="3880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bn-IN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=−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পক্ষান্তর বিধি</m:t>
                        </m:r>
                      </m:e>
                    </m:d>
                  </m:oMath>
                </a14:m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742950" indent="-742950">
                  <a:buFont typeface="+mj-lt"/>
                  <a:buAutoNum type="arabicParenR"/>
                </a:pPr>
                <a:r>
                  <a:rPr lang="bn-IN" sz="3600" dirty="0" smtClean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𝓍</m:t>
                        </m:r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d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𝓍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→</m:t>
                    </m:r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𝓍</m:t>
                        </m:r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d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𝓍</m:t>
                        </m:r>
                        <m: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bn-IN" sz="3600" dirty="0" smtClean="0"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গুণের বর্জন বিধি</m:t>
                        </m:r>
                      </m:e>
                    </m:d>
                  </m:oMath>
                </a14:m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3600" dirty="0" smtClean="0"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742950" indent="-742950">
                  <a:buFont typeface="+mj-lt"/>
                  <a:buAutoNum type="arabicParenR"/>
                </a:pPr>
                <a:r>
                  <a:rPr lang="en-US" sz="3600" dirty="0" smtClean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               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        </m:t>
                    </m:r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আড়গুণন বিধি</m:t>
                        </m:r>
                      </m:e>
                    </m:d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pPr marL="742950" indent="-7429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bn-IN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→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IN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প্রতিসাম্য বিধি</m:t>
                        </m:r>
                      </m:e>
                    </m:d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3600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742950" indent="-742950">
                  <a:buFont typeface="+mj-lt"/>
                  <a:buAutoNum type="arabicParenR"/>
                </a:pPr>
                <a:r>
                  <a:rPr lang="bn-IN" sz="36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6</m:t>
                    </m:r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→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den>
                    </m:f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I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𝓍</m:t>
                        </m:r>
                        <m:r>
                          <m:rPr>
                            <m:nor/>
                          </m:rPr>
                          <a:rPr lang="bn-IN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এর সহগ দ্বারা ভাগ</m:t>
                        </m:r>
                      </m:e>
                    </m:d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01" y="1692329"/>
                <a:ext cx="11327642" cy="3880358"/>
              </a:xfrm>
              <a:prstGeom prst="rect">
                <a:avLst/>
              </a:prstGeom>
              <a:blipFill rotWithShape="0">
                <a:blip r:embed="rId2"/>
                <a:stretch>
                  <a:fillRect l="-1668" r="-15231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2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47164" y="1828805"/>
                <a:ext cx="9717206" cy="3784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+ 1 = 3 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বা,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3 – 1  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NikoshBAN" panose="02000000000000000000" pitchFamily="2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পক্ষান্তর করে</m:t>
                        </m:r>
                      </m:e>
                    </m:d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বা,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bn-IN" sz="4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bn-IN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আড়গুণন করে</m:t>
                        </m:r>
                      </m:e>
                    </m:d>
                  </m:oMath>
                </a14:m>
                <a:endParaRPr lang="bn-IN" sz="4000" dirty="0" smtClean="0"/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  <a14:m>
                  <m:oMath xmlns:m="http://schemas.openxmlformats.org/officeDocument/2006/math">
                    <m:r>
                      <a:rPr lang="en-US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4" y="1828805"/>
                <a:ext cx="9717206" cy="3784498"/>
              </a:xfrm>
              <a:prstGeom prst="rect">
                <a:avLst/>
              </a:prstGeom>
              <a:blipFill rotWithShape="0">
                <a:blip r:embed="rId2"/>
                <a:stretch>
                  <a:fillRect l="-2258" t="-1288" b="-6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10185" y="655093"/>
            <a:ext cx="7287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অংক করি - 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6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371</Words>
  <Application>Microsoft Office PowerPoint</Application>
  <PresentationFormat>Widescreen</PresentationFormat>
  <Paragraphs>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93</cp:revision>
  <dcterms:created xsi:type="dcterms:W3CDTF">2020-04-29T14:10:10Z</dcterms:created>
  <dcterms:modified xsi:type="dcterms:W3CDTF">2020-06-06T17:05:04Z</dcterms:modified>
</cp:coreProperties>
</file>