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E5FD-8C31-40C8-A90A-57012CD1E7F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D161-50DE-4D8C-9AAB-D350376F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5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E5FD-8C31-40C8-A90A-57012CD1E7F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D161-50DE-4D8C-9AAB-D350376F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1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E5FD-8C31-40C8-A90A-57012CD1E7F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D161-50DE-4D8C-9AAB-D350376F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4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E5FD-8C31-40C8-A90A-57012CD1E7F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D161-50DE-4D8C-9AAB-D350376F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2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E5FD-8C31-40C8-A90A-57012CD1E7F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D161-50DE-4D8C-9AAB-D350376F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0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E5FD-8C31-40C8-A90A-57012CD1E7F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D161-50DE-4D8C-9AAB-D350376F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0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E5FD-8C31-40C8-A90A-57012CD1E7F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D161-50DE-4D8C-9AAB-D350376F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1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E5FD-8C31-40C8-A90A-57012CD1E7F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D161-50DE-4D8C-9AAB-D350376F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8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E5FD-8C31-40C8-A90A-57012CD1E7F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D161-50DE-4D8C-9AAB-D350376F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5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E5FD-8C31-40C8-A90A-57012CD1E7F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D161-50DE-4D8C-9AAB-D350376F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E5FD-8C31-40C8-A90A-57012CD1E7F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D161-50DE-4D8C-9AAB-D350376F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5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AE5FD-8C31-40C8-A90A-57012CD1E7F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BD161-50DE-4D8C-9AAB-D350376F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0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5"/>
          <p:cNvSpPr>
            <a:spLocks noChangeShapeType="1"/>
          </p:cNvSpPr>
          <p:nvPr/>
        </p:nvSpPr>
        <p:spPr bwMode="auto">
          <a:xfrm>
            <a:off x="1524000" y="1143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lowchart: Terminator 31"/>
          <p:cNvSpPr/>
          <p:nvPr/>
        </p:nvSpPr>
        <p:spPr>
          <a:xfrm>
            <a:off x="2971800" y="6400800"/>
            <a:ext cx="4724400" cy="3048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18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77154" y="2445328"/>
            <a:ext cx="7848888" cy="3821113"/>
            <a:chOff x="957263" y="2209800"/>
            <a:chExt cx="7848888" cy="3821113"/>
          </a:xfrm>
        </p:grpSpPr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957263" y="2209800"/>
              <a:ext cx="947737" cy="1827213"/>
              <a:chOff x="957263" y="2209800"/>
              <a:chExt cx="947737" cy="1827213"/>
            </a:xfrm>
          </p:grpSpPr>
          <p:sp>
            <p:nvSpPr>
              <p:cNvPr id="28" name="Up Arrow 27"/>
              <p:cNvSpPr/>
              <p:nvPr/>
            </p:nvSpPr>
            <p:spPr>
              <a:xfrm>
                <a:off x="1295400" y="2706688"/>
                <a:ext cx="609600" cy="1255712"/>
              </a:xfrm>
              <a:prstGeom prst="up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1154113" y="2209800"/>
                <a:ext cx="674687" cy="49688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</a:t>
                </a: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957263" y="3505200"/>
                <a:ext cx="642937" cy="53181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Q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108363" y="2272145"/>
              <a:ext cx="7697788" cy="3758768"/>
              <a:chOff x="1080654" y="2286000"/>
              <a:chExt cx="7697788" cy="3758768"/>
            </a:xfrm>
          </p:grpSpPr>
          <p:grpSp>
            <p:nvGrpSpPr>
              <p:cNvPr id="2" name="Group 32"/>
              <p:cNvGrpSpPr>
                <a:grpSpLocks/>
              </p:cNvGrpSpPr>
              <p:nvPr/>
            </p:nvGrpSpPr>
            <p:grpSpPr bwMode="auto">
              <a:xfrm>
                <a:off x="3883025" y="2286000"/>
                <a:ext cx="1530350" cy="3367088"/>
                <a:chOff x="1901825" y="2667000"/>
                <a:chExt cx="1307742" cy="2473216"/>
              </a:xfrm>
            </p:grpSpPr>
            <p:pic>
              <p:nvPicPr>
                <p:cNvPr id="3" name="Picture 2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58309" y="2667000"/>
                  <a:ext cx="651258" cy="2473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" name="Picture 3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01825" y="2669407"/>
                  <a:ext cx="688975" cy="24708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1600200" y="2667000"/>
                <a:ext cx="6702425" cy="2552700"/>
                <a:chOff x="1600200" y="2667000"/>
                <a:chExt cx="6702425" cy="2552700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600200" y="2667000"/>
                  <a:ext cx="3044825" cy="2513013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4645025" y="5181600"/>
                  <a:ext cx="3657600" cy="3810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/>
              <p:cNvGrpSpPr/>
              <p:nvPr/>
            </p:nvGrpSpPr>
            <p:grpSpPr>
              <a:xfrm>
                <a:off x="1080654" y="2720543"/>
                <a:ext cx="7697788" cy="3324225"/>
                <a:chOff x="1066800" y="2706688"/>
                <a:chExt cx="7697788" cy="3324225"/>
              </a:xfrm>
            </p:grpSpPr>
            <p:sp>
              <p:nvSpPr>
                <p:cNvPr id="5" name="Rectangle 11"/>
                <p:cNvSpPr>
                  <a:spLocks noChangeArrowheads="1"/>
                </p:cNvSpPr>
                <p:nvPr/>
              </p:nvSpPr>
              <p:spPr bwMode="auto">
                <a:xfrm>
                  <a:off x="6931025" y="2706688"/>
                  <a:ext cx="1752600" cy="3324225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7" name="Line 38"/>
                <p:cNvSpPr>
                  <a:spLocks noChangeShapeType="1"/>
                </p:cNvSpPr>
                <p:nvPr/>
              </p:nvSpPr>
              <p:spPr bwMode="auto">
                <a:xfrm>
                  <a:off x="1600200" y="28194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" name="Rounded Rectangle 7"/>
                <p:cNvSpPr/>
                <p:nvPr/>
              </p:nvSpPr>
              <p:spPr>
                <a:xfrm>
                  <a:off x="1295400" y="3886200"/>
                  <a:ext cx="644525" cy="53340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/>
                    <a:t>C1</a:t>
                  </a:r>
                </a:p>
              </p:txBody>
            </p:sp>
            <p:sp>
              <p:nvSpPr>
                <p:cNvPr id="9" name="Up Arrow 8"/>
                <p:cNvSpPr/>
                <p:nvPr/>
              </p:nvSpPr>
              <p:spPr>
                <a:xfrm rot="10800000">
                  <a:off x="7423150" y="3924300"/>
                  <a:ext cx="609600" cy="1331913"/>
                </a:xfrm>
                <a:prstGeom prst="upArrow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" name="Rounded Rectangle 9"/>
                <p:cNvSpPr/>
                <p:nvPr/>
              </p:nvSpPr>
              <p:spPr>
                <a:xfrm>
                  <a:off x="7391400" y="5181600"/>
                  <a:ext cx="685800" cy="496888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/>
                    <a:t>P1</a:t>
                  </a:r>
                </a:p>
              </p:txBody>
            </p:sp>
            <p:sp>
              <p:nvSpPr>
                <p:cNvPr id="11" name="Rounded Rectangle 10"/>
                <p:cNvSpPr/>
                <p:nvPr/>
              </p:nvSpPr>
              <p:spPr>
                <a:xfrm>
                  <a:off x="7391400" y="3429000"/>
                  <a:ext cx="674688" cy="496888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/>
                    <a:t>Q1</a:t>
                  </a:r>
                </a:p>
              </p:txBody>
            </p:sp>
            <p:grpSp>
              <p:nvGrpSpPr>
                <p:cNvPr id="12" name="Group 11"/>
                <p:cNvGrpSpPr>
                  <a:grpSpLocks/>
                </p:cNvGrpSpPr>
                <p:nvPr/>
              </p:nvGrpSpPr>
              <p:grpSpPr bwMode="auto">
                <a:xfrm>
                  <a:off x="1600200" y="2706688"/>
                  <a:ext cx="6465888" cy="2779712"/>
                  <a:chOff x="1600200" y="2706688"/>
                  <a:chExt cx="6465888" cy="2779712"/>
                </a:xfrm>
              </p:grpSpPr>
              <p:sp>
                <p:nvSpPr>
                  <p:cNvPr id="1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600200" y="2706688"/>
                    <a:ext cx="3124200" cy="3651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4700588" y="2743200"/>
                    <a:ext cx="3365500" cy="2743200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14"/>
                <p:cNvGrpSpPr>
                  <a:grpSpLocks/>
                </p:cNvGrpSpPr>
                <p:nvPr/>
              </p:nvGrpSpPr>
              <p:grpSpPr bwMode="auto">
                <a:xfrm>
                  <a:off x="1600200" y="2743200"/>
                  <a:ext cx="6702425" cy="2701925"/>
                  <a:chOff x="1600200" y="2743200"/>
                  <a:chExt cx="6702425" cy="2701925"/>
                </a:xfrm>
              </p:grpSpPr>
              <p:sp>
                <p:nvSpPr>
                  <p:cNvPr id="16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600200" y="2743200"/>
                    <a:ext cx="3048000" cy="1219200"/>
                  </a:xfrm>
                  <a:prstGeom prst="line">
                    <a:avLst/>
                  </a:prstGeom>
                  <a:noFill/>
                  <a:ln w="28575">
                    <a:solidFill>
                      <a:srgbClr val="FF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4703763" y="3962400"/>
                    <a:ext cx="3598862" cy="1482725"/>
                  </a:xfrm>
                  <a:prstGeom prst="line">
                    <a:avLst/>
                  </a:prstGeom>
                  <a:noFill/>
                  <a:ln w="28575">
                    <a:solidFill>
                      <a:srgbClr val="FF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1066800" y="3924300"/>
                  <a:ext cx="7621588" cy="3651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Rectangle 18"/>
                <p:cNvSpPr/>
                <p:nvPr/>
              </p:nvSpPr>
              <p:spPr>
                <a:xfrm>
                  <a:off x="2667000" y="3810000"/>
                  <a:ext cx="762000" cy="68421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/>
                    <a:t>F1</a:t>
                  </a: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5715000" y="3810000"/>
                  <a:ext cx="762000" cy="68421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/>
                    <a:t>F2</a:t>
                  </a: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291013" y="3735388"/>
                  <a:ext cx="738187" cy="68421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/>
                    <a:t>o</a:t>
                  </a:r>
                </a:p>
              </p:txBody>
            </p:sp>
            <p:sp>
              <p:nvSpPr>
                <p:cNvPr id="31" name="Rounded Rectangle 30"/>
                <p:cNvSpPr/>
                <p:nvPr/>
              </p:nvSpPr>
              <p:spPr>
                <a:xfrm>
                  <a:off x="7761288" y="3810000"/>
                  <a:ext cx="696912" cy="53340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/>
                    <a:t>C2</a:t>
                  </a:r>
                </a:p>
              </p:txBody>
            </p:sp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1143000" y="3886200"/>
                  <a:ext cx="7621588" cy="3651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4" name="Frame 3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0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31618" y="554182"/>
            <a:ext cx="8915400" cy="1447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600" b="1" i="1" spc="50" dirty="0" err="1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স্বাগতম</a:t>
            </a:r>
            <a:r>
              <a:rPr lang="en-US" sz="16600" b="1" i="1" spc="50" dirty="0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23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2"/>
    </mc:Choice>
    <mc:Fallback xmlns="">
      <p:transition spd="slow" advTm="1309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6042025" y="4419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cs typeface="Times New Roman" panose="02020603050405020304" pitchFamily="18" charset="0"/>
              </a:rPr>
              <a:t>·</a:t>
            </a: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3581400" y="6248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4" name="Oval 3"/>
          <p:cNvSpPr/>
          <p:nvPr/>
        </p:nvSpPr>
        <p:spPr>
          <a:xfrm>
            <a:off x="5867400" y="3505200"/>
            <a:ext cx="935038" cy="73183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C2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334000" y="4267200"/>
            <a:ext cx="5667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7030A0"/>
                </a:solidFill>
              </a:rPr>
              <a:t>F2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304800"/>
            <a:ext cx="9220200" cy="16684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 err="1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i="1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লেন্সের</a:t>
            </a:r>
            <a:r>
              <a:rPr lang="en-US" sz="2800" b="1" i="1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মধ্যভাগ</a:t>
            </a:r>
            <a:r>
              <a:rPr lang="en-US" sz="2800" b="1" i="1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US" sz="2800" b="1" i="1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i="1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প্রান্তভাগ</a:t>
            </a:r>
            <a:r>
              <a:rPr lang="en-US" sz="2800" b="1" i="1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2800" b="1" i="1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b="1" i="1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লেন্সকে</a:t>
            </a:r>
            <a:r>
              <a:rPr lang="en-US" sz="2800" b="1" i="1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অবতল</a:t>
            </a:r>
            <a:r>
              <a:rPr lang="en-US" sz="2800" b="1" i="1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r>
              <a:rPr lang="en-US" sz="2800" b="1" i="1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i="1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Freeform 6"/>
          <p:cNvSpPr/>
          <p:nvPr/>
        </p:nvSpPr>
        <p:spPr>
          <a:xfrm>
            <a:off x="4171950" y="2133600"/>
            <a:ext cx="28575" cy="76200"/>
          </a:xfrm>
          <a:custGeom>
            <a:avLst/>
            <a:gdLst>
              <a:gd name="connsiteX0" fmla="*/ 0 w 28575"/>
              <a:gd name="connsiteY0" fmla="*/ 76200 h 76200"/>
              <a:gd name="connsiteX1" fmla="*/ 28575 w 28575"/>
              <a:gd name="connsiteY1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" h="76200">
                <a:moveTo>
                  <a:pt x="0" y="76200"/>
                </a:moveTo>
                <a:lnTo>
                  <a:pt x="2857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105150"/>
            <a:ext cx="11811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2590800" y="4191000"/>
            <a:ext cx="381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91000" y="3962400"/>
            <a:ext cx="685800" cy="73183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o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3292475" y="4191000"/>
            <a:ext cx="593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7030A0"/>
                </a:solidFill>
              </a:rPr>
              <a:t>F1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5459413" y="4025900"/>
            <a:ext cx="0" cy="3063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6324600" y="4037013"/>
            <a:ext cx="0" cy="3063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362200" y="3657600"/>
            <a:ext cx="706438" cy="73183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C1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495800" y="4113213"/>
            <a:ext cx="6350" cy="1539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Terminator 15"/>
          <p:cNvSpPr/>
          <p:nvPr/>
        </p:nvSpPr>
        <p:spPr>
          <a:xfrm>
            <a:off x="1524000" y="6553200"/>
            <a:ext cx="4724400" cy="3048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90825" y="5172075"/>
            <a:ext cx="5286375" cy="176847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C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C2=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বক্রতার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endParaRPr lang="en-US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O = </a:t>
            </a:r>
            <a:r>
              <a:rPr 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defRPr/>
            </a:pP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, F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=  </a:t>
            </a:r>
            <a:r>
              <a:rPr 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ফোকাস</a:t>
            </a:r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  বিন্দু </a:t>
            </a:r>
            <a:endParaRPr lang="en-US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OF=f </a:t>
            </a:r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ফোকাস দুরত্ব 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2667000" y="4037013"/>
            <a:ext cx="0" cy="3063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ame 18"/>
          <p:cNvSpPr/>
          <p:nvPr/>
        </p:nvSpPr>
        <p:spPr>
          <a:xfrm>
            <a:off x="0" y="152400"/>
            <a:ext cx="9144000" cy="6858000"/>
          </a:xfrm>
          <a:prstGeom prst="frame">
            <a:avLst>
              <a:gd name="adj1" fmla="val 300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801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8"/>
    </mc:Choice>
    <mc:Fallback xmlns="">
      <p:transition spd="slow" advTm="17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0" grpId="0"/>
      <p:bldP spid="11" grpId="0"/>
      <p:bldP spid="14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895600" y="2936875"/>
            <a:ext cx="1298575" cy="2473325"/>
            <a:chOff x="1901825" y="2667000"/>
            <a:chExt cx="1298575" cy="2473216"/>
          </a:xfrm>
        </p:grpSpPr>
        <p:pic>
          <p:nvPicPr>
            <p:cNvPr id="3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8310" y="2667000"/>
              <a:ext cx="64209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825" y="2669407"/>
              <a:ext cx="688975" cy="2470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Line 2"/>
          <p:cNvSpPr>
            <a:spLocks noChangeShapeType="1"/>
          </p:cNvSpPr>
          <p:nvPr/>
        </p:nvSpPr>
        <p:spPr bwMode="auto">
          <a:xfrm flipV="1">
            <a:off x="381000" y="4191000"/>
            <a:ext cx="7086600" cy="0"/>
          </a:xfrm>
          <a:prstGeom prst="line">
            <a:avLst/>
          </a:prstGeom>
          <a:ln w="381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87413" y="2743200"/>
            <a:ext cx="6656387" cy="3505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167313" y="3713163"/>
            <a:ext cx="58578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8600" y="4191000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rgbClr val="00FF00"/>
                </a:solidFill>
              </a:rPr>
              <a:t>C1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814513" y="3657600"/>
            <a:ext cx="4714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781800" y="40386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rgbClr val="00FF00"/>
                </a:solidFill>
              </a:rPr>
              <a:t>C2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429000" y="41148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0" y="533400"/>
            <a:ext cx="937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লেন্সের</a:t>
            </a:r>
            <a:r>
              <a:rPr lang="en-US" alt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রশ্মিচিত্র</a:t>
            </a:r>
            <a:r>
              <a:rPr lang="en-US" alt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অংকনঃ</a:t>
            </a:r>
            <a:endParaRPr lang="bn-IN" alt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93964" y="1066800"/>
            <a:ext cx="8839200" cy="1477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উত্তল লে</a:t>
            </a:r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ন্সের</a:t>
            </a:r>
            <a:r>
              <a:rPr lang="bn-BD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আপতিত</a:t>
            </a:r>
            <a:r>
              <a:rPr lang="bn-BD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আলোক রশ্মি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সোজাসোজি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প্রতিসরিত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কোনো দিক পরিবর্তন করে না। </a:t>
            </a:r>
          </a:p>
        </p:txBody>
      </p:sp>
      <p:sp>
        <p:nvSpPr>
          <p:cNvPr id="18" name="Flowchart: Terminator 17"/>
          <p:cNvSpPr/>
          <p:nvPr/>
        </p:nvSpPr>
        <p:spPr>
          <a:xfrm>
            <a:off x="1524000" y="6400800"/>
            <a:ext cx="4724400" cy="3048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0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97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1"/>
    </mc:Choice>
    <mc:Fallback xmlns="">
      <p:transition spd="slow" advTm="5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895600" y="2936875"/>
            <a:ext cx="1298575" cy="2473325"/>
            <a:chOff x="1901825" y="2667000"/>
            <a:chExt cx="1298575" cy="2473216"/>
          </a:xfrm>
        </p:grpSpPr>
        <p:pic>
          <p:nvPicPr>
            <p:cNvPr id="3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8310" y="2667000"/>
              <a:ext cx="64209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825" y="2669407"/>
              <a:ext cx="688975" cy="2470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Line 2"/>
          <p:cNvSpPr>
            <a:spLocks noChangeShapeType="1"/>
          </p:cNvSpPr>
          <p:nvPr/>
        </p:nvSpPr>
        <p:spPr bwMode="auto">
          <a:xfrm flipV="1">
            <a:off x="381000" y="4191000"/>
            <a:ext cx="7086600" cy="0"/>
          </a:xfrm>
          <a:prstGeom prst="line">
            <a:avLst/>
          </a:prstGeom>
          <a:ln w="381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57200" y="3276600"/>
            <a:ext cx="7315200" cy="2320925"/>
            <a:chOff x="457200" y="3276600"/>
            <a:chExt cx="7315200" cy="2320925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457200" y="3276600"/>
              <a:ext cx="312420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3581400" y="3276600"/>
              <a:ext cx="4191000" cy="232092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167313" y="3713163"/>
            <a:ext cx="700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chemeClr val="bg1"/>
                </a:solidFill>
              </a:rPr>
              <a:t>F2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80108" y="228600"/>
            <a:ext cx="8984529" cy="1477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উত্তল লে</a:t>
            </a:r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ন্সের</a:t>
            </a:r>
            <a:r>
              <a:rPr lang="bn-BD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প্রধান অক্ষের সমান্তরাল</a:t>
            </a:r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আপতিত</a:t>
            </a:r>
            <a:r>
              <a:rPr lang="bn-BD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আলোক 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ফোকাস</a:t>
            </a:r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বিন্দু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প্রতিসরিত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28600" y="4191000"/>
            <a:ext cx="685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rgbClr val="00FF00"/>
                </a:solidFill>
              </a:rPr>
              <a:t>C1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814513" y="3657600"/>
            <a:ext cx="8524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chemeClr val="bg1"/>
                </a:solidFill>
              </a:rPr>
              <a:t>F1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019300" y="4086225"/>
            <a:ext cx="0" cy="33337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781800" y="4038600"/>
            <a:ext cx="755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rgbClr val="00FF00"/>
                </a:solidFill>
              </a:rPr>
              <a:t>C2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257800" y="4038600"/>
            <a:ext cx="0" cy="33337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1000" y="4010025"/>
            <a:ext cx="0" cy="33337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81800" y="4038600"/>
            <a:ext cx="0" cy="33337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352800" y="41148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9" name="Flowchart: Terminator 18"/>
          <p:cNvSpPr/>
          <p:nvPr/>
        </p:nvSpPr>
        <p:spPr>
          <a:xfrm>
            <a:off x="1524000" y="6400800"/>
            <a:ext cx="4724400" cy="3048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18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0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62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6"/>
    </mc:Choice>
    <mc:Fallback xmlns="">
      <p:transition spd="slow" advTm="3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38544" y="228600"/>
            <a:ext cx="9005455" cy="1477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lang="bn-BD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উত্তল লে</a:t>
            </a:r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ন্সের</a:t>
            </a:r>
            <a:r>
              <a:rPr lang="bn-BD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ফোকাস বিন্দু দিয়ে  আপতিত</a:t>
            </a:r>
            <a:r>
              <a:rPr lang="bn-BD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আলোক 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অক্ষের সমান্তরালে 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প্রতিসরিত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alt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895600" y="2936875"/>
            <a:ext cx="1298575" cy="2473325"/>
            <a:chOff x="1901825" y="2667000"/>
            <a:chExt cx="1298575" cy="2473216"/>
          </a:xfrm>
        </p:grpSpPr>
        <p:pic>
          <p:nvPicPr>
            <p:cNvPr id="3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8310" y="2667000"/>
              <a:ext cx="64209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825" y="2669407"/>
              <a:ext cx="688975" cy="2470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Line 2"/>
          <p:cNvSpPr>
            <a:spLocks noChangeShapeType="1"/>
          </p:cNvSpPr>
          <p:nvPr/>
        </p:nvSpPr>
        <p:spPr bwMode="auto">
          <a:xfrm flipV="1">
            <a:off x="381000" y="4191000"/>
            <a:ext cx="7086600" cy="0"/>
          </a:xfrm>
          <a:prstGeom prst="line">
            <a:avLst/>
          </a:prstGeom>
          <a:ln w="381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167313" y="3713163"/>
            <a:ext cx="700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chemeClr val="bg1"/>
                </a:solidFill>
              </a:rPr>
              <a:t>F2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5800" y="5486400"/>
            <a:ext cx="64389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Shonar Bangla" pitchFamily="34" charset="0"/>
                <a:cs typeface="Shonar Bangla" pitchFamily="34" charset="0"/>
              </a:rPr>
              <a:t> C1, C2 = </a:t>
            </a:r>
            <a:r>
              <a:rPr lang="en-US" altLang="en-US" sz="2000" b="1" dirty="0" err="1">
                <a:latin typeface="Shonar Bangla" pitchFamily="34" charset="0"/>
                <a:cs typeface="Shonar Bangla" pitchFamily="34" charset="0"/>
              </a:rPr>
              <a:t>বক্রতার</a:t>
            </a:r>
            <a:r>
              <a:rPr lang="en-US" alt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altLang="en-US" sz="2000" b="1" dirty="0" err="1">
                <a:latin typeface="Shonar Bangla" pitchFamily="34" charset="0"/>
                <a:cs typeface="Shonar Bangla" pitchFamily="34" charset="0"/>
              </a:rPr>
              <a:t>কেন্দ্র</a:t>
            </a:r>
            <a:r>
              <a:rPr lang="en-US" altLang="en-US" sz="2000" b="1" dirty="0">
                <a:latin typeface="Shonar Bangla" pitchFamily="34" charset="0"/>
                <a:cs typeface="Shonar Bangla" pitchFamily="34" charset="0"/>
              </a:rPr>
              <a:t> ,   O = </a:t>
            </a:r>
            <a:r>
              <a:rPr lang="en-US" altLang="en-US" sz="2000" b="1" dirty="0" err="1">
                <a:latin typeface="Shonar Bangla" pitchFamily="34" charset="0"/>
                <a:cs typeface="Shonar Bangla" pitchFamily="34" charset="0"/>
              </a:rPr>
              <a:t>আলোক</a:t>
            </a:r>
            <a:r>
              <a:rPr lang="en-US" alt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altLang="en-US" sz="2000" b="1" dirty="0" err="1">
                <a:latin typeface="Shonar Bangla" pitchFamily="34" charset="0"/>
                <a:cs typeface="Shonar Bangla" pitchFamily="34" charset="0"/>
              </a:rPr>
              <a:t>কেন্দ্র</a:t>
            </a:r>
            <a:r>
              <a:rPr lang="en-US" alt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endParaRPr lang="bn-BD" altLang="en-US" sz="2000" b="1" dirty="0">
              <a:latin typeface="Shonar Bangla" pitchFamily="34" charset="0"/>
              <a:cs typeface="Shonar Bangla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Shonar Bangla" pitchFamily="34" charset="0"/>
                <a:cs typeface="Shonar Bangla" pitchFamily="34" charset="0"/>
              </a:rPr>
              <a:t> F1,F2  = </a:t>
            </a:r>
            <a:r>
              <a:rPr lang="en-US" altLang="en-US" sz="2000" b="1" dirty="0" err="1">
                <a:latin typeface="Shonar Bangla" pitchFamily="34" charset="0"/>
                <a:cs typeface="Shonar Bangla" pitchFamily="34" charset="0"/>
              </a:rPr>
              <a:t>ফোকাস</a:t>
            </a:r>
            <a:r>
              <a:rPr lang="en-US" alt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altLang="en-US" sz="2000" b="1" dirty="0" err="1">
                <a:latin typeface="Shonar Bangla" pitchFamily="34" charset="0"/>
                <a:cs typeface="Shonar Bangla" pitchFamily="34" charset="0"/>
              </a:rPr>
              <a:t>বিন্দু</a:t>
            </a:r>
            <a:r>
              <a:rPr lang="en-US" alt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altLang="en-US" sz="2000" b="1" dirty="0">
                <a:latin typeface="NikoshLightBAN" pitchFamily="2" charset="0"/>
                <a:cs typeface="Vrinda" pitchFamily="34" charset="0"/>
              </a:rPr>
              <a:t> </a:t>
            </a:r>
            <a:endParaRPr lang="en-US" altLang="en-US" sz="2000" b="1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8600" y="4191000"/>
            <a:ext cx="685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rgbClr val="00FF00"/>
                </a:solidFill>
              </a:rPr>
              <a:t>C1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814513" y="3657600"/>
            <a:ext cx="8524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chemeClr val="bg1"/>
                </a:solidFill>
              </a:rPr>
              <a:t>F1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19300" y="4086225"/>
            <a:ext cx="0" cy="33337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781800" y="4038600"/>
            <a:ext cx="755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rgbClr val="00FF00"/>
                </a:solidFill>
              </a:rPr>
              <a:t>C2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257800" y="4038600"/>
            <a:ext cx="0" cy="33337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4010025"/>
            <a:ext cx="0" cy="33337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81800" y="4038600"/>
            <a:ext cx="0" cy="33337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352800" y="41148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6" name="Flowchart: Terminator 15"/>
          <p:cNvSpPr/>
          <p:nvPr/>
        </p:nvSpPr>
        <p:spPr>
          <a:xfrm>
            <a:off x="1524000" y="6400800"/>
            <a:ext cx="4724400" cy="3048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7200" y="3276600"/>
            <a:ext cx="6858000" cy="1835150"/>
            <a:chOff x="457200" y="3276599"/>
            <a:chExt cx="6858000" cy="1835727"/>
          </a:xfrm>
        </p:grpSpPr>
        <p:sp>
          <p:nvSpPr>
            <p:cNvPr id="18" name="Line 4"/>
            <p:cNvSpPr>
              <a:spLocks noChangeShapeType="1"/>
            </p:cNvSpPr>
            <p:nvPr/>
          </p:nvSpPr>
          <p:spPr bwMode="auto">
            <a:xfrm>
              <a:off x="457200" y="3276599"/>
              <a:ext cx="3158836" cy="183572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4"/>
            <p:cNvSpPr>
              <a:spLocks noChangeShapeType="1"/>
            </p:cNvSpPr>
            <p:nvPr/>
          </p:nvSpPr>
          <p:spPr bwMode="auto">
            <a:xfrm flipV="1">
              <a:off x="3581400" y="5029200"/>
              <a:ext cx="3733800" cy="6927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Frame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0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269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1"/>
    </mc:Choice>
    <mc:Fallback xmlns="">
      <p:transition spd="slow" advTm="5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883025" y="2286000"/>
            <a:ext cx="1530350" cy="3367088"/>
            <a:chOff x="1901825" y="2667000"/>
            <a:chExt cx="1307742" cy="2473216"/>
          </a:xfrm>
        </p:grpSpPr>
        <p:pic>
          <p:nvPicPr>
            <p:cNvPr id="3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8309" y="2667000"/>
              <a:ext cx="651258" cy="247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825" y="2669407"/>
              <a:ext cx="688975" cy="2470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931025" y="2706688"/>
            <a:ext cx="1752600" cy="3324225"/>
          </a:xfrm>
          <a:prstGeom prst="rect">
            <a:avLst/>
          </a:prstGeom>
          <a:solidFill>
            <a:srgbClr val="CCE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>
            <a:off x="1524000" y="1143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38"/>
          <p:cNvSpPr>
            <a:spLocks noChangeShapeType="1"/>
          </p:cNvSpPr>
          <p:nvPr/>
        </p:nvSpPr>
        <p:spPr bwMode="auto">
          <a:xfrm>
            <a:off x="16002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95400" y="3886200"/>
            <a:ext cx="644525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C1</a:t>
            </a:r>
          </a:p>
        </p:txBody>
      </p:sp>
      <p:sp>
        <p:nvSpPr>
          <p:cNvPr id="9" name="Up Arrow 8"/>
          <p:cNvSpPr/>
          <p:nvPr/>
        </p:nvSpPr>
        <p:spPr>
          <a:xfrm rot="10800000">
            <a:off x="7423150" y="3924300"/>
            <a:ext cx="609600" cy="1331913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391400" y="5181600"/>
            <a:ext cx="685800" cy="4968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391400" y="3429000"/>
            <a:ext cx="674688" cy="4968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Q1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600200" y="2706688"/>
            <a:ext cx="6465888" cy="2779712"/>
            <a:chOff x="1600200" y="2706688"/>
            <a:chExt cx="6465888" cy="2779712"/>
          </a:xfrm>
        </p:grpSpPr>
        <p:sp>
          <p:nvSpPr>
            <p:cNvPr id="13" name="Line 27"/>
            <p:cNvSpPr>
              <a:spLocks noChangeShapeType="1"/>
            </p:cNvSpPr>
            <p:nvPr/>
          </p:nvSpPr>
          <p:spPr bwMode="auto">
            <a:xfrm>
              <a:off x="1600200" y="2706688"/>
              <a:ext cx="3124200" cy="3651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7"/>
            <p:cNvSpPr>
              <a:spLocks noChangeShapeType="1"/>
            </p:cNvSpPr>
            <p:nvPr/>
          </p:nvSpPr>
          <p:spPr bwMode="auto">
            <a:xfrm>
              <a:off x="4700588" y="2743200"/>
              <a:ext cx="3365500" cy="27432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600200" y="2743200"/>
            <a:ext cx="6702425" cy="2701925"/>
            <a:chOff x="1600200" y="2743200"/>
            <a:chExt cx="6702425" cy="2701925"/>
          </a:xfrm>
        </p:grpSpPr>
        <p:sp>
          <p:nvSpPr>
            <p:cNvPr id="16" name="Line 31"/>
            <p:cNvSpPr>
              <a:spLocks noChangeShapeType="1"/>
            </p:cNvSpPr>
            <p:nvPr/>
          </p:nvSpPr>
          <p:spPr bwMode="auto">
            <a:xfrm>
              <a:off x="1600200" y="2743200"/>
              <a:ext cx="3048000" cy="12192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7"/>
            <p:cNvSpPr>
              <a:spLocks noChangeShapeType="1"/>
            </p:cNvSpPr>
            <p:nvPr/>
          </p:nvSpPr>
          <p:spPr bwMode="auto">
            <a:xfrm>
              <a:off x="4703763" y="3962400"/>
              <a:ext cx="3598862" cy="148272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1066800" y="3924300"/>
            <a:ext cx="7621588" cy="365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667000" y="3810000"/>
            <a:ext cx="762000" cy="684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15000" y="3810000"/>
            <a:ext cx="762000" cy="684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F2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1600200" y="2667000"/>
            <a:ext cx="6702425" cy="2552700"/>
            <a:chOff x="1600200" y="2667000"/>
            <a:chExt cx="6702425" cy="25527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600200" y="2667000"/>
              <a:ext cx="3044825" cy="251301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4645025" y="5181600"/>
              <a:ext cx="3657600" cy="3810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4291013" y="3735388"/>
            <a:ext cx="738187" cy="684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o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4288" y="179388"/>
            <a:ext cx="9129712" cy="16494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n-IN" sz="36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6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PQ </a:t>
            </a:r>
            <a:r>
              <a:rPr lang="bn-IN" sz="36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 বিস্তৃত লক্ষ্য বস্তু। </a:t>
            </a:r>
            <a:r>
              <a:rPr lang="en-US" sz="36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রশ্মিচিত্র</a:t>
            </a:r>
            <a:r>
              <a:rPr lang="en-US" sz="36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লক্ষবস্তুটির প্রতিবি</a:t>
            </a:r>
            <a:r>
              <a:rPr lang="en-US" sz="36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ম্ব</a:t>
            </a:r>
            <a:r>
              <a:rPr lang="en-US" sz="36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6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957263" y="2209800"/>
            <a:ext cx="947737" cy="1827213"/>
            <a:chOff x="957263" y="2209800"/>
            <a:chExt cx="947737" cy="1827213"/>
          </a:xfrm>
        </p:grpSpPr>
        <p:sp>
          <p:nvSpPr>
            <p:cNvPr id="28" name="Up Arrow 27"/>
            <p:cNvSpPr/>
            <p:nvPr/>
          </p:nvSpPr>
          <p:spPr>
            <a:xfrm>
              <a:off x="1295400" y="2706688"/>
              <a:ext cx="609600" cy="1255712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154113" y="2209800"/>
              <a:ext cx="674687" cy="49688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957263" y="3505200"/>
              <a:ext cx="642937" cy="53181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Q</a:t>
              </a: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7761288" y="3810000"/>
            <a:ext cx="696912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C2</a:t>
            </a:r>
          </a:p>
        </p:txBody>
      </p:sp>
      <p:sp>
        <p:nvSpPr>
          <p:cNvPr id="32" name="Flowchart: Terminator 31"/>
          <p:cNvSpPr/>
          <p:nvPr/>
        </p:nvSpPr>
        <p:spPr>
          <a:xfrm>
            <a:off x="2971800" y="6400800"/>
            <a:ext cx="4724400" cy="3048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18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143000" y="3886200"/>
            <a:ext cx="7621588" cy="365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ame 3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0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788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18"/>
    </mc:Choice>
    <mc:Fallback xmlns="">
      <p:transition spd="slow" advTm="25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810000" y="2133600"/>
            <a:ext cx="844550" cy="2681288"/>
            <a:chOff x="1901825" y="2667000"/>
            <a:chExt cx="1307742" cy="2473216"/>
          </a:xfrm>
        </p:grpSpPr>
        <p:pic>
          <p:nvPicPr>
            <p:cNvPr id="3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8309" y="2667000"/>
              <a:ext cx="651258" cy="247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825" y="2669407"/>
              <a:ext cx="688975" cy="2470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Line 15"/>
          <p:cNvSpPr>
            <a:spLocks noChangeShapeType="1"/>
          </p:cNvSpPr>
          <p:nvPr/>
        </p:nvSpPr>
        <p:spPr bwMode="auto">
          <a:xfrm>
            <a:off x="1524000" y="1143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288" y="179388"/>
            <a:ext cx="9129712" cy="16494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6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</a:t>
            </a:r>
            <a:endParaRPr lang="en-US" sz="36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0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914400" y="4800600"/>
            <a:ext cx="10896600" cy="1649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2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 লেন্সে চিত্রসহ আলোকরশ্মি  ব্যবহারের নিয়মগুলো ব্যাখ্যা কর। </a:t>
            </a:r>
            <a:endParaRPr lang="en-US" sz="32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9400" y="214746"/>
            <a:ext cx="2296887" cy="16002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858" r="-8533"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4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"/>
    </mc:Choice>
    <mc:Fallback xmlns="">
      <p:transition spd="slow" advTm="105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>
            <a:off x="342900" y="3810000"/>
            <a:ext cx="8458200" cy="0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4572000" y="2362200"/>
            <a:ext cx="304800" cy="2971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533400" y="2362200"/>
            <a:ext cx="457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bn-IN" altLang="en-US" b="1" i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altLang="en-US" b="1" i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198563" y="3997325"/>
            <a:ext cx="533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FF00"/>
                </a:solidFill>
              </a:rPr>
              <a:t>C1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4572000" y="1981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800600" y="4953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chemeClr val="bg1"/>
                </a:solidFill>
              </a:rPr>
              <a:t>L</a:t>
            </a:r>
            <a:r>
              <a:rPr lang="en-US" altLang="en-US" b="1" i="1">
                <a:solidFill>
                  <a:schemeClr val="bg1"/>
                </a:solidFill>
                <a:cs typeface="Times New Roman" panose="02020603050405020304" pitchFamily="18" charset="0"/>
              </a:rPr>
              <a:t>´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8229600" y="3729038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FF00"/>
                </a:solidFill>
              </a:rPr>
              <a:t>C2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838200" y="36576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cs typeface="Times New Roman" panose="02020603050405020304" pitchFamily="18" charset="0"/>
              </a:rPr>
              <a:t>·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8251825" y="3657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cs typeface="Times New Roman" panose="02020603050405020304" pitchFamily="18" charset="0"/>
              </a:rPr>
              <a:t>·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8153400" y="3581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cs typeface="Times New Roman" panose="02020603050405020304" pitchFamily="18" charset="0"/>
              </a:rPr>
              <a:t>·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8600" y="5334000"/>
            <a:ext cx="8534400" cy="3460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বক্রতার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কেন্দ্রের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দুরত্বে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229600" y="3505200"/>
            <a:ext cx="0" cy="5191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71600" y="3581400"/>
            <a:ext cx="0" cy="5191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0" y="228600"/>
            <a:ext cx="9144000" cy="16319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altLang="en-US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অক্ষের</a:t>
            </a:r>
            <a:r>
              <a:rPr lang="en-US" altLang="en-US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altLang="en-US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লক্ষ্যবস্তুর</a:t>
            </a:r>
            <a:r>
              <a:rPr lang="en-US" altLang="en-US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altLang="en-US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bn-BD" altLang="en-US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altLang="en-US" sz="4000" b="1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en-US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Flowchart: Terminator 15"/>
          <p:cNvSpPr/>
          <p:nvPr/>
        </p:nvSpPr>
        <p:spPr>
          <a:xfrm>
            <a:off x="3352800" y="6400800"/>
            <a:ext cx="4724400" cy="3048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0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819400" y="3581400"/>
            <a:ext cx="0" cy="5191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24600" y="3581400"/>
            <a:ext cx="0" cy="5191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Up Arrow 19"/>
          <p:cNvSpPr/>
          <p:nvPr/>
        </p:nvSpPr>
        <p:spPr>
          <a:xfrm>
            <a:off x="381000" y="2819400"/>
            <a:ext cx="457200" cy="9906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1000" y="3810000"/>
            <a:ext cx="8382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Up Arrow 21"/>
          <p:cNvSpPr/>
          <p:nvPr/>
        </p:nvSpPr>
        <p:spPr>
          <a:xfrm>
            <a:off x="1143000" y="2819400"/>
            <a:ext cx="457200" cy="9906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2057400" y="2819400"/>
            <a:ext cx="457200" cy="9906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3173413" y="2860675"/>
            <a:ext cx="457200" cy="9906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2652713" y="4038600"/>
            <a:ext cx="533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FF00"/>
                </a:solidFill>
              </a:rPr>
              <a:t>F1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6096000" y="4114800"/>
            <a:ext cx="533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FF00"/>
                </a:solidFill>
              </a:rPr>
              <a:t>F2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28600" y="5638800"/>
            <a:ext cx="8534400" cy="3460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বক্রতার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দুরত্বে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28600" y="5943600"/>
            <a:ext cx="8534400" cy="3460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বক্রতার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ফোকাস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28600" y="6248400"/>
            <a:ext cx="8534400" cy="3460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ফোকাস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কেন্দ্রের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198563" y="2320925"/>
            <a:ext cx="457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bn-IN" altLang="en-US" b="1" i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altLang="en-US" b="1" i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2016125" y="2362200"/>
            <a:ext cx="457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bn-IN" altLang="en-US" b="1" i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altLang="en-US" b="1" i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3138488" y="2347913"/>
            <a:ext cx="457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bn-IN" altLang="en-US" b="1" i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altLang="en-US" b="1" i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35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1"/>
    </mc:Choice>
    <mc:Fallback xmlns="">
      <p:transition spd="slow" advTm="8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0" y="3810000"/>
            <a:ext cx="8801100" cy="0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4572000" y="2362200"/>
            <a:ext cx="304800" cy="2971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7086600" y="4495800"/>
            <a:ext cx="381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838200" y="3886200"/>
            <a:ext cx="533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FF00"/>
                </a:solidFill>
              </a:rPr>
              <a:t>C1</a:t>
            </a: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4572000" y="1981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4572000" y="5334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chemeClr val="bg1"/>
                </a:solidFill>
              </a:rPr>
              <a:t>L</a:t>
            </a:r>
            <a:r>
              <a:rPr lang="en-US" altLang="en-US" b="1" i="1">
                <a:solidFill>
                  <a:schemeClr val="bg1"/>
                </a:solidFill>
                <a:cs typeface="Times New Roman" panose="02020603050405020304" pitchFamily="18" charset="0"/>
              </a:rPr>
              <a:t>´</a:t>
            </a: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8077200" y="3962400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FF00"/>
                </a:solidFill>
              </a:rPr>
              <a:t>C2</a:t>
            </a:r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838200" y="36576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cs typeface="Times New Roman" panose="02020603050405020304" pitchFamily="18" charset="0"/>
              </a:rPr>
              <a:t>·</a:t>
            </a: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8251825" y="3657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cs typeface="Times New Roman" panose="02020603050405020304" pitchFamily="18" charset="0"/>
              </a:rPr>
              <a:t>·</a:t>
            </a:r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8153400" y="3581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cs typeface="Times New Roman" panose="02020603050405020304" pitchFamily="18" charset="0"/>
              </a:rPr>
              <a:t>·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0" y="5181600"/>
            <a:ext cx="8686800" cy="15097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প্রতিবিম্বের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অবস্থানঃ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ফোকাস বিন্দু ও বক্রতার কেন্দ্রের মাঝে 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defRPr/>
            </a:pP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প্রতিবেম্বের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প্রকৃতিঃ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উল্টো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defRPr/>
            </a:pP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প্রতিবেম্বের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bn-IN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লক্ষ্যবস্তুর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খর্বিত 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8229600" y="3505200"/>
            <a:ext cx="0" cy="5191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38200" y="3505200"/>
            <a:ext cx="0" cy="5191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38100" y="685800"/>
            <a:ext cx="9105900" cy="584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bn-BD" alt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১। লক্ষ্যবস্তুর অবস্থান বক্রতার কেন্দ্রের বাইরে হলে প্রতিবিম্ব তৈরী </a:t>
            </a:r>
            <a:endParaRPr lang="en-US" altLang="en-US" sz="32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Flowchart: Terminator 46"/>
          <p:cNvSpPr/>
          <p:nvPr/>
        </p:nvSpPr>
        <p:spPr>
          <a:xfrm>
            <a:off x="3352800" y="6400800"/>
            <a:ext cx="4724400" cy="3048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Frame 4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0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2819400" y="3581400"/>
            <a:ext cx="0" cy="5191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324600" y="3581400"/>
            <a:ext cx="0" cy="5191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Up Arrow 50"/>
          <p:cNvSpPr/>
          <p:nvPr/>
        </p:nvSpPr>
        <p:spPr>
          <a:xfrm>
            <a:off x="152400" y="2819400"/>
            <a:ext cx="457200" cy="990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457200" y="2797175"/>
            <a:ext cx="4298950" cy="222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4" idx="7"/>
          </p:cNvCxnSpPr>
          <p:nvPr/>
        </p:nvCxnSpPr>
        <p:spPr>
          <a:xfrm>
            <a:off x="4832350" y="2797175"/>
            <a:ext cx="4083050" cy="26892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1" idx="0"/>
          </p:cNvCxnSpPr>
          <p:nvPr/>
        </p:nvCxnSpPr>
        <p:spPr>
          <a:xfrm>
            <a:off x="381000" y="2819400"/>
            <a:ext cx="8534400" cy="20018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28600" y="3810000"/>
            <a:ext cx="8686800" cy="4445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Up Arrow 55"/>
          <p:cNvSpPr/>
          <p:nvPr/>
        </p:nvSpPr>
        <p:spPr>
          <a:xfrm rot="10800000">
            <a:off x="7162800" y="3733800"/>
            <a:ext cx="4572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2652713" y="4038600"/>
            <a:ext cx="533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FF00"/>
                </a:solidFill>
              </a:rPr>
              <a:t>F1</a:t>
            </a:r>
          </a:p>
        </p:txBody>
      </p:sp>
      <p:sp>
        <p:nvSpPr>
          <p:cNvPr id="58" name="Text Box 14"/>
          <p:cNvSpPr txBox="1">
            <a:spLocks noChangeArrowheads="1"/>
          </p:cNvSpPr>
          <p:nvPr/>
        </p:nvSpPr>
        <p:spPr bwMode="auto">
          <a:xfrm>
            <a:off x="6172200" y="3886200"/>
            <a:ext cx="533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FF00"/>
                </a:solidFill>
              </a:rPr>
              <a:t>F2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02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55"/>
    </mc:Choice>
    <mc:Fallback xmlns="">
      <p:transition spd="slow" advTm="12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3" grpId="0" animBg="1"/>
      <p:bldP spid="51" grpId="0" animBg="1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>
            <a:off x="342900" y="3810000"/>
            <a:ext cx="8458200" cy="0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4572000" y="2362200"/>
            <a:ext cx="304800" cy="2971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905000" y="1828800"/>
            <a:ext cx="381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04800" y="3810000"/>
            <a:ext cx="533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FF00"/>
                </a:solidFill>
              </a:rPr>
              <a:t>C1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4572000" y="1981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572000" y="5334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chemeClr val="bg1"/>
                </a:solidFill>
              </a:rPr>
              <a:t>L</a:t>
            </a:r>
            <a:r>
              <a:rPr lang="en-US" altLang="en-US" b="1" i="1">
                <a:solidFill>
                  <a:schemeClr val="bg1"/>
                </a:solidFill>
                <a:cs typeface="Times New Roman" panose="02020603050405020304" pitchFamily="18" charset="0"/>
              </a:rPr>
              <a:t>´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8229600" y="3729038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FF00"/>
                </a:solidFill>
              </a:rPr>
              <a:t>C2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838200" y="36576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cs typeface="Times New Roman" panose="02020603050405020304" pitchFamily="18" charset="0"/>
              </a:rPr>
              <a:t>·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8251825" y="3657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cs typeface="Times New Roman" panose="02020603050405020304" pitchFamily="18" charset="0"/>
              </a:rPr>
              <a:t>·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8153400" y="3581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cs typeface="Times New Roman" panose="02020603050405020304" pitchFamily="18" charset="0"/>
              </a:rPr>
              <a:t>·</a:t>
            </a: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2743200" y="4343400"/>
            <a:ext cx="1905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2438400" y="4191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3455988" y="4343400"/>
            <a:ext cx="5778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7030A0"/>
                </a:solidFill>
              </a:rPr>
              <a:t>f</a:t>
            </a: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 flipV="1">
            <a:off x="4876800" y="4329113"/>
            <a:ext cx="1524000" cy="3333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5257800" y="44958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7030A0"/>
                </a:solidFill>
              </a:rPr>
              <a:t>f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6248400" y="3200400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rgbClr val="C00000"/>
                </a:solidFill>
              </a:rPr>
              <a:t>F2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743200" y="3581400"/>
            <a:ext cx="0" cy="5191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00800" y="3505200"/>
            <a:ext cx="0" cy="5191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0325" y="5410200"/>
            <a:ext cx="6569075" cy="15097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প্রতিবিম্বের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অবস্থানঃ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লেন্সের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>
              <a:defRPr/>
            </a:pP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প্রতিবেম্বের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প্রকৃতিঃ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অবাস্তব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সোজা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>
              <a:defRPr/>
            </a:pP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প্রতিবেম্বের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ঃ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লক্ষ্যবস্তুর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বিবর্ধিত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8229600" y="3505200"/>
            <a:ext cx="0" cy="5191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2514600" y="3276600"/>
            <a:ext cx="5873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C00000"/>
                </a:solidFill>
              </a:rPr>
              <a:t>F1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838200" y="3505200"/>
            <a:ext cx="0" cy="5191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1981200" y="3870325"/>
            <a:ext cx="381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i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3505200" y="3033713"/>
            <a:ext cx="1219200" cy="142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4703763" y="3032125"/>
            <a:ext cx="4402137" cy="20113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3505200" y="3062288"/>
            <a:ext cx="4930775" cy="32146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H="1" flipV="1">
            <a:off x="2117725" y="2122488"/>
            <a:ext cx="1414463" cy="90805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H="1" flipV="1">
            <a:off x="2165350" y="2122488"/>
            <a:ext cx="2559050" cy="950912"/>
          </a:xfrm>
          <a:prstGeom prst="line">
            <a:avLst/>
          </a:prstGeom>
          <a:noFill/>
          <a:ln w="28575">
            <a:solidFill>
              <a:srgbClr val="FF33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 flipV="1">
            <a:off x="2187575" y="2078038"/>
            <a:ext cx="49213" cy="170815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V="1">
            <a:off x="3505200" y="3084513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4495800" y="3429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chemeClr val="bg1"/>
                </a:solidFill>
              </a:rPr>
              <a:t>O</a:t>
            </a:r>
            <a:endParaRPr lang="en-US" altLang="en-US" b="1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3379788" y="2667000"/>
            <a:ext cx="5064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7030A0"/>
                </a:solidFill>
              </a:rPr>
              <a:t>P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3379788" y="3805238"/>
            <a:ext cx="5064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7030A0"/>
                </a:solidFill>
              </a:rPr>
              <a:t>Q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0" y="263525"/>
            <a:ext cx="9105900" cy="15700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bn-BD" alt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ব</a:t>
            </a:r>
            <a:r>
              <a:rPr lang="en-US" altLang="en-US" sz="32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স্তু</a:t>
            </a:r>
            <a:r>
              <a:rPr lang="bn-BD" alt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f </a:t>
            </a:r>
            <a:r>
              <a:rPr lang="en-US" altLang="en-US" sz="32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alt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alt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দূরত্বে </a:t>
            </a:r>
            <a:r>
              <a:rPr lang="bn-IN" alt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অথবা প্রধান ফোকাস ও আলোক কেন্দ্রের মধ্যে </a:t>
            </a:r>
            <a:r>
              <a:rPr lang="bn-BD" alt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 বিম্বের অবস্থান, প্রকৃতি ও আকৃতি</a:t>
            </a:r>
            <a:r>
              <a:rPr lang="en-US" alt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altLang="en-US" sz="32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alt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alt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alt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রশ্মিচিত্র</a:t>
            </a:r>
            <a:r>
              <a:rPr lang="en-US" alt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alt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alt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alt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6" name="Flowchart: Terminator 35"/>
          <p:cNvSpPr/>
          <p:nvPr/>
        </p:nvSpPr>
        <p:spPr>
          <a:xfrm>
            <a:off x="3352800" y="6400800"/>
            <a:ext cx="4724400" cy="3048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Frame 3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0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688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7"/>
    </mc:Choice>
    <mc:Fallback xmlns="">
      <p:transition spd="slow" advTm="1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6" grpId="0"/>
      <p:bldP spid="20" grpId="0" animBg="1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>
            <a:off x="342900" y="3810000"/>
            <a:ext cx="8458200" cy="0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4405745" y="2362200"/>
            <a:ext cx="471055" cy="2971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198563" y="3997325"/>
            <a:ext cx="533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FF00"/>
                </a:solidFill>
              </a:rPr>
              <a:t>C1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4572000" y="1981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800600" y="4953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chemeClr val="bg1"/>
                </a:solidFill>
              </a:rPr>
              <a:t>L</a:t>
            </a:r>
            <a:r>
              <a:rPr lang="en-US" altLang="en-US" b="1" i="1">
                <a:solidFill>
                  <a:schemeClr val="bg1"/>
                </a:solidFill>
                <a:cs typeface="Times New Roman" panose="02020603050405020304" pitchFamily="18" charset="0"/>
              </a:rPr>
              <a:t>´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8229600" y="3729038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FF00"/>
                </a:solidFill>
              </a:rPr>
              <a:t>C2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838200" y="36576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cs typeface="Times New Roman" panose="02020603050405020304" pitchFamily="18" charset="0"/>
              </a:rPr>
              <a:t>·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8251825" y="3657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cs typeface="Times New Roman" panose="02020603050405020304" pitchFamily="18" charset="0"/>
              </a:rPr>
              <a:t>·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8153400" y="3581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cs typeface="Times New Roman" panose="02020603050405020304" pitchFamily="18" charset="0"/>
              </a:rPr>
              <a:t>·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52400" y="5410200"/>
            <a:ext cx="8534400" cy="990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bn-IN" sz="28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IN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 লেন্সে বাস্তব ও অবাস্তব দুই ধরনের প্রতিবিম্ব তৈরী হতে পারে; রশ্মিচিত্র ব্যবহার করে প্রতিবিম্ব তৈরী কর। 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defRPr/>
            </a:pPr>
            <a:endParaRPr lang="en-US" sz="28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229600" y="3505200"/>
            <a:ext cx="0" cy="5191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71600" y="3581400"/>
            <a:ext cx="0" cy="5191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0" y="228600"/>
            <a:ext cx="9144000" cy="16319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bn-IN" altLang="en-US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r>
              <a:rPr lang="bn-BD" altLang="en-US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altLang="en-US" sz="4000" b="1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en-US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Flowchart: Terminator 14"/>
          <p:cNvSpPr/>
          <p:nvPr/>
        </p:nvSpPr>
        <p:spPr>
          <a:xfrm>
            <a:off x="3352800" y="6400800"/>
            <a:ext cx="4724400" cy="3048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0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819400" y="3581400"/>
            <a:ext cx="0" cy="5191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24600" y="3581400"/>
            <a:ext cx="0" cy="5191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3810000"/>
            <a:ext cx="8382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652713" y="4038600"/>
            <a:ext cx="533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FF00"/>
                </a:solidFill>
              </a:rPr>
              <a:t>F1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096000" y="4114800"/>
            <a:ext cx="533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FF00"/>
                </a:solidFill>
              </a:rPr>
              <a:t>F2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326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2"/>
    </mc:Choice>
    <mc:Fallback xmlns="">
      <p:transition spd="slow" advTm="20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546475"/>
            <a:ext cx="4419600" cy="3276600"/>
          </a:xfrm>
          <a:blipFill dpi="0" rotWithShape="1">
            <a:blip r:embed="rId2"/>
            <a:srcRect/>
            <a:tile tx="0" ty="0" sx="100000" sy="100000" flip="none" algn="tl"/>
          </a:blipFill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bn-IN" alt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আতাউর রহমান</a:t>
            </a:r>
            <a:r>
              <a:rPr lang="en-US" alt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altLang="en-US" sz="3200" b="1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alt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alt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(গনিত)</a:t>
            </a:r>
            <a:r>
              <a:rPr lang="en-US" alt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খালিশা</a:t>
            </a:r>
            <a:r>
              <a:rPr lang="en-US" alt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বেলপুকুর</a:t>
            </a:r>
            <a:r>
              <a:rPr lang="en-US" alt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alt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alt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alt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altLang="en-US" sz="3200" b="1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n-IN" alt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সৈয়দপুর, নীলফামারী।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n-IN" alt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০১৭৪৬৯৬৩৭৬০।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3200" b="1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9600" b="1" i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9600" b="1" i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72" y="1801091"/>
            <a:ext cx="1884219" cy="175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0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410200" y="3048000"/>
            <a:ext cx="31242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bn-IN" altLang="en-US" sz="3200" b="1" i="1" dirty="0" smtClean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altLang="en-US" sz="3200" b="1" i="1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 </a:t>
            </a:r>
            <a:r>
              <a:rPr lang="bn-BD" altLang="en-US" sz="3200" b="1" i="1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bn-IN" altLang="en-US" sz="3200" b="1" i="1" dirty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altLang="en-US" sz="3200" b="1" i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 বিজ্ঞান</a:t>
            </a:r>
            <a:r>
              <a:rPr lang="en-US" altLang="en-US" sz="3200" b="1" i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altLang="en-US" sz="3200" b="1" i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altLang="en-US" sz="3200" b="1" i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IN" altLang="en-US" sz="3200" b="1" i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altLang="en-US" sz="3200" b="1" i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সংখ্যাঃ ৫০ </a:t>
            </a:r>
          </a:p>
          <a:p>
            <a:pPr algn="ctr"/>
            <a:r>
              <a:rPr lang="bn-IN" altLang="en-US" sz="3200" b="1" i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সময়ঃ৫০ মি। </a:t>
            </a:r>
          </a:p>
          <a:p>
            <a:pPr algn="ctr"/>
            <a:r>
              <a:rPr lang="bn-IN" altLang="en-US" sz="3200" b="1" i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 </a:t>
            </a:r>
            <a:r>
              <a:rPr lang="bn-IN" altLang="en-US" sz="3200" b="1" i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১০/৬/২০২০ </a:t>
            </a:r>
            <a:endParaRPr lang="bn-BD" altLang="en-US" sz="3200" b="1" i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765964" y="2840182"/>
            <a:ext cx="20781" cy="335972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76799" y="3172691"/>
            <a:ext cx="20782" cy="294409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01491" y="2867891"/>
            <a:ext cx="34636" cy="338743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Frame 1"/>
          <p:cNvSpPr/>
          <p:nvPr/>
        </p:nvSpPr>
        <p:spPr>
          <a:xfrm>
            <a:off x="5320146" y="3394364"/>
            <a:ext cx="3546764" cy="3228109"/>
          </a:xfrm>
          <a:prstGeom prst="frame">
            <a:avLst>
              <a:gd name="adj1" fmla="val 305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277092" y="3380510"/>
            <a:ext cx="4336472" cy="3228109"/>
          </a:xfrm>
          <a:prstGeom prst="frame">
            <a:avLst>
              <a:gd name="adj1" fmla="val 305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1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1"/>
    </mc:Choice>
    <mc:Fallback xmlns="">
      <p:transition spd="slow" advTm="266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33600" y="304800"/>
            <a:ext cx="4267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bn-BD" altLang="en-US" sz="6600" b="1" i="1">
                <a:latin typeface="Shonar Bangla" pitchFamily="34" charset="0"/>
                <a:cs typeface="Shonar Bangla" pitchFamily="34" charset="0"/>
              </a:rPr>
              <a:t>মূল্যায়ন</a:t>
            </a:r>
            <a:endParaRPr lang="en-US" altLang="en-US" sz="6600" b="1" i="1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6800" y="1752600"/>
            <a:ext cx="731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38200" y="1752600"/>
            <a:ext cx="7467600" cy="477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উত্তল লেন্সে প্রধান অক্ষের সমান্তরাল আলোক রশ্মি আপতিত হয়ে কোন পথে প্রতিসরিত হয়</a:t>
            </a:r>
            <a:r>
              <a:rPr lang="bn-IN" alt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altLang="en-US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bn-BD" alt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উত্তল লেন্সে ফোকাস বিন্দু দিয়ে আপতিত আলোক রশ্মি  কোন পথে প্রতিসরিত </a:t>
            </a:r>
            <a:r>
              <a:rPr lang="bn-BD" alt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alt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altLang="en-US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alt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</a:t>
            </a:r>
            <a:r>
              <a:rPr lang="en-US" alt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alt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লক্ষ্যবস্তুর</a:t>
            </a:r>
            <a:r>
              <a:rPr lang="en-US" alt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alt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প্রতিবিম্বের</a:t>
            </a:r>
            <a:r>
              <a:rPr lang="en-US" alt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alt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alt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alt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altLang="en-US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bn-BD" alt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উত্তল লেন্সে প্রধান অক্ষের উপর </a:t>
            </a:r>
            <a:r>
              <a:rPr lang="en-US" alt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f </a:t>
            </a:r>
            <a:r>
              <a:rPr lang="bn-IN" alt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এর কম </a:t>
            </a:r>
            <a:r>
              <a:rPr lang="bn-BD" alt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দূরত্বে অবস্থিত কোন লক্ষ্য বস্তুর বিম্বের আকার, প্রকৃতি ও আকৃতি </a:t>
            </a:r>
            <a:r>
              <a:rPr lang="en-US" alt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alt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1524000" y="6400800"/>
            <a:ext cx="4724400" cy="3048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0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765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7"/>
    </mc:Choice>
    <mc:Fallback xmlns="">
      <p:transition spd="slow" advTm="9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667000" y="381000"/>
            <a:ext cx="4267200" cy="11080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bn-BD" altLang="en-US" sz="6600" b="1" i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altLang="en-US" sz="6600" b="1" i="1" dirty="0" smtClean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14400" y="3276600"/>
            <a:ext cx="74676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bn-BD" altLang="en-US" sz="4400" b="1" i="1">
                <a:latin typeface="NikoshBAN" panose="02000000000000000000" pitchFamily="2" charset="0"/>
                <a:cs typeface="NikoshBAN" panose="02000000000000000000" pitchFamily="2" charset="0"/>
              </a:rPr>
              <a:t>উত্তল লেন্সে</a:t>
            </a:r>
            <a:r>
              <a:rPr lang="bn-IN" altLang="en-US" sz="4400" b="1" i="1">
                <a:latin typeface="NikoshBAN" panose="02000000000000000000" pitchFamily="2" charset="0"/>
                <a:cs typeface="NikoshBAN" panose="02000000000000000000" pitchFamily="2" charset="0"/>
              </a:rPr>
              <a:t>র প্রধান অক্ষের উপর </a:t>
            </a:r>
            <a:r>
              <a:rPr lang="bn-BD" altLang="en-US" sz="4400" b="1" i="1">
                <a:latin typeface="NikoshBAN" panose="02000000000000000000" pitchFamily="2" charset="0"/>
                <a:cs typeface="NikoshBAN" panose="02000000000000000000" pitchFamily="2" charset="0"/>
              </a:rPr>
              <a:t>লক্ষ্য বস্তু </a:t>
            </a:r>
            <a:r>
              <a:rPr lang="bn-IN" altLang="en-US" sz="4400" b="1" i="1">
                <a:latin typeface="NikoshBAN" panose="02000000000000000000" pitchFamily="2" charset="0"/>
                <a:cs typeface="NikoshBAN" panose="02000000000000000000" pitchFamily="2" charset="0"/>
              </a:rPr>
              <a:t>বিভিন্ন অবস্থানে রাখলে </a:t>
            </a:r>
            <a:r>
              <a:rPr lang="bn-BD" altLang="en-US" sz="4400" b="1" i="1">
                <a:latin typeface="NikoshBAN" panose="02000000000000000000" pitchFamily="2" charset="0"/>
                <a:cs typeface="NikoshBAN" panose="02000000000000000000" pitchFamily="2" charset="0"/>
              </a:rPr>
              <a:t>বিম্বের অবস্থান, প্রকৃতি ও আকৃতি </a:t>
            </a:r>
            <a:r>
              <a:rPr lang="bn-IN" altLang="en-US" sz="4400" b="1" i="1">
                <a:latin typeface="NikoshBAN" panose="02000000000000000000" pitchFamily="2" charset="0"/>
                <a:cs typeface="NikoshBAN" panose="02000000000000000000" pitchFamily="2" charset="0"/>
              </a:rPr>
              <a:t> বিভিন্ন হবে রশ্মিচিত্রের সাহায্যে </a:t>
            </a:r>
            <a:r>
              <a:rPr lang="bn-BD" altLang="en-US" sz="4400" b="1" i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bn-IN" altLang="en-US" sz="4400" b="1" i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4400" b="1" i="1"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  <a:endParaRPr lang="en-US" altLang="en-US" sz="4400" b="1" i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76375"/>
            <a:ext cx="7924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Terminator 4"/>
          <p:cNvSpPr/>
          <p:nvPr/>
        </p:nvSpPr>
        <p:spPr>
          <a:xfrm>
            <a:off x="1524000" y="6400800"/>
            <a:ext cx="4724400" cy="3048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0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7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2"/>
    </mc:Choice>
    <mc:Fallback xmlns="">
      <p:transition spd="slow" advTm="187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1981200" y="1981201"/>
            <a:ext cx="5486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n-I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cs"/>
                <a:ea typeface="+mn-cs"/>
                <a:cs typeface="+mn-cs"/>
              </a:rPr>
              <a:t>ধন্যবাদ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+mn-cs"/>
              <a:ea typeface="+mn-cs"/>
              <a:cs typeface="+mn-cs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524000" y="6400800"/>
            <a:ext cx="4724400" cy="287739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474118"/>
          </a:xfrm>
          <a:prstGeom prst="frame">
            <a:avLst>
              <a:gd name="adj1" fmla="val 300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5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7"/>
    </mc:Choice>
    <mc:Fallback xmlns="">
      <p:transition spd="slow" advTm="149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297872"/>
            <a:ext cx="8991600" cy="1600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ছেলেটি কেন চশমা চোখে লাগিয়েছে?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495800" cy="3505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Terminator 2"/>
          <p:cNvSpPr/>
          <p:nvPr/>
        </p:nvSpPr>
        <p:spPr>
          <a:xfrm>
            <a:off x="1524000" y="6400800"/>
            <a:ext cx="4724400" cy="3048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5873750"/>
            <a:ext cx="8126413" cy="5270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 স্পষ্ট দেখতে না পারার কারনে।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0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5527" y="221673"/>
            <a:ext cx="8686800" cy="15938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চশমায়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লাগা থাকার কারনে ছেলেটি স্পষ্ট দেখতে পায়?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7365" y="5860473"/>
            <a:ext cx="8126413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 থাকার কারনে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92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10"/>
    </mc:Choice>
    <mc:Fallback xmlns="">
      <p:transition spd="slow" advTm="8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4" grpId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524000" y="6400800"/>
            <a:ext cx="4724400" cy="3048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21038"/>
            <a:ext cx="6858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6200" y="152400"/>
            <a:ext cx="8991600" cy="2971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11500" b="1" i="1" dirty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br>
              <a:rPr lang="bn-IN" sz="11500" b="1" i="1" dirty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11500" b="1" i="1" dirty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লেন্স </a:t>
            </a:r>
            <a:endParaRPr lang="en-US" sz="11500" b="1" dirty="0">
              <a:ln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0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6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6"/>
    </mc:Choice>
    <mc:Fallback xmlns="">
      <p:transition spd="slow" advTm="193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720725" y="2563813"/>
            <a:ext cx="8194675" cy="329247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q"/>
              <a:defRPr/>
            </a:pPr>
            <a:r>
              <a:rPr lang="bn-IN" altLang="en-US" sz="3200" b="1" i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 </a:t>
            </a:r>
          </a:p>
          <a:p>
            <a:pPr marL="457200" indent="-457200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q"/>
              <a:defRPr/>
            </a:pPr>
            <a:r>
              <a:rPr lang="bn-IN" altLang="en-US" sz="3200" b="1" i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i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r>
              <a:rPr lang="en-US" altLang="en-US" sz="3200" b="1" i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i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altLang="en-US" sz="3200" b="1" i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i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altLang="en-US" sz="3200" b="1" i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3200" b="1" i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altLang="en-US" sz="3200" b="1" i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i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altLang="en-US" sz="3200" b="1" i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i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altLang="en-US" sz="3200" b="1" i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i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altLang="en-US" sz="3200" b="1" i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altLang="en-US" sz="3200" b="1" i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sz="3200" b="1" i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q"/>
              <a:defRPr/>
            </a:pPr>
            <a:r>
              <a:rPr lang="bn-IN" altLang="en-US" sz="3200" b="1" i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i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লেন্সে</a:t>
            </a:r>
            <a:r>
              <a:rPr lang="en-US" altLang="en-US" sz="3200" b="1" i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i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রশ্মিচিত্রের</a:t>
            </a:r>
            <a:r>
              <a:rPr lang="en-US" altLang="en-US" sz="3200" b="1" i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 b="1" i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নিয়মাবলী </a:t>
            </a:r>
            <a:r>
              <a:rPr lang="en-US" altLang="en-US" sz="3200" b="1" i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i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altLang="en-US" sz="3200" b="1" i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i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US" sz="3200" b="1" i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i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sz="3200" b="1" i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altLang="en-US" sz="3200" b="1" i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altLang="en-US" sz="3200" b="1" i="1" dirty="0" smtClean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q"/>
              <a:defRPr/>
            </a:pPr>
            <a:r>
              <a:rPr lang="bn-IN" altLang="en-US" sz="3200" b="1" i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 b="1" i="1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লেন্সের কাছে কিংবা দূরে </a:t>
            </a:r>
            <a:r>
              <a:rPr lang="bn-BD" altLang="en-US" sz="3200" b="1" i="1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লক্ষ্য বস্তুর বিভিন্ন অবস্থানের জন্য বিম্বের অবস্থান ,প্রকৃতি ও আকৃতি ব্যাখ্যা করতে পারবে</a:t>
            </a:r>
            <a:r>
              <a:rPr lang="bn-BD" altLang="en-US" sz="3200" b="1" i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3200" b="1" i="1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52400"/>
            <a:ext cx="9220200" cy="1676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IN" sz="5400" dirty="0"/>
              <a:t>শিখনফল </a:t>
            </a:r>
            <a:endParaRPr lang="en-US" sz="5400" dirty="0"/>
          </a:p>
        </p:txBody>
      </p:sp>
      <p:sp>
        <p:nvSpPr>
          <p:cNvPr id="4" name="Flowchart: Terminator 3"/>
          <p:cNvSpPr/>
          <p:nvPr/>
        </p:nvSpPr>
        <p:spPr>
          <a:xfrm>
            <a:off x="1524000" y="6400800"/>
            <a:ext cx="4724400" cy="3048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0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64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5"/>
    </mc:Choice>
    <mc:Fallback xmlns="">
      <p:transition spd="slow" advTm="4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28575" y="152400"/>
            <a:ext cx="9061739" cy="16541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 </a:t>
            </a:r>
            <a:r>
              <a:rPr lang="en-US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গোলীয়</a:t>
            </a:r>
            <a:r>
              <a:rPr lang="en-US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স্বচ্ছ প্রতিসারক মাধ্যমকে লেন্স বলে। </a:t>
            </a:r>
          </a:p>
          <a:p>
            <a:pPr algn="ctr">
              <a:defRPr/>
            </a:pPr>
            <a:endParaRPr lang="en-US" sz="40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524000" y="6400800"/>
            <a:ext cx="4724400" cy="3048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c 3"/>
          <p:cNvSpPr/>
          <p:nvPr/>
        </p:nvSpPr>
        <p:spPr>
          <a:xfrm>
            <a:off x="6781800" y="2438400"/>
            <a:ext cx="228600" cy="1600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876800" y="1905000"/>
            <a:ext cx="2133600" cy="2133600"/>
            <a:chOff x="4800600" y="1828800"/>
            <a:chExt cx="1905000" cy="1846262"/>
          </a:xfrm>
          <a:solidFill>
            <a:srgbClr val="6700D2"/>
          </a:solidFill>
        </p:grpSpPr>
        <p:sp>
          <p:nvSpPr>
            <p:cNvPr id="6" name="Oval 5"/>
            <p:cNvSpPr/>
            <p:nvPr/>
          </p:nvSpPr>
          <p:spPr bwMode="auto">
            <a:xfrm>
              <a:off x="4800600" y="1828800"/>
              <a:ext cx="1905000" cy="1846262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334000" y="2571750"/>
              <a:ext cx="685800" cy="628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</a:rPr>
                <a:t>c2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715000" y="2743200"/>
              <a:ext cx="990600" cy="0"/>
            </a:xfrm>
            <a:prstGeom prst="line">
              <a:avLst/>
            </a:prstGeom>
            <a:grpFill/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1600200" y="1828800"/>
            <a:ext cx="2133600" cy="2209800"/>
            <a:chOff x="2590800" y="1752600"/>
            <a:chExt cx="1905000" cy="1846263"/>
          </a:xfrm>
        </p:grpSpPr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2590800" y="1752600"/>
              <a:ext cx="1905000" cy="1846263"/>
              <a:chOff x="1295400" y="1811337"/>
              <a:chExt cx="1905000" cy="1846263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1295400" y="1811337"/>
                <a:ext cx="1905000" cy="184626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1295400" y="2743753"/>
                <a:ext cx="990771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/>
            <p:cNvSpPr/>
            <p:nvPr/>
          </p:nvSpPr>
          <p:spPr bwMode="auto">
            <a:xfrm>
              <a:off x="3276827" y="2590846"/>
              <a:ext cx="686027" cy="61011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</a:rPr>
                <a:t>c1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0" y="201179"/>
            <a:ext cx="9019309" cy="16541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উত্তল</a:t>
            </a:r>
            <a:r>
              <a:rPr lang="en-US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  </a:t>
            </a:r>
          </a:p>
          <a:p>
            <a:pPr algn="ctr">
              <a:defRPr/>
            </a:pPr>
            <a:endParaRPr lang="en-US" sz="40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200400" y="1981200"/>
            <a:ext cx="0" cy="1884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81200"/>
            <a:ext cx="4968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2057400"/>
            <a:ext cx="5730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ame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0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967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70"/>
    </mc:Choice>
    <mc:Fallback xmlns="">
      <p:transition spd="slow" advTm="14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2.22222E-6 L 0.14792 0.3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10555 0.3388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Terminator 7"/>
          <p:cNvSpPr/>
          <p:nvPr/>
        </p:nvSpPr>
        <p:spPr>
          <a:xfrm>
            <a:off x="1524000" y="6400800"/>
            <a:ext cx="4724400" cy="3048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0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1447800" y="4191000"/>
            <a:ext cx="1905000" cy="2057400"/>
            <a:chOff x="1447800" y="4402138"/>
            <a:chExt cx="1905000" cy="1780324"/>
          </a:xfrm>
        </p:grpSpPr>
        <p:sp>
          <p:nvSpPr>
            <p:cNvPr id="16" name="Oval 15"/>
            <p:cNvSpPr/>
            <p:nvPr/>
          </p:nvSpPr>
          <p:spPr>
            <a:xfrm>
              <a:off x="1447800" y="4402138"/>
              <a:ext cx="1905000" cy="178032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992313" y="5028548"/>
              <a:ext cx="685800" cy="60992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</a:rPr>
                <a:t>c1</a:t>
              </a:r>
            </a:p>
          </p:txBody>
        </p:sp>
      </p:grpSp>
      <p:sp>
        <p:nvSpPr>
          <p:cNvPr id="18" name="Flowchart: Terminator 17"/>
          <p:cNvSpPr/>
          <p:nvPr/>
        </p:nvSpPr>
        <p:spPr>
          <a:xfrm>
            <a:off x="1524000" y="6400800"/>
            <a:ext cx="4724400" cy="3048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-28575" y="152400"/>
            <a:ext cx="9229725" cy="16541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অবতল</a:t>
            </a:r>
            <a:r>
              <a:rPr lang="en-US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r>
              <a:rPr lang="en-US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>
              <a:defRPr/>
            </a:pPr>
            <a:endParaRPr lang="en-US" sz="40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0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1905000" y="4241800"/>
            <a:ext cx="1454150" cy="1930400"/>
            <a:chOff x="2965373" y="2133600"/>
            <a:chExt cx="1454227" cy="1828800"/>
          </a:xfrm>
        </p:grpSpPr>
        <p:sp>
          <p:nvSpPr>
            <p:cNvPr id="22" name="Arc 21"/>
            <p:cNvSpPr/>
            <p:nvPr/>
          </p:nvSpPr>
          <p:spPr>
            <a:xfrm rot="21319527">
              <a:off x="2965373" y="2187742"/>
              <a:ext cx="1417713" cy="1770147"/>
            </a:xfrm>
            <a:prstGeom prst="arc">
              <a:avLst>
                <a:gd name="adj1" fmla="val 17093933"/>
                <a:gd name="adj2" fmla="val 508421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133600"/>
              <a:ext cx="6096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6"/>
          <p:cNvGrpSpPr>
            <a:grpSpLocks/>
          </p:cNvGrpSpPr>
          <p:nvPr/>
        </p:nvGrpSpPr>
        <p:grpSpPr bwMode="auto">
          <a:xfrm>
            <a:off x="4038600" y="4191000"/>
            <a:ext cx="2006600" cy="2057400"/>
            <a:chOff x="4175567" y="4275020"/>
            <a:chExt cx="1905000" cy="1846263"/>
          </a:xfrm>
        </p:grpSpPr>
        <p:sp>
          <p:nvSpPr>
            <p:cNvPr id="25" name="Oval 24"/>
            <p:cNvSpPr/>
            <p:nvPr/>
          </p:nvSpPr>
          <p:spPr>
            <a:xfrm>
              <a:off x="4175567" y="4275020"/>
              <a:ext cx="1905000" cy="1846263"/>
            </a:xfrm>
            <a:prstGeom prst="ellipse">
              <a:avLst/>
            </a:prstGeom>
            <a:solidFill>
              <a:srgbClr val="7030A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4876378" y="4920358"/>
              <a:ext cx="685739" cy="62824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</a:rPr>
                <a:t>c2</a:t>
              </a: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4038600" y="4191000"/>
            <a:ext cx="1770063" cy="2057400"/>
            <a:chOff x="4191000" y="1905000"/>
            <a:chExt cx="1770729" cy="2057400"/>
          </a:xfrm>
        </p:grpSpPr>
        <p:sp>
          <p:nvSpPr>
            <p:cNvPr id="28" name="Arc 27"/>
            <p:cNvSpPr/>
            <p:nvPr/>
          </p:nvSpPr>
          <p:spPr>
            <a:xfrm rot="21319527" flipH="1">
              <a:off x="4192589" y="1973263"/>
              <a:ext cx="1769140" cy="1976437"/>
            </a:xfrm>
            <a:prstGeom prst="arc">
              <a:avLst>
                <a:gd name="adj1" fmla="val 17168889"/>
                <a:gd name="adj2" fmla="val 4585857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9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1905000"/>
              <a:ext cx="721706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67200"/>
            <a:ext cx="1649413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281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29"/>
    </mc:Choice>
    <mc:Fallback xmlns="">
      <p:transition spd="slow" advTm="17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7.40741E-7 L 0.44548 0.0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8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41996 0.01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/>
          <p:cNvSpPr/>
          <p:nvPr/>
        </p:nvSpPr>
        <p:spPr>
          <a:xfrm>
            <a:off x="1524000" y="6400800"/>
            <a:ext cx="4724400" cy="295561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52401"/>
            <a:ext cx="9229725" cy="16040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>
              <a:defRPr/>
            </a:pPr>
            <a:endParaRPr lang="en-US" sz="40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4953000"/>
            <a:ext cx="9229725" cy="10344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চিত্রসহ </a:t>
            </a:r>
            <a:r>
              <a:rPr lang="en-US" sz="40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লেন্সের</a:t>
            </a:r>
            <a:r>
              <a:rPr lang="bn-IN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প্রকারভেদ লিখ।</a:t>
            </a:r>
            <a:r>
              <a:rPr lang="en-US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>
              <a:defRPr/>
            </a:pPr>
            <a:endParaRPr lang="en-US" sz="40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650121"/>
          </a:xfrm>
          <a:prstGeom prst="frame">
            <a:avLst>
              <a:gd name="adj1" fmla="val 300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71800" y="1905001"/>
            <a:ext cx="3366753" cy="2362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07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53"/>
    </mc:Choice>
    <mc:Fallback xmlns="">
      <p:transition spd="slow" advTm="67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901825" y="2667000"/>
            <a:ext cx="1298575" cy="2473325"/>
            <a:chOff x="1901825" y="2667000"/>
            <a:chExt cx="1298575" cy="2473216"/>
          </a:xfrm>
        </p:grpSpPr>
        <p:pic>
          <p:nvPicPr>
            <p:cNvPr id="3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825" y="2669407"/>
              <a:ext cx="688975" cy="2470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8310" y="2667000"/>
              <a:ext cx="64209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0" y="138113"/>
            <a:ext cx="9158288" cy="15700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n-IN" alt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যে লেন্সের মধ্যভাগ পুরু এবং প্রান্তভাগ সরু তাকে উত্তল লেন্স বলে। </a:t>
            </a: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3581400" y="6096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219200" y="4086225"/>
            <a:ext cx="6064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7030A0"/>
                </a:solidFill>
              </a:rPr>
              <a:t>F1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4213" y="4062413"/>
            <a:ext cx="1752600" cy="111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90800" y="4038600"/>
            <a:ext cx="173196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06375" y="3559175"/>
            <a:ext cx="763588" cy="73183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C1</a:t>
            </a:r>
          </a:p>
        </p:txBody>
      </p:sp>
      <p:sp>
        <p:nvSpPr>
          <p:cNvPr id="11" name="Oval 10"/>
          <p:cNvSpPr/>
          <p:nvPr/>
        </p:nvSpPr>
        <p:spPr>
          <a:xfrm>
            <a:off x="3738563" y="3452813"/>
            <a:ext cx="909637" cy="7318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C2</a:t>
            </a:r>
          </a:p>
        </p:txBody>
      </p:sp>
      <p:sp>
        <p:nvSpPr>
          <p:cNvPr id="12" name="Oval 11"/>
          <p:cNvSpPr/>
          <p:nvPr/>
        </p:nvSpPr>
        <p:spPr>
          <a:xfrm>
            <a:off x="2170113" y="3863975"/>
            <a:ext cx="704850" cy="73183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O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409700" y="3949700"/>
            <a:ext cx="17463" cy="26511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84563" y="3910013"/>
            <a:ext cx="0" cy="3048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343275" y="4138613"/>
            <a:ext cx="6191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7030A0"/>
                </a:solidFill>
              </a:rPr>
              <a:t>F2</a:t>
            </a:r>
          </a:p>
        </p:txBody>
      </p:sp>
      <p:sp>
        <p:nvSpPr>
          <p:cNvPr id="16" name="Freeform 15"/>
          <p:cNvSpPr/>
          <p:nvPr/>
        </p:nvSpPr>
        <p:spPr>
          <a:xfrm>
            <a:off x="4171950" y="1981200"/>
            <a:ext cx="28575" cy="76200"/>
          </a:xfrm>
          <a:custGeom>
            <a:avLst/>
            <a:gdLst>
              <a:gd name="connsiteX0" fmla="*/ 0 w 28575"/>
              <a:gd name="connsiteY0" fmla="*/ 76200 h 76200"/>
              <a:gd name="connsiteX1" fmla="*/ 28575 w 28575"/>
              <a:gd name="connsiteY1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" h="76200">
                <a:moveTo>
                  <a:pt x="0" y="76200"/>
                </a:moveTo>
                <a:lnTo>
                  <a:pt x="2857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lowchart: Terminator 16"/>
          <p:cNvSpPr/>
          <p:nvPr/>
        </p:nvSpPr>
        <p:spPr>
          <a:xfrm>
            <a:off x="1524000" y="6400800"/>
            <a:ext cx="4724400" cy="3048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90825" y="5019675"/>
            <a:ext cx="5286375" cy="176847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C 1 C2=</a:t>
            </a:r>
            <a:r>
              <a:rPr 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বক্রতার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endParaRPr lang="en-US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O = </a:t>
            </a:r>
            <a:r>
              <a:rPr 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defRPr/>
            </a:pP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F1 F2=  </a:t>
            </a:r>
            <a:r>
              <a:rPr 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ফোকাস</a:t>
            </a:r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  বিন্দু </a:t>
            </a:r>
            <a:endParaRPr lang="en-US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OF=f </a:t>
            </a:r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ফোকাস দুরত্ব 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Frame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0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831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83"/>
    </mc:Choice>
    <mc:Fallback xmlns="">
      <p:transition spd="slow" advTm="30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/>
      <p:bldP spid="11" grpId="0"/>
      <p:bldP spid="12" grpId="0"/>
      <p:bldP spid="15" grpId="0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6|1.3|1.2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2.8|3.3|3.6|2.1|3.2|2.6|2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4|1.1|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2.2|1.7|1.9|1|1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|1.4|1|1.3|1.4|1.4|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|1.7|2.3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8|2.7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6|3.1|1.9|1.2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7|3.7|3.7|2.1|1.2|1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5|1.4|1.4|1.9|2.4|3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774</Words>
  <Application>Microsoft Office PowerPoint</Application>
  <PresentationFormat>On-screen Show (4:3)</PresentationFormat>
  <Paragraphs>195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NikoshLightBAN</vt:lpstr>
      <vt:lpstr>Shonar Bangla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Ataur Rahman</dc:creator>
  <cp:lastModifiedBy>Ataur Rahman</cp:lastModifiedBy>
  <cp:revision>24</cp:revision>
  <dcterms:created xsi:type="dcterms:W3CDTF">2020-06-08T13:43:23Z</dcterms:created>
  <dcterms:modified xsi:type="dcterms:W3CDTF">2020-06-16T16:34:13Z</dcterms:modified>
</cp:coreProperties>
</file>