
<file path=[Content_Types].xml><?xml version="1.0" encoding="utf-8"?>
<Types xmlns="http://schemas.openxmlformats.org/package/2006/content-types">
  <Default Extension="jpeg" ContentType="image/jpeg"/>
  <Default Extension="jpg" ContentType="image/jpeg"/>
  <Default Extension="mp3" ContentType="audio/m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7" r:id="rId3"/>
    <p:sldId id="258" r:id="rId4"/>
    <p:sldId id="256" r:id="rId5"/>
    <p:sldId id="271" r:id="rId6"/>
    <p:sldId id="277" r:id="rId7"/>
    <p:sldId id="266" r:id="rId8"/>
    <p:sldId id="260" r:id="rId9"/>
    <p:sldId id="265" r:id="rId10"/>
    <p:sldId id="275" r:id="rId11"/>
    <p:sldId id="264" r:id="rId12"/>
    <p:sldId id="272" r:id="rId13"/>
    <p:sldId id="263" r:id="rId14"/>
    <p:sldId id="274"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8B38B19-6FB3-4355-85AC-10C7F0CB8956}"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4D60B-B0B5-4EB3-A6D7-21182EF3E9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B38B19-6FB3-4355-85AC-10C7F0CB8956}"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4D60B-B0B5-4EB3-A6D7-21182EF3E9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B38B19-6FB3-4355-85AC-10C7F0CB8956}"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4D60B-B0B5-4EB3-A6D7-21182EF3E9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B38B19-6FB3-4355-85AC-10C7F0CB8956}"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4D60B-B0B5-4EB3-A6D7-21182EF3E9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B38B19-6FB3-4355-85AC-10C7F0CB8956}" type="datetimeFigureOut">
              <a:rPr lang="en-US" smtClean="0"/>
              <a:t>6/16/2020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4D60B-B0B5-4EB3-A6D7-21182EF3E9F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B38B19-6FB3-4355-85AC-10C7F0CB8956}"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4D60B-B0B5-4EB3-A6D7-21182EF3E9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B38B19-6FB3-4355-85AC-10C7F0CB8956}" type="datetimeFigureOut">
              <a:rPr lang="en-US" smtClean="0"/>
              <a:t>6/16/2020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E4D60B-B0B5-4EB3-A6D7-21182EF3E9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B38B19-6FB3-4355-85AC-10C7F0CB8956}" type="datetimeFigureOut">
              <a:rPr lang="en-US" smtClean="0"/>
              <a:t>6/16/2020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4D60B-B0B5-4EB3-A6D7-21182EF3E9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38B19-6FB3-4355-85AC-10C7F0CB8956}" type="datetimeFigureOut">
              <a:rPr lang="en-US" smtClean="0"/>
              <a:t>6/16/2020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4D60B-B0B5-4EB3-A6D7-21182EF3E9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B38B19-6FB3-4355-85AC-10C7F0CB8956}"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4D60B-B0B5-4EB3-A6D7-21182EF3E9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B38B19-6FB3-4355-85AC-10C7F0CB8956}" type="datetimeFigureOut">
              <a:rPr lang="en-US" smtClean="0"/>
              <a:t>6/16/2020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4D60B-B0B5-4EB3-A6D7-21182EF3E9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38B19-6FB3-4355-85AC-10C7F0CB8956}" type="datetimeFigureOut">
              <a:rPr lang="en-US" smtClean="0"/>
              <a:t>6/16/2020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4D60B-B0B5-4EB3-A6D7-21182EF3E9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3.png"/><Relationship Id="rId2" Type="http://schemas.openxmlformats.org/officeDocument/2006/relationships/audio" Target="../media/media1.mp3"/><Relationship Id="rId1" Type="http://schemas.microsoft.com/office/2007/relationships/media" Target="../media/media1.mp3"/><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aktalukder@gmail.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9091" r="9091"/>
          <a:stretch/>
        </p:blipFill>
        <p:spPr>
          <a:xfrm>
            <a:off x="0" y="0"/>
            <a:ext cx="9144000" cy="6858000"/>
          </a:xfrm>
          <a:prstGeom prst="rect">
            <a:avLst/>
          </a:prstGeom>
        </p:spPr>
      </p:pic>
      <p:sp>
        <p:nvSpPr>
          <p:cNvPr id="2" name="Oval 1"/>
          <p:cNvSpPr/>
          <p:nvPr/>
        </p:nvSpPr>
        <p:spPr>
          <a:xfrm>
            <a:off x="1143000" y="457200"/>
            <a:ext cx="6858000" cy="9906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5400" dirty="0">
                <a:latin typeface="Times New Roman" pitchFamily="18" charset="0"/>
                <a:cs typeface="Aharoni" pitchFamily="2" charset="-79"/>
              </a:rPr>
              <a:t>Welcome</a:t>
            </a:r>
          </a:p>
        </p:txBody>
      </p:sp>
    </p:spTree>
    <p:extLst>
      <p:ext uri="{BB962C8B-B14F-4D97-AF65-F5344CB8AC3E}">
        <p14:creationId xmlns:p14="http://schemas.microsoft.com/office/powerpoint/2010/main" val="39685982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C00000"/>
                </a:solidFill>
              </a:rPr>
              <a:t>Individual work</a:t>
            </a:r>
          </a:p>
        </p:txBody>
      </p:sp>
    </p:spTree>
    <p:extLst>
      <p:ext uri="{BB962C8B-B14F-4D97-AF65-F5344CB8AC3E}">
        <p14:creationId xmlns:p14="http://schemas.microsoft.com/office/powerpoint/2010/main" val="25737877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dirty="0">
                <a:solidFill>
                  <a:schemeClr val="tx1"/>
                </a:solidFill>
                <a:latin typeface="Times New Roman" panose="02020603050405020304" pitchFamily="18" charset="0"/>
                <a:cs typeface="Times New Roman" panose="02020603050405020304" pitchFamily="18" charset="0"/>
              </a:rPr>
              <a:t>1. </a:t>
            </a:r>
            <a:r>
              <a:rPr lang="en-US" sz="3400" b="1" dirty="0">
                <a:solidFill>
                  <a:schemeClr val="tx1"/>
                </a:solidFill>
                <a:latin typeface="Times New Roman" panose="02020603050405020304" pitchFamily="18" charset="0"/>
                <a:cs typeface="Times New Roman" panose="02020603050405020304" pitchFamily="18" charset="0"/>
              </a:rPr>
              <a:t>Michael Schumacher was a ---- racing driver</a:t>
            </a:r>
          </a:p>
          <a:p>
            <a:pPr marL="742950" indent="-742950">
              <a:buAutoNum type="alphaLcParenBoth"/>
            </a:pPr>
            <a:r>
              <a:rPr lang="en-US" sz="3400" b="1" dirty="0">
                <a:solidFill>
                  <a:schemeClr val="tx1"/>
                </a:solidFill>
                <a:latin typeface="Times New Roman" panose="02020603050405020304" pitchFamily="18" charset="0"/>
                <a:cs typeface="Times New Roman" panose="02020603050405020304" pitchFamily="18" charset="0"/>
              </a:rPr>
              <a:t>Japanize (b) German (c) English (d) Indian </a:t>
            </a:r>
          </a:p>
          <a:p>
            <a:r>
              <a:rPr lang="en-US" sz="3400" b="1" dirty="0">
                <a:solidFill>
                  <a:schemeClr val="tx1"/>
                </a:solidFill>
                <a:latin typeface="Times New Roman" panose="02020603050405020304" pitchFamily="18" charset="0"/>
                <a:cs typeface="Times New Roman" panose="02020603050405020304" pitchFamily="18" charset="0"/>
              </a:rPr>
              <a:t>2. How many times was he Formula One World Champion?</a:t>
            </a:r>
          </a:p>
          <a:p>
            <a:pPr marL="514350" indent="-514350">
              <a:buAutoNum type="alphaLcParenBoth"/>
            </a:pPr>
            <a:r>
              <a:rPr lang="en-US" sz="3400" b="1" dirty="0">
                <a:solidFill>
                  <a:schemeClr val="tx1"/>
                </a:solidFill>
                <a:latin typeface="Times New Roman" panose="02020603050405020304" pitchFamily="18" charset="0"/>
                <a:cs typeface="Times New Roman" panose="02020603050405020304" pitchFamily="18" charset="0"/>
              </a:rPr>
              <a:t>Two time (b) eight time (c) seven time (d) three time</a:t>
            </a:r>
          </a:p>
          <a:p>
            <a:r>
              <a:rPr lang="en-US" sz="3400" b="1" dirty="0">
                <a:solidFill>
                  <a:schemeClr val="tx1"/>
                </a:solidFill>
                <a:latin typeface="Times New Roman" panose="02020603050405020304" pitchFamily="18" charset="0"/>
                <a:cs typeface="Times New Roman" panose="02020603050405020304" pitchFamily="18" charset="0"/>
              </a:rPr>
              <a:t>3. How many times was </a:t>
            </a:r>
            <a:r>
              <a:rPr lang="en-US" sz="3600" b="1" dirty="0">
                <a:solidFill>
                  <a:schemeClr val="tx1"/>
                </a:solidFill>
              </a:rPr>
              <a:t>he named Laureus World Sportsman of the Year?</a:t>
            </a:r>
          </a:p>
          <a:p>
            <a:r>
              <a:rPr lang="en-US" sz="3600" b="1" dirty="0">
                <a:solidFill>
                  <a:schemeClr val="tx1"/>
                </a:solidFill>
                <a:latin typeface="Times New Roman" panose="02020603050405020304" pitchFamily="18" charset="0"/>
                <a:cs typeface="Times New Roman" panose="02020603050405020304" pitchFamily="18" charset="0"/>
              </a:rPr>
              <a:t>(a) Four times (b) thrice (c) twice (d) once</a:t>
            </a:r>
            <a:endParaRPr lang="en-US" sz="3400" dirty="0">
              <a:solidFill>
                <a:schemeClr val="tx1"/>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39C1DCA1-4CAE-4A8D-AC8C-E16326AA87DF}"/>
              </a:ext>
            </a:extLst>
          </p:cNvPr>
          <p:cNvSpPr/>
          <p:nvPr/>
        </p:nvSpPr>
        <p:spPr>
          <a:xfrm>
            <a:off x="228600" y="76200"/>
            <a:ext cx="88392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Times New Roman" panose="02020603050405020304" pitchFamily="18" charset="0"/>
                <a:cs typeface="Times New Roman" panose="02020603050405020304" pitchFamily="18" charset="0"/>
              </a:rPr>
              <a:t>Listen the audio about Michael Schumacher and choose the best answer.</a:t>
            </a:r>
          </a:p>
        </p:txBody>
      </p:sp>
      <p:pic>
        <p:nvPicPr>
          <p:cNvPr id="2" name="speech">
            <a:hlinkClick r:id="" action="ppaction://media"/>
            <a:extLst>
              <a:ext uri="{FF2B5EF4-FFF2-40B4-BE49-F238E27FC236}">
                <a16:creationId xmlns:a16="http://schemas.microsoft.com/office/drawing/2014/main" id="{46C4F4BF-B5CE-4AD7-851B-485ED1CA35E1}"/>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3581400" y="543426"/>
            <a:ext cx="838200" cy="609600"/>
          </a:xfrm>
          <a:prstGeom prst="rect">
            <a:avLst/>
          </a:prstGeom>
        </p:spPr>
      </p:pic>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3D3C8884-848A-40BD-B496-531B47F5792C}"/>
                  </a:ext>
                </a:extLst>
              </p:cNvPr>
              <p:cNvSpPr/>
              <p:nvPr/>
            </p:nvSpPr>
            <p:spPr>
              <a:xfrm>
                <a:off x="2286000" y="1600200"/>
                <a:ext cx="10668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6000" i="1" smtClean="0">
                          <a:solidFill>
                            <a:srgbClr val="C00000"/>
                          </a:solidFill>
                          <a:latin typeface="Cambria Math"/>
                          <a:sym typeface="Wingdings 2"/>
                        </a:rPr>
                        <m:t></m:t>
                      </m:r>
                    </m:oMath>
                  </m:oMathPara>
                </a14:m>
                <a:endParaRPr lang="en-US" sz="6000" dirty="0">
                  <a:solidFill>
                    <a:srgbClr val="C00000"/>
                  </a:solidFill>
                </a:endParaRPr>
              </a:p>
            </p:txBody>
          </p:sp>
        </mc:Choice>
        <mc:Fallback xmlns="">
          <p:sp>
            <p:nvSpPr>
              <p:cNvPr id="6" name="Rectangle 5">
                <a:extLst>
                  <a:ext uri="{FF2B5EF4-FFF2-40B4-BE49-F238E27FC236}">
                    <a16:creationId xmlns:a16="http://schemas.microsoft.com/office/drawing/2014/main" id="{3D3C8884-848A-40BD-B496-531B47F5792C}"/>
                  </a:ext>
                </a:extLst>
              </p:cNvPr>
              <p:cNvSpPr>
                <a:spLocks noRot="1" noChangeAspect="1" noMove="1" noResize="1" noEditPoints="1" noAdjustHandles="1" noChangeArrowheads="1" noChangeShapeType="1" noTextEdit="1"/>
              </p:cNvSpPr>
              <p:nvPr/>
            </p:nvSpPr>
            <p:spPr>
              <a:xfrm>
                <a:off x="2286000" y="1600200"/>
                <a:ext cx="1066800" cy="609600"/>
              </a:xfrm>
              <a:prstGeom prst="rect">
                <a:avLst/>
              </a:prstGeom>
              <a:blipFill>
                <a:blip r:embed="rId5"/>
                <a:stretch>
                  <a:fillRect t="-5000"/>
                </a:stretch>
              </a:blipFill>
              <a:ln>
                <a:noFill/>
              </a:ln>
            </p:spPr>
            <p:txBody>
              <a:bodyPr/>
              <a:lstStyle/>
              <a:p>
                <a:r>
                  <a:rPr lang="en-SG">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86CE9601-9D7C-4926-8D6B-6960EECD6CBA}"/>
                  </a:ext>
                </a:extLst>
              </p:cNvPr>
              <p:cNvSpPr/>
              <p:nvPr/>
            </p:nvSpPr>
            <p:spPr>
              <a:xfrm>
                <a:off x="4737295" y="3124200"/>
                <a:ext cx="1053905"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6000" i="1" smtClean="0">
                          <a:solidFill>
                            <a:srgbClr val="C00000"/>
                          </a:solidFill>
                          <a:latin typeface="Cambria Math"/>
                          <a:sym typeface="Wingdings 2"/>
                        </a:rPr>
                        <m:t></m:t>
                      </m:r>
                    </m:oMath>
                  </m:oMathPara>
                </a14:m>
                <a:endParaRPr lang="en-US" sz="6000" dirty="0">
                  <a:solidFill>
                    <a:srgbClr val="C00000"/>
                  </a:solidFill>
                </a:endParaRPr>
              </a:p>
            </p:txBody>
          </p:sp>
        </mc:Choice>
        <mc:Fallback xmlns="">
          <p:sp>
            <p:nvSpPr>
              <p:cNvPr id="7" name="Rectangle 6">
                <a:extLst>
                  <a:ext uri="{FF2B5EF4-FFF2-40B4-BE49-F238E27FC236}">
                    <a16:creationId xmlns:a16="http://schemas.microsoft.com/office/drawing/2014/main" id="{86CE9601-9D7C-4926-8D6B-6960EECD6CBA}"/>
                  </a:ext>
                </a:extLst>
              </p:cNvPr>
              <p:cNvSpPr>
                <a:spLocks noRot="1" noChangeAspect="1" noMove="1" noResize="1" noEditPoints="1" noAdjustHandles="1" noChangeArrowheads="1" noChangeShapeType="1" noTextEdit="1"/>
              </p:cNvSpPr>
              <p:nvPr/>
            </p:nvSpPr>
            <p:spPr>
              <a:xfrm>
                <a:off x="4737295" y="3124200"/>
                <a:ext cx="1053905" cy="762000"/>
              </a:xfrm>
              <a:prstGeom prst="rect">
                <a:avLst/>
              </a:prstGeom>
              <a:blipFill>
                <a:blip r:embed="rId6"/>
                <a:stretch>
                  <a:fillRect/>
                </a:stretch>
              </a:blipFill>
              <a:ln>
                <a:noFill/>
              </a:ln>
            </p:spPr>
            <p:txBody>
              <a:bodyPr/>
              <a:lstStyle/>
              <a:p>
                <a:r>
                  <a:rPr lang="en-SG">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3F2998E5-AACB-4065-9F32-7FE6D3D95C60}"/>
                  </a:ext>
                </a:extLst>
              </p:cNvPr>
              <p:cNvSpPr/>
              <p:nvPr/>
            </p:nvSpPr>
            <p:spPr>
              <a:xfrm>
                <a:off x="4737294" y="5298831"/>
                <a:ext cx="1053905"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6000" i="1" smtClean="0">
                          <a:solidFill>
                            <a:srgbClr val="C00000"/>
                          </a:solidFill>
                          <a:latin typeface="Cambria Math"/>
                          <a:sym typeface="Wingdings 2"/>
                        </a:rPr>
                        <m:t></m:t>
                      </m:r>
                    </m:oMath>
                  </m:oMathPara>
                </a14:m>
                <a:endParaRPr lang="en-US" sz="6000" dirty="0">
                  <a:solidFill>
                    <a:srgbClr val="C00000"/>
                  </a:solidFill>
                </a:endParaRPr>
              </a:p>
            </p:txBody>
          </p:sp>
        </mc:Choice>
        <mc:Fallback xmlns="">
          <p:sp>
            <p:nvSpPr>
              <p:cNvPr id="8" name="Rectangle 7">
                <a:extLst>
                  <a:ext uri="{FF2B5EF4-FFF2-40B4-BE49-F238E27FC236}">
                    <a16:creationId xmlns:a16="http://schemas.microsoft.com/office/drawing/2014/main" id="{3F2998E5-AACB-4065-9F32-7FE6D3D95C60}"/>
                  </a:ext>
                </a:extLst>
              </p:cNvPr>
              <p:cNvSpPr>
                <a:spLocks noRot="1" noChangeAspect="1" noMove="1" noResize="1" noEditPoints="1" noAdjustHandles="1" noChangeArrowheads="1" noChangeShapeType="1" noTextEdit="1"/>
              </p:cNvSpPr>
              <p:nvPr/>
            </p:nvSpPr>
            <p:spPr>
              <a:xfrm>
                <a:off x="4737294" y="5298831"/>
                <a:ext cx="1053905" cy="762000"/>
              </a:xfrm>
              <a:prstGeom prst="rect">
                <a:avLst/>
              </a:prstGeom>
              <a:blipFill>
                <a:blip r:embed="rId7"/>
                <a:stretch>
                  <a:fillRect/>
                </a:stretch>
              </a:blipFill>
              <a:ln>
                <a:noFill/>
              </a:ln>
            </p:spPr>
            <p:txBody>
              <a:bodyPr/>
              <a:lstStyle/>
              <a:p>
                <a:r>
                  <a:rPr lang="en-SG">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childTnLst>
                                </p:cTn>
                              </p:par>
                              <p:par>
                                <p:cTn id="10" presetID="16" presetClass="entr" presetSubtype="21" fill="hold"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box(in)">
                                      <p:cBhvr>
                                        <p:cTn id="15" dur="500"/>
                                        <p:tgtEl>
                                          <p:spTgt spid="5">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box(in)">
                                      <p:cBhvr>
                                        <p:cTn id="18" dur="500"/>
                                        <p:tgtEl>
                                          <p:spTgt spid="5">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box(in)">
                                      <p:cBhvr>
                                        <p:cTn id="21" dur="500"/>
                                        <p:tgtEl>
                                          <p:spTgt spid="5">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box(in)">
                                      <p:cBhvr>
                                        <p:cTn id="24" dur="500"/>
                                        <p:tgtEl>
                                          <p:spTgt spid="5">
                                            <p:txEl>
                                              <p:pRg st="4" end="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ox(in)">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down)">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80000">
                <p:cTn id="43" fill="hold" display="0">
                  <p:stCondLst>
                    <p:cond delay="indefinite"/>
                  </p:stCondLst>
                  <p:endCondLst>
                    <p:cond evt="onStopAudio" delay="0">
                      <p:tgtEl>
                        <p:sldTgt/>
                      </p:tgtEl>
                    </p:cond>
                  </p:endCondLst>
                </p:cTn>
                <p:tgtEl>
                  <p:spTgt spid="2"/>
                </p:tgtEl>
              </p:cMediaNode>
            </p:audio>
          </p:childTnLst>
        </p:cTn>
      </p:par>
    </p:tnLst>
    <p:bldLst>
      <p:bldP spid="3"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C00000"/>
                </a:solidFill>
              </a:rPr>
              <a:t>Group work</a:t>
            </a:r>
          </a:p>
        </p:txBody>
      </p:sp>
    </p:spTree>
    <p:extLst>
      <p:ext uri="{BB962C8B-B14F-4D97-AF65-F5344CB8AC3E}">
        <p14:creationId xmlns:p14="http://schemas.microsoft.com/office/powerpoint/2010/main" val="40616838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indent="-742950" algn="just">
              <a:buFont typeface="Arial" charset="0"/>
              <a:buChar char="•"/>
            </a:pPr>
            <a:endParaRPr lang="en-US" sz="3600" b="1" dirty="0">
              <a:solidFill>
                <a:schemeClr val="tx1"/>
              </a:solidFill>
            </a:endParaRPr>
          </a:p>
        </p:txBody>
      </p:sp>
      <p:pic>
        <p:nvPicPr>
          <p:cNvPr id="3" name="Picture 2" descr="A double decker bus driving down a busy city street&#10;&#10;Description automatically generated">
            <a:extLst>
              <a:ext uri="{FF2B5EF4-FFF2-40B4-BE49-F238E27FC236}">
                <a16:creationId xmlns:a16="http://schemas.microsoft.com/office/drawing/2014/main" id="{868615A2-5825-4E2F-9FC1-384ED25CAB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267200" cy="3200400"/>
          </a:xfrm>
          <a:prstGeom prst="rect">
            <a:avLst/>
          </a:prstGeom>
        </p:spPr>
      </p:pic>
      <p:pic>
        <p:nvPicPr>
          <p:cNvPr id="6" name="Picture 5" descr="A police car parked in a parking lot&#10;&#10;Description automatically generated">
            <a:extLst>
              <a:ext uri="{FF2B5EF4-FFF2-40B4-BE49-F238E27FC236}">
                <a16:creationId xmlns:a16="http://schemas.microsoft.com/office/drawing/2014/main" id="{ED72215A-7FF9-424E-A5CE-340ABF44B2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0"/>
            <a:ext cx="4572000" cy="3200401"/>
          </a:xfrm>
          <a:prstGeom prst="rect">
            <a:avLst/>
          </a:prstGeom>
        </p:spPr>
      </p:pic>
      <p:sp>
        <p:nvSpPr>
          <p:cNvPr id="7" name="Rectangle: Diagonal Corners Rounded 6">
            <a:extLst>
              <a:ext uri="{FF2B5EF4-FFF2-40B4-BE49-F238E27FC236}">
                <a16:creationId xmlns:a16="http://schemas.microsoft.com/office/drawing/2014/main" id="{10D80414-F2A3-48A5-B1EF-78ECC7CF183D}"/>
              </a:ext>
            </a:extLst>
          </p:cNvPr>
          <p:cNvSpPr/>
          <p:nvPr/>
        </p:nvSpPr>
        <p:spPr>
          <a:xfrm>
            <a:off x="83234" y="3429000"/>
            <a:ext cx="4107766" cy="1066799"/>
          </a:xfrm>
          <a:prstGeom prst="round2Diag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latin typeface="Times New Roman" panose="02020603050405020304" pitchFamily="18" charset="0"/>
                <a:cs typeface="Times New Roman" panose="02020603050405020304" pitchFamily="18" charset="0"/>
              </a:rPr>
              <a:t>Traffic in the roads and highways</a:t>
            </a:r>
            <a:endParaRPr lang="en-SG" sz="3600" dirty="0">
              <a:solidFill>
                <a:schemeClr val="bg1"/>
              </a:solidFill>
              <a:latin typeface="Times New Roman" panose="02020603050405020304" pitchFamily="18" charset="0"/>
              <a:cs typeface="Times New Roman" panose="02020603050405020304" pitchFamily="18" charset="0"/>
            </a:endParaRPr>
          </a:p>
        </p:txBody>
      </p:sp>
      <p:sp>
        <p:nvSpPr>
          <p:cNvPr id="8" name="Rectangle: Diagonal Corners Rounded 7">
            <a:extLst>
              <a:ext uri="{FF2B5EF4-FFF2-40B4-BE49-F238E27FC236}">
                <a16:creationId xmlns:a16="http://schemas.microsoft.com/office/drawing/2014/main" id="{B79B4A58-4084-43B0-91BF-F25362BB8098}"/>
              </a:ext>
            </a:extLst>
          </p:cNvPr>
          <p:cNvSpPr/>
          <p:nvPr/>
        </p:nvSpPr>
        <p:spPr>
          <a:xfrm>
            <a:off x="4800600" y="3429001"/>
            <a:ext cx="4107766" cy="1066799"/>
          </a:xfrm>
          <a:prstGeom prst="round2Diag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latin typeface="Times New Roman" panose="02020603050405020304" pitchFamily="18" charset="0"/>
                <a:cs typeface="Times New Roman" panose="02020603050405020304" pitchFamily="18" charset="0"/>
              </a:rPr>
              <a:t>Traffic in the racing circuit</a:t>
            </a:r>
            <a:endParaRPr lang="en-SG" sz="3600" dirty="0">
              <a:solidFill>
                <a:schemeClr val="bg1"/>
              </a:solidFill>
              <a:latin typeface="Times New Roman" panose="02020603050405020304" pitchFamily="18"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016FECB8-B3FA-494F-8D1D-1C990FB259F7}"/>
              </a:ext>
            </a:extLst>
          </p:cNvPr>
          <p:cNvSpPr/>
          <p:nvPr/>
        </p:nvSpPr>
        <p:spPr>
          <a:xfrm>
            <a:off x="228600" y="4648200"/>
            <a:ext cx="8763000" cy="12192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b="1" dirty="0">
                <a:solidFill>
                  <a:schemeClr val="bg1"/>
                </a:solidFill>
                <a:latin typeface="Times New Roman" panose="02020603050405020304" pitchFamily="18" charset="0"/>
                <a:cs typeface="Times New Roman" panose="02020603050405020304" pitchFamily="18" charset="0"/>
              </a:rPr>
              <a:t>How is driving in the roads and highways different from racing circuit?</a:t>
            </a:r>
            <a:endParaRPr lang="en-SG" sz="3600" dirty="0">
              <a:solidFill>
                <a:schemeClr val="bg1"/>
              </a:solidFill>
              <a:latin typeface="Times New Roman" panose="02020603050405020304" pitchFamily="18" charset="0"/>
              <a:cs typeface="Times New Roman" panose="02020603050405020304" pitchFamily="18" charset="0"/>
            </a:endParaRPr>
          </a:p>
        </p:txBody>
      </p:sp>
      <p:sp>
        <p:nvSpPr>
          <p:cNvPr id="11" name="Arrow: Right 10">
            <a:extLst>
              <a:ext uri="{FF2B5EF4-FFF2-40B4-BE49-F238E27FC236}">
                <a16:creationId xmlns:a16="http://schemas.microsoft.com/office/drawing/2014/main" id="{2BEA8445-FD26-4AFE-BCD7-728EFEBF40AE}"/>
              </a:ext>
            </a:extLst>
          </p:cNvPr>
          <p:cNvSpPr/>
          <p:nvPr/>
        </p:nvSpPr>
        <p:spPr>
          <a:xfrm>
            <a:off x="2286000" y="5867401"/>
            <a:ext cx="6477000" cy="9906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G" sz="3200" b="1" dirty="0">
                <a:latin typeface="Times New Roman" panose="02020603050405020304" pitchFamily="18" charset="0"/>
                <a:cs typeface="Times New Roman" panose="02020603050405020304" pitchFamily="18" charset="0"/>
              </a:rPr>
              <a:t>To match the answer (Click Here)</a:t>
            </a:r>
          </a:p>
        </p:txBody>
      </p:sp>
      <p:sp>
        <p:nvSpPr>
          <p:cNvPr id="13" name="Rectangle 12">
            <a:extLst>
              <a:ext uri="{FF2B5EF4-FFF2-40B4-BE49-F238E27FC236}">
                <a16:creationId xmlns:a16="http://schemas.microsoft.com/office/drawing/2014/main" id="{239950BE-15B3-4666-B1E7-5A49954AE01A}"/>
              </a:ext>
            </a:extLst>
          </p:cNvPr>
          <p:cNvSpPr/>
          <p:nvPr/>
        </p:nvSpPr>
        <p:spPr>
          <a:xfrm>
            <a:off x="0" y="0"/>
            <a:ext cx="9144000" cy="6858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4000" b="1" dirty="0">
                <a:solidFill>
                  <a:schemeClr val="bg1"/>
                </a:solidFill>
              </a:rPr>
              <a:t>Ans: To drive in the roads and highways-</a:t>
            </a:r>
          </a:p>
          <a:p>
            <a:pPr marL="742950" indent="-742950" algn="just">
              <a:buAutoNum type="alphaLcParenBoth"/>
            </a:pPr>
            <a:r>
              <a:rPr lang="en-US" sz="4000" b="1" dirty="0">
                <a:solidFill>
                  <a:schemeClr val="bg1"/>
                </a:solidFill>
              </a:rPr>
              <a:t>There is no room for fantasy</a:t>
            </a:r>
          </a:p>
          <a:p>
            <a:pPr marL="742950" indent="-742950" algn="just">
              <a:buAutoNum type="alphaLcParenBoth"/>
            </a:pPr>
            <a:r>
              <a:rPr lang="en-US" sz="4000" b="1" dirty="0">
                <a:solidFill>
                  <a:schemeClr val="bg1"/>
                </a:solidFill>
              </a:rPr>
              <a:t>Drivers must be ready to encounter</a:t>
            </a:r>
          </a:p>
          <a:p>
            <a:pPr algn="just"/>
            <a:r>
              <a:rPr lang="en-US" sz="4000" b="1" dirty="0">
                <a:solidFill>
                  <a:schemeClr val="bg1"/>
                </a:solidFill>
              </a:rPr>
              <a:t>unexpected behavior from any vehicle or pedestrian.</a:t>
            </a:r>
          </a:p>
          <a:p>
            <a:pPr algn="just"/>
            <a:r>
              <a:rPr lang="en-US" sz="4000" b="1" dirty="0">
                <a:solidFill>
                  <a:schemeClr val="bg1"/>
                </a:solidFill>
              </a:rPr>
              <a:t>(c) Drivers should keep themselves cool</a:t>
            </a:r>
          </a:p>
          <a:p>
            <a:pPr algn="just"/>
            <a:r>
              <a:rPr lang="en-US" sz="4000" b="1" dirty="0">
                <a:solidFill>
                  <a:schemeClr val="bg1"/>
                </a:solidFill>
              </a:rPr>
              <a:t>(d) Drivers must restrain themselves</a:t>
            </a:r>
          </a:p>
          <a:p>
            <a:pPr algn="just"/>
            <a:r>
              <a:rPr lang="en-US" sz="4000" b="1" dirty="0">
                <a:solidFill>
                  <a:schemeClr val="bg1"/>
                </a:solidFill>
              </a:rPr>
              <a:t>(e) They should be conscious.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down)">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circle(in)">
                                      <p:cBhvr>
                                        <p:cTn id="35"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6" restart="whenNotActive" fill="hold" evtFilter="cancelBubble" nodeType="interactiveSeq">
                <p:stCondLst>
                  <p:cond evt="onClick" delay="0">
                    <p:tgtEl>
                      <p:spTgt spid="11"/>
                    </p:tgtEl>
                  </p:cond>
                </p:stCondLst>
                <p:endSync evt="end" delay="0">
                  <p:rtn val="all"/>
                </p:endSync>
                <p:childTnLst>
                  <p:par>
                    <p:cTn id="37" fill="hold">
                      <p:stCondLst>
                        <p:cond delay="0"/>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circle(in)">
                                      <p:cBhvr>
                                        <p:cTn id="41" dur="2000"/>
                                        <p:tgtEl>
                                          <p:spTgt spid="13"/>
                                        </p:tgtEl>
                                      </p:cBhvr>
                                    </p:animEffect>
                                  </p:childTnLst>
                                </p:cTn>
                              </p:par>
                            </p:childTnLst>
                          </p:cTn>
                        </p:par>
                      </p:childTnLst>
                    </p:cTn>
                  </p:par>
                </p:childTnLst>
              </p:cTn>
              <p:nextCondLst>
                <p:cond evt="onClick" delay="0">
                  <p:tgtEl>
                    <p:spTgt spid="11"/>
                  </p:tgtEl>
                </p:cond>
              </p:nextCondLst>
            </p:seq>
          </p:childTnLst>
        </p:cTn>
      </p:par>
    </p:tnLst>
    <p:bldLst>
      <p:bldP spid="7" grpId="0" animBg="1"/>
      <p:bldP spid="8" grpId="0" animBg="1"/>
      <p:bldP spid="9" grpId="0" animBg="1"/>
      <p:bldP spid="11"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138998D-03B5-4508-B873-D15821C5911C}"/>
              </a:ext>
            </a:extLst>
          </p:cNvPr>
          <p:cNvSpPr/>
          <p:nvPr/>
        </p:nvSpPr>
        <p:spPr>
          <a:xfrm>
            <a:off x="1295400" y="0"/>
            <a:ext cx="6248400" cy="6858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G" sz="3600" b="1" dirty="0">
                <a:latin typeface="Times New Roman" panose="02020603050405020304" pitchFamily="18" charset="0"/>
                <a:cs typeface="Times New Roman" panose="02020603050405020304" pitchFamily="18" charset="0"/>
              </a:rPr>
              <a:t>Home Work</a:t>
            </a:r>
          </a:p>
        </p:txBody>
      </p:sp>
      <p:pic>
        <p:nvPicPr>
          <p:cNvPr id="5" name="Picture 4" descr="A yellow truck driving down a dirt road&#10;&#10;Description automatically generated">
            <a:extLst>
              <a:ext uri="{FF2B5EF4-FFF2-40B4-BE49-F238E27FC236}">
                <a16:creationId xmlns:a16="http://schemas.microsoft.com/office/drawing/2014/main" id="{5FF35026-C2DD-4DE9-8079-4596615369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0538" y="762001"/>
            <a:ext cx="5867400" cy="3200400"/>
          </a:xfrm>
          <a:prstGeom prst="rect">
            <a:avLst/>
          </a:prstGeom>
        </p:spPr>
      </p:pic>
      <p:sp>
        <p:nvSpPr>
          <p:cNvPr id="6" name="Rectangle: Rounded Corners 5">
            <a:extLst>
              <a:ext uri="{FF2B5EF4-FFF2-40B4-BE49-F238E27FC236}">
                <a16:creationId xmlns:a16="http://schemas.microsoft.com/office/drawing/2014/main" id="{3F8D90F9-3D0C-45E2-968A-D657AB44F9B8}"/>
              </a:ext>
            </a:extLst>
          </p:cNvPr>
          <p:cNvSpPr/>
          <p:nvPr/>
        </p:nvSpPr>
        <p:spPr>
          <a:xfrm>
            <a:off x="0" y="4267200"/>
            <a:ext cx="9144000" cy="2590800"/>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SG" sz="3600" b="1" dirty="0">
                <a:latin typeface="Times New Roman" panose="02020603050405020304" pitchFamily="18" charset="0"/>
                <a:cs typeface="Times New Roman" panose="02020603050405020304" pitchFamily="18" charset="0"/>
              </a:rPr>
              <a:t>Do you think the bus and truck drivers of our highways maintain traffic discipline? What are the reasons of road accidents in our country? Write a paragraph answering the questions within 200 words.</a:t>
            </a:r>
            <a:endParaRPr lang="en-SG"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86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inVertical)">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524000"/>
            <a:ext cx="8229600" cy="38862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b="1" dirty="0"/>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85800"/>
            <a:ext cx="7467600" cy="830997"/>
          </a:xfrm>
          <a:prstGeom prst="rect">
            <a:avLst/>
          </a:prstGeom>
          <a:noFill/>
        </p:spPr>
        <p:txBody>
          <a:bodyPr wrap="square" rtlCol="0">
            <a:spAutoFit/>
          </a:bodyPr>
          <a:lstStyle/>
          <a:p>
            <a:pPr algn="ctr"/>
            <a:r>
              <a:rPr lang="en-US" sz="4800" dirty="0">
                <a:solidFill>
                  <a:schemeClr val="accent4">
                    <a:lumMod val="50000"/>
                  </a:schemeClr>
                </a:solidFill>
                <a:latin typeface="Algerian" pitchFamily="82" charset="0"/>
              </a:rPr>
              <a:t>Teacher’s Identity</a:t>
            </a:r>
          </a:p>
        </p:txBody>
      </p:sp>
      <p:sp>
        <p:nvSpPr>
          <p:cNvPr id="3" name="TextBox 2"/>
          <p:cNvSpPr txBox="1"/>
          <p:nvPr/>
        </p:nvSpPr>
        <p:spPr>
          <a:xfrm>
            <a:off x="152400" y="2362200"/>
            <a:ext cx="5410200" cy="3046988"/>
          </a:xfrm>
          <a:prstGeom prst="rect">
            <a:avLst/>
          </a:prstGeom>
          <a:noFill/>
        </p:spPr>
        <p:txBody>
          <a:bodyPr wrap="square" rtlCol="0">
            <a:spAutoFit/>
          </a:bodyPr>
          <a:lstStyle/>
          <a:p>
            <a:pPr algn="ctr"/>
            <a:r>
              <a:rPr lang="en-US" sz="4000" b="1" dirty="0" err="1">
                <a:solidFill>
                  <a:schemeClr val="tx2">
                    <a:lumMod val="50000"/>
                  </a:schemeClr>
                </a:solidFill>
                <a:latin typeface="Times New Roman" pitchFamily="18" charset="0"/>
                <a:cs typeface="Times New Roman" pitchFamily="18" charset="0"/>
              </a:rPr>
              <a:t>Asim</a:t>
            </a:r>
            <a:r>
              <a:rPr lang="en-US" sz="4000" b="1" dirty="0">
                <a:solidFill>
                  <a:schemeClr val="tx2">
                    <a:lumMod val="50000"/>
                  </a:schemeClr>
                </a:solidFill>
                <a:latin typeface="Times New Roman" pitchFamily="18" charset="0"/>
                <a:cs typeface="Times New Roman" pitchFamily="18" charset="0"/>
              </a:rPr>
              <a:t> Kumar </a:t>
            </a:r>
            <a:r>
              <a:rPr lang="en-US" sz="4000" b="1" dirty="0" err="1">
                <a:solidFill>
                  <a:schemeClr val="tx2">
                    <a:lumMod val="50000"/>
                  </a:schemeClr>
                </a:solidFill>
                <a:latin typeface="Times New Roman" pitchFamily="18" charset="0"/>
                <a:cs typeface="Times New Roman" pitchFamily="18" charset="0"/>
              </a:rPr>
              <a:t>Talukder</a:t>
            </a:r>
            <a:endParaRPr lang="en-US" sz="4000" b="1" dirty="0">
              <a:solidFill>
                <a:schemeClr val="tx2">
                  <a:lumMod val="50000"/>
                </a:schemeClr>
              </a:solidFill>
              <a:latin typeface="Times New Roman" pitchFamily="18" charset="0"/>
              <a:cs typeface="Times New Roman" pitchFamily="18" charset="0"/>
            </a:endParaRPr>
          </a:p>
          <a:p>
            <a:pPr algn="ctr"/>
            <a:r>
              <a:rPr lang="en-US" sz="3200" b="1" dirty="0">
                <a:latin typeface="Times New Roman" pitchFamily="18" charset="0"/>
                <a:cs typeface="Times New Roman" pitchFamily="18" charset="0"/>
              </a:rPr>
              <a:t>Lecturer in English</a:t>
            </a:r>
          </a:p>
          <a:p>
            <a:pPr algn="ctr"/>
            <a:r>
              <a:rPr lang="en-US" sz="2400" b="1" dirty="0" err="1">
                <a:latin typeface="Times New Roman" pitchFamily="18" charset="0"/>
                <a:cs typeface="Times New Roman" pitchFamily="18" charset="0"/>
              </a:rPr>
              <a:t>Fenchuganj</a:t>
            </a:r>
            <a:r>
              <a:rPr lang="en-US" sz="2400" b="1" dirty="0">
                <a:latin typeface="Times New Roman" pitchFamily="18" charset="0"/>
                <a:cs typeface="Times New Roman" pitchFamily="18" charset="0"/>
              </a:rPr>
              <a:t> Govt. College</a:t>
            </a:r>
          </a:p>
          <a:p>
            <a:pPr algn="ctr"/>
            <a:r>
              <a:rPr lang="en-US" sz="2400" b="1" dirty="0" err="1">
                <a:latin typeface="Times New Roman" pitchFamily="18" charset="0"/>
                <a:cs typeface="Times New Roman" pitchFamily="18" charset="0"/>
              </a:rPr>
              <a:t>Fenchuganj</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Sylhet</a:t>
            </a:r>
            <a:r>
              <a:rPr lang="en-US" sz="2400" b="1" dirty="0">
                <a:latin typeface="Times New Roman" pitchFamily="18" charset="0"/>
                <a:cs typeface="Times New Roman" pitchFamily="18" charset="0"/>
              </a:rPr>
              <a:t>.</a:t>
            </a:r>
          </a:p>
          <a:p>
            <a:pPr algn="ctr"/>
            <a:r>
              <a:rPr lang="en-US" sz="2400" b="1" dirty="0">
                <a:latin typeface="Times New Roman" pitchFamily="18" charset="0"/>
                <a:cs typeface="Times New Roman" pitchFamily="18" charset="0"/>
              </a:rPr>
              <a:t>Email Id: </a:t>
            </a:r>
            <a:r>
              <a:rPr lang="en-US" sz="2400" b="1" dirty="0">
                <a:latin typeface="Times New Roman" pitchFamily="18" charset="0"/>
                <a:cs typeface="Times New Roman" pitchFamily="18" charset="0"/>
                <a:hlinkClick r:id="rId2"/>
              </a:rPr>
              <a:t>aktalukder@gmail.com</a:t>
            </a:r>
            <a:endParaRPr lang="en-US" sz="2400" b="1" dirty="0">
              <a:latin typeface="Times New Roman" pitchFamily="18" charset="0"/>
              <a:cs typeface="Times New Roman" pitchFamily="18" charset="0"/>
            </a:endParaRPr>
          </a:p>
          <a:p>
            <a:pPr algn="ctr"/>
            <a:r>
              <a:rPr lang="en-US" sz="2400" b="1" dirty="0">
                <a:latin typeface="Times New Roman" pitchFamily="18" charset="0"/>
                <a:cs typeface="Times New Roman" pitchFamily="18" charset="0"/>
              </a:rPr>
              <a:t>01716348110</a:t>
            </a:r>
          </a:p>
          <a:p>
            <a:pPr algn="ctr"/>
            <a:endParaRPr lang="en-US" sz="2400" b="1" dirty="0">
              <a:latin typeface="Times New Roman" pitchFamily="18" charset="0"/>
              <a:cs typeface="Times New Roman" pitchFamily="18" charset="0"/>
            </a:endParaRPr>
          </a:p>
        </p:txBody>
      </p:sp>
      <p:pic>
        <p:nvPicPr>
          <p:cNvPr id="4" name="Picture 3">
            <a:extLst>
              <a:ext uri="{FF2B5EF4-FFF2-40B4-BE49-F238E27FC236}">
                <a16:creationId xmlns:a16="http://schemas.microsoft.com/office/drawing/2014/main" id="{BA4E54F9-CE15-479D-AB72-43B51ACD9EAD}"/>
              </a:ext>
            </a:extLst>
          </p:cNvPr>
          <p:cNvPicPr>
            <a:picLocks noChangeAspect="1"/>
          </p:cNvPicPr>
          <p:nvPr/>
        </p:nvPicPr>
        <p:blipFill>
          <a:blip r:embed="rId3"/>
          <a:stretch>
            <a:fillRect/>
          </a:stretch>
        </p:blipFill>
        <p:spPr>
          <a:xfrm>
            <a:off x="5741662" y="1558342"/>
            <a:ext cx="3212424" cy="4285372"/>
          </a:xfrm>
          <a:prstGeom prst="ellipse">
            <a:avLst/>
          </a:prstGeom>
          <a:ln>
            <a:noFill/>
          </a:ln>
          <a:effectLst>
            <a:softEdge rad="112500"/>
          </a:effectLst>
        </p:spPr>
      </p:pic>
    </p:spTree>
    <p:extLst>
      <p:ext uri="{BB962C8B-B14F-4D97-AF65-F5344CB8AC3E}">
        <p14:creationId xmlns:p14="http://schemas.microsoft.com/office/powerpoint/2010/main" val="303444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heel(1)">
                                      <p:cBhvr>
                                        <p:cTn id="20" dur="2000"/>
                                        <p:tgtEl>
                                          <p:spTgt spid="3">
                                            <p:txEl>
                                              <p:pRg st="0" end="0"/>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1)">
                                      <p:cBhvr>
                                        <p:cTn id="23" dur="2000"/>
                                        <p:tgtEl>
                                          <p:spTgt spid="3">
                                            <p:txEl>
                                              <p:pRg st="2" end="2"/>
                                            </p:txEl>
                                          </p:spTgt>
                                        </p:tgtEl>
                                      </p:cBhvr>
                                    </p:animEffect>
                                  </p:childTnLst>
                                </p:cTn>
                              </p:par>
                              <p:par>
                                <p:cTn id="24" presetID="21" presetClass="entr" presetSubtype="1"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heel(1)">
                                      <p:cBhvr>
                                        <p:cTn id="26" dur="2000"/>
                                        <p:tgtEl>
                                          <p:spTgt spid="3">
                                            <p:txEl>
                                              <p:pRg st="3" end="3"/>
                                            </p:txEl>
                                          </p:spTgt>
                                        </p:tgtEl>
                                      </p:cBhvr>
                                    </p:animEffect>
                                  </p:childTnLst>
                                </p:cTn>
                              </p:par>
                              <p:par>
                                <p:cTn id="27" presetID="21" presetClass="entr" presetSubtype="1"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heel(1)">
                                      <p:cBhvr>
                                        <p:cTn id="29" dur="2000"/>
                                        <p:tgtEl>
                                          <p:spTgt spid="3">
                                            <p:txEl>
                                              <p:pRg st="4" end="4"/>
                                            </p:txEl>
                                          </p:spTgt>
                                        </p:tgtEl>
                                      </p:cBhvr>
                                    </p:animEffect>
                                  </p:childTnLst>
                                </p:cTn>
                              </p:par>
                              <p:par>
                                <p:cTn id="30" presetID="21" presetClass="entr" presetSubtype="1"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extBox 1"/>
          <p:cNvSpPr txBox="1"/>
          <p:nvPr/>
        </p:nvSpPr>
        <p:spPr>
          <a:xfrm>
            <a:off x="762000" y="838200"/>
            <a:ext cx="7239000" cy="707886"/>
          </a:xfrm>
          <a:prstGeom prst="rect">
            <a:avLst/>
          </a:prstGeom>
          <a:noFill/>
        </p:spPr>
        <p:txBody>
          <a:bodyPr wrap="square" rtlCol="0">
            <a:spAutoFit/>
          </a:bodyPr>
          <a:lstStyle/>
          <a:p>
            <a:pPr algn="ctr"/>
            <a:r>
              <a:rPr lang="en-US" sz="4000" dirty="0">
                <a:solidFill>
                  <a:schemeClr val="bg1"/>
                </a:solidFill>
                <a:latin typeface="Bernard MT Condensed" pitchFamily="18" charset="0"/>
              </a:rPr>
              <a:t>Introduction of the lesson</a:t>
            </a:r>
          </a:p>
        </p:txBody>
      </p:sp>
      <p:sp>
        <p:nvSpPr>
          <p:cNvPr id="3" name="TextBox 2"/>
          <p:cNvSpPr txBox="1"/>
          <p:nvPr/>
        </p:nvSpPr>
        <p:spPr>
          <a:xfrm>
            <a:off x="304800" y="2590800"/>
            <a:ext cx="8077200" cy="2862322"/>
          </a:xfrm>
          <a:prstGeom prst="rect">
            <a:avLst/>
          </a:prstGeom>
          <a:noFill/>
        </p:spPr>
        <p:txBody>
          <a:bodyPr wrap="square" rtlCol="0">
            <a:sp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English 1</a:t>
            </a:r>
            <a:r>
              <a:rPr lang="en-US" sz="3600" b="1" baseline="30000" dirty="0">
                <a:solidFill>
                  <a:schemeClr val="bg1"/>
                </a:solidFill>
                <a:latin typeface="Times New Roman" panose="02020603050405020304" pitchFamily="18" charset="0"/>
                <a:cs typeface="Times New Roman" panose="02020603050405020304" pitchFamily="18" charset="0"/>
              </a:rPr>
              <a:t>st</a:t>
            </a:r>
            <a:r>
              <a:rPr lang="en-US" sz="3600" b="1" dirty="0">
                <a:solidFill>
                  <a:schemeClr val="bg1"/>
                </a:solidFill>
                <a:latin typeface="Times New Roman" panose="02020603050405020304" pitchFamily="18" charset="0"/>
                <a:cs typeface="Times New Roman" panose="02020603050405020304" pitchFamily="18" charset="0"/>
              </a:rPr>
              <a:t> Paper</a:t>
            </a:r>
          </a:p>
          <a:p>
            <a:pPr algn="ctr"/>
            <a:r>
              <a:rPr lang="en-US" sz="3600" b="1" dirty="0">
                <a:solidFill>
                  <a:schemeClr val="bg1"/>
                </a:solidFill>
                <a:latin typeface="Times New Roman" panose="02020603050405020304" pitchFamily="18" charset="0"/>
                <a:cs typeface="Times New Roman" panose="02020603050405020304" pitchFamily="18" charset="0"/>
              </a:rPr>
              <a:t>Class: xi</a:t>
            </a:r>
          </a:p>
          <a:p>
            <a:pPr algn="ctr"/>
            <a:r>
              <a:rPr lang="en-US" sz="3600" b="1" dirty="0">
                <a:solidFill>
                  <a:schemeClr val="bg1"/>
                </a:solidFill>
                <a:latin typeface="Times New Roman" panose="02020603050405020304" pitchFamily="18" charset="0"/>
                <a:cs typeface="Times New Roman" panose="02020603050405020304" pitchFamily="18" charset="0"/>
              </a:rPr>
              <a:t>Unit Two</a:t>
            </a:r>
          </a:p>
          <a:p>
            <a:pPr algn="ctr"/>
            <a:r>
              <a:rPr lang="en-US" sz="3600" b="1" dirty="0">
                <a:solidFill>
                  <a:schemeClr val="bg1"/>
                </a:solidFill>
                <a:latin typeface="Times New Roman" panose="02020603050405020304" pitchFamily="18" charset="0"/>
                <a:cs typeface="Times New Roman" panose="02020603050405020304" pitchFamily="18" charset="0"/>
              </a:rPr>
              <a:t>Traffic Education</a:t>
            </a:r>
          </a:p>
          <a:p>
            <a:pPr algn="ctr"/>
            <a:r>
              <a:rPr lang="en-US" sz="3600" b="1" dirty="0">
                <a:solidFill>
                  <a:schemeClr val="bg1"/>
                </a:solidFill>
                <a:latin typeface="Times New Roman" panose="02020603050405020304" pitchFamily="18" charset="0"/>
                <a:cs typeface="Times New Roman" panose="02020603050405020304" pitchFamily="18" charset="0"/>
              </a:rPr>
              <a:t>Lesson 1</a:t>
            </a:r>
          </a:p>
        </p:txBody>
      </p:sp>
    </p:spTree>
    <p:extLst>
      <p:ext uri="{BB962C8B-B14F-4D97-AF65-F5344CB8AC3E}">
        <p14:creationId xmlns:p14="http://schemas.microsoft.com/office/powerpoint/2010/main" val="39245124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6F84A9E-F4F5-41FF-80CD-EC19FD0373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447800"/>
            <a:ext cx="7696200" cy="5130800"/>
          </a:xfrm>
          <a:prstGeom prst="rect">
            <a:avLst/>
          </a:prstGeom>
        </p:spPr>
      </p:pic>
      <p:sp>
        <p:nvSpPr>
          <p:cNvPr id="6" name="Rectangle: Rounded Corners 5">
            <a:extLst>
              <a:ext uri="{FF2B5EF4-FFF2-40B4-BE49-F238E27FC236}">
                <a16:creationId xmlns:a16="http://schemas.microsoft.com/office/drawing/2014/main" id="{091437D0-7033-4A8E-A42F-CBC970BB36CA}"/>
              </a:ext>
            </a:extLst>
          </p:cNvPr>
          <p:cNvSpPr/>
          <p:nvPr/>
        </p:nvSpPr>
        <p:spPr>
          <a:xfrm>
            <a:off x="1219200" y="304800"/>
            <a:ext cx="6858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G" sz="3600" dirty="0">
                <a:solidFill>
                  <a:srgbClr val="FF0000"/>
                </a:solidFill>
                <a:latin typeface="Times New Roman" panose="02020603050405020304" pitchFamily="18" charset="0"/>
                <a:cs typeface="Times New Roman" panose="02020603050405020304" pitchFamily="18" charset="0"/>
              </a:rPr>
              <a:t>Look at the Picture</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indent="-742950">
              <a:buAutoNum type="arabicPeriod"/>
            </a:pPr>
            <a:r>
              <a:rPr lang="en-US" sz="3600" b="1" dirty="0">
                <a:solidFill>
                  <a:srgbClr val="FF0000"/>
                </a:solidFill>
                <a:latin typeface="Times New Roman" panose="02020603050405020304" pitchFamily="18" charset="0"/>
                <a:cs typeface="Times New Roman" panose="02020603050405020304" pitchFamily="18" charset="0"/>
              </a:rPr>
              <a:t>What have you seen in the picture?</a:t>
            </a:r>
          </a:p>
          <a:p>
            <a:r>
              <a:rPr lang="en-US" sz="3600" b="1" dirty="0">
                <a:solidFill>
                  <a:srgbClr val="FF0000"/>
                </a:solidFill>
                <a:latin typeface="Times New Roman" panose="02020603050405020304" pitchFamily="18" charset="0"/>
                <a:cs typeface="Times New Roman" panose="02020603050405020304" pitchFamily="18" charset="0"/>
              </a:rPr>
              <a:t>Ans: Someone is driving a car.</a:t>
            </a:r>
          </a:p>
          <a:p>
            <a:r>
              <a:rPr lang="en-US" sz="3600" b="1" dirty="0">
                <a:solidFill>
                  <a:srgbClr val="FF0000"/>
                </a:solidFill>
                <a:latin typeface="Times New Roman" panose="02020603050405020304" pitchFamily="18" charset="0"/>
                <a:cs typeface="Times New Roman" panose="02020603050405020304" pitchFamily="18" charset="0"/>
              </a:rPr>
              <a:t>2. Which organs are using to drive a car?</a:t>
            </a:r>
          </a:p>
          <a:p>
            <a:r>
              <a:rPr lang="en-US" sz="3600" b="1" dirty="0">
                <a:solidFill>
                  <a:srgbClr val="FF0000"/>
                </a:solidFill>
                <a:latin typeface="Times New Roman" panose="02020603050405020304" pitchFamily="18" charset="0"/>
                <a:cs typeface="Times New Roman" panose="02020603050405020304" pitchFamily="18" charset="0"/>
              </a:rPr>
              <a:t>Ans: a. Hands</a:t>
            </a:r>
          </a:p>
          <a:p>
            <a:r>
              <a:rPr lang="en-US" sz="3600" b="1" dirty="0">
                <a:solidFill>
                  <a:srgbClr val="FF0000"/>
                </a:solidFill>
                <a:latin typeface="Times New Roman" panose="02020603050405020304" pitchFamily="18" charset="0"/>
                <a:cs typeface="Times New Roman" panose="02020603050405020304" pitchFamily="18" charset="0"/>
              </a:rPr>
              <a:t>b. Legs</a:t>
            </a:r>
          </a:p>
          <a:p>
            <a:r>
              <a:rPr lang="en-US" sz="3600" b="1" dirty="0">
                <a:solidFill>
                  <a:srgbClr val="FF0000"/>
                </a:solidFill>
                <a:latin typeface="Times New Roman" panose="02020603050405020304" pitchFamily="18" charset="0"/>
                <a:cs typeface="Times New Roman" panose="02020603050405020304" pitchFamily="18" charset="0"/>
              </a:rPr>
              <a:t>c. Eyes</a:t>
            </a:r>
          </a:p>
          <a:p>
            <a:r>
              <a:rPr lang="en-US" sz="3600" b="1" dirty="0">
                <a:solidFill>
                  <a:srgbClr val="FF0000"/>
                </a:solidFill>
                <a:latin typeface="Times New Roman" panose="02020603050405020304" pitchFamily="18" charset="0"/>
                <a:cs typeface="Times New Roman" panose="02020603050405020304" pitchFamily="18" charset="0"/>
              </a:rPr>
              <a:t>d. Behind all, there is another organ which is needed to drive a car.</a:t>
            </a:r>
          </a:p>
          <a:p>
            <a:endParaRPr lang="en-US" sz="3600" b="1" dirty="0">
              <a:solidFill>
                <a:srgbClr val="FF0000"/>
              </a:solidFill>
              <a:latin typeface="Times New Roman" panose="02020603050405020304" pitchFamily="18" charset="0"/>
              <a:cs typeface="Times New Roman" panose="02020603050405020304" pitchFamily="18" charset="0"/>
            </a:endParaRPr>
          </a:p>
          <a:p>
            <a:endParaRPr lang="en-US" sz="3600" b="1" dirty="0">
              <a:solidFill>
                <a:srgbClr val="FF0000"/>
              </a:solidFill>
              <a:latin typeface="Times New Roman" panose="02020603050405020304" pitchFamily="18" charset="0"/>
              <a:cs typeface="Times New Roman" panose="02020603050405020304" pitchFamily="18" charset="0"/>
            </a:endParaRPr>
          </a:p>
          <a:p>
            <a:endParaRPr lang="en-US" sz="3600" b="1" dirty="0">
              <a:solidFill>
                <a:srgbClr val="FF0000"/>
              </a:solidFill>
              <a:latin typeface="Times New Roman" panose="02020603050405020304" pitchFamily="18" charset="0"/>
              <a:cs typeface="Times New Roman" panose="02020603050405020304" pitchFamily="18" charset="0"/>
            </a:endParaRPr>
          </a:p>
          <a:p>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2A121B9D-9D15-45EB-9B69-2EC9B75012F0}"/>
              </a:ext>
            </a:extLst>
          </p:cNvPr>
          <p:cNvSpPr/>
          <p:nvPr/>
        </p:nvSpPr>
        <p:spPr>
          <a:xfrm>
            <a:off x="228600" y="0"/>
            <a:ext cx="7467600" cy="6781800"/>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0" name="Rectangle 9">
            <a:extLst>
              <a:ext uri="{FF2B5EF4-FFF2-40B4-BE49-F238E27FC236}">
                <a16:creationId xmlns:a16="http://schemas.microsoft.com/office/drawing/2014/main" id="{EF66633A-B248-4F1C-A1DC-7C61B46F5FB2}"/>
              </a:ext>
            </a:extLst>
          </p:cNvPr>
          <p:cNvSpPr/>
          <p:nvPr/>
        </p:nvSpPr>
        <p:spPr>
          <a:xfrm>
            <a:off x="3810000" y="4876800"/>
            <a:ext cx="27432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7030A0"/>
                </a:solidFill>
              </a:rPr>
              <a:t>To know </a:t>
            </a:r>
            <a:r>
              <a:rPr lang="en-US" sz="3200" b="1" dirty="0"/>
              <a:t>it </a:t>
            </a:r>
          </a:p>
          <a:p>
            <a:pPr algn="ctr"/>
            <a:r>
              <a:rPr lang="en-US" b="1" dirty="0">
                <a:solidFill>
                  <a:srgbClr val="FFFF00"/>
                </a:solidFill>
              </a:rPr>
              <a:t>(Click here)</a:t>
            </a:r>
            <a:endParaRPr lang="en-US" dirty="0">
              <a:solidFill>
                <a:srgbClr val="FFFF00"/>
              </a:solidFill>
            </a:endParaRPr>
          </a:p>
          <a:p>
            <a:pPr algn="ctr"/>
            <a:endParaRPr lang="en-SG" dirty="0"/>
          </a:p>
        </p:txBody>
      </p:sp>
    </p:spTree>
    <p:extLst>
      <p:ext uri="{BB962C8B-B14F-4D97-AF65-F5344CB8AC3E}">
        <p14:creationId xmlns:p14="http://schemas.microsoft.com/office/powerpoint/2010/main" val="388507019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dow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down)">
                                      <p:cBhvr>
                                        <p:cTn id="37" dur="500"/>
                                        <p:tgtEl>
                                          <p:spTgt spid="4">
                                            <p:txEl>
                                              <p:pRg st="6" end="6"/>
                                            </p:txEl>
                                          </p:spTgt>
                                        </p:tgtEl>
                                      </p:cBhvr>
                                    </p:animEffect>
                                  </p:childTnLst>
                                </p:cTn>
                              </p:par>
                              <p:par>
                                <p:cTn id="38" presetID="42" presetClass="entr" presetSubtype="0"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43" restart="whenNotActive" fill="hold" evtFilter="cancelBubble" nodeType="interactiveSeq">
                <p:stCondLst>
                  <p:cond evt="onClick" delay="0">
                    <p:tgtEl>
                      <p:spTgt spid="10"/>
                    </p:tgtEl>
                  </p:cond>
                </p:stCondLst>
                <p:endSync evt="end" delay="0">
                  <p:rtn val="all"/>
                </p:endSync>
                <p:childTnLst>
                  <p:par>
                    <p:cTn id="44" fill="hold">
                      <p:stCondLst>
                        <p:cond delay="0"/>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wipe(down)">
                                      <p:cBhvr>
                                        <p:cTn id="48"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childTnLst>
              </p:cTn>
              <p:nextCondLst>
                <p:cond evt="onClick" delay="0">
                  <p:tgtEl>
                    <p:spTgt spid="10"/>
                  </p:tgtEl>
                </p:cond>
              </p:nextCondLst>
            </p:seq>
          </p:childTnLst>
        </p:cTn>
      </p:par>
    </p:tnLst>
    <p:bldLst>
      <p:bldP spid="6"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Down Ribbon 2"/>
          <p:cNvSpPr/>
          <p:nvPr/>
        </p:nvSpPr>
        <p:spPr>
          <a:xfrm>
            <a:off x="304800" y="838200"/>
            <a:ext cx="8382000" cy="1676400"/>
          </a:xfrm>
          <a:prstGeom prst="ribbon">
            <a:avLst>
              <a:gd name="adj1" fmla="val 33333"/>
              <a:gd name="adj2" fmla="val 71272"/>
            </a:avLst>
          </a:prstGeom>
          <a:solidFill>
            <a:srgbClr val="7030A0"/>
          </a:solidFill>
          <a:ln w="127000" cap="sq" cmpd="dbl">
            <a:miter lim="800000"/>
          </a:ln>
        </p:spPr>
        <p:style>
          <a:lnRef idx="1">
            <a:schemeClr val="dk1"/>
          </a:lnRef>
          <a:fillRef idx="2">
            <a:schemeClr val="dk1"/>
          </a:fillRef>
          <a:effectRef idx="1">
            <a:schemeClr val="dk1"/>
          </a:effectRef>
          <a:fontRef idx="minor">
            <a:schemeClr val="dk1"/>
          </a:fontRef>
        </p:style>
        <p:txBody>
          <a:bodyPr lIns="81857" tIns="40929" rIns="81857" bIns="40929" rtlCol="0" anchor="ctr"/>
          <a:lstStyle/>
          <a:p>
            <a:pPr algn="ctr"/>
            <a:r>
              <a:rPr lang="en-US" sz="3600" dirty="0">
                <a:solidFill>
                  <a:schemeClr val="bg1"/>
                </a:solidFill>
                <a:latin typeface="Britannic Bold" pitchFamily="34" charset="0"/>
              </a:rPr>
              <a:t>Announcement of the Lesson</a:t>
            </a:r>
          </a:p>
        </p:txBody>
      </p:sp>
      <p:sp>
        <p:nvSpPr>
          <p:cNvPr id="4" name="Rounded Rectangle 3"/>
          <p:cNvSpPr/>
          <p:nvPr/>
        </p:nvSpPr>
        <p:spPr>
          <a:xfrm>
            <a:off x="762000" y="3479800"/>
            <a:ext cx="7772400" cy="1473200"/>
          </a:xfrm>
          <a:prstGeom prst="roundRect">
            <a:avLst/>
          </a:prstGeom>
          <a:solidFill>
            <a:srgbClr val="FFC000"/>
          </a:solidFill>
          <a:ln w="127000" cap="sq" cmpd="dbl">
            <a:miter lim="800000"/>
          </a:ln>
        </p:spPr>
        <p:style>
          <a:lnRef idx="1">
            <a:schemeClr val="dk1"/>
          </a:lnRef>
          <a:fillRef idx="2">
            <a:schemeClr val="dk1"/>
          </a:fillRef>
          <a:effectRef idx="1">
            <a:schemeClr val="dk1"/>
          </a:effectRef>
          <a:fontRef idx="minor">
            <a:schemeClr val="dk1"/>
          </a:fontRef>
        </p:style>
        <p:txBody>
          <a:bodyPr lIns="81857" tIns="40929" rIns="81857" bIns="40929" rtlCol="0" anchor="ctr"/>
          <a:lstStyle/>
          <a:p>
            <a:pPr algn="ctr"/>
            <a:r>
              <a:rPr lang="en-US" sz="3600" b="1" dirty="0">
                <a:solidFill>
                  <a:schemeClr val="tx1"/>
                </a:solidFill>
              </a:rPr>
              <a:t>How Your Brain Negotiates Traffic</a:t>
            </a:r>
          </a:p>
          <a:p>
            <a:pPr algn="ctr"/>
            <a:r>
              <a:rPr lang="en-US" sz="3600" b="1" dirty="0">
                <a:solidFill>
                  <a:schemeClr val="tx1"/>
                </a:solidFill>
              </a:rPr>
              <a:t>Unit -2, Lesson -1</a:t>
            </a:r>
            <a:endParaRPr lang="en-US" sz="3600" dirty="0">
              <a:solidFill>
                <a:schemeClr val="tx1"/>
              </a:solidFill>
            </a:endParaRPr>
          </a:p>
        </p:txBody>
      </p:sp>
    </p:spTree>
    <p:extLst>
      <p:ext uri="{BB962C8B-B14F-4D97-AF65-F5344CB8AC3E}">
        <p14:creationId xmlns:p14="http://schemas.microsoft.com/office/powerpoint/2010/main" val="3989473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shingle">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762000" y="304800"/>
            <a:ext cx="7010400" cy="707886"/>
          </a:xfrm>
          <a:prstGeom prst="rect">
            <a:avLst/>
          </a:prstGeom>
          <a:noFill/>
        </p:spPr>
        <p:txBody>
          <a:bodyPr wrap="square" rtlCol="0">
            <a:spAutoFit/>
          </a:bodyPr>
          <a:lstStyle/>
          <a:p>
            <a:pPr algn="ctr"/>
            <a:r>
              <a:rPr lang="en-US" sz="4000" dirty="0">
                <a:solidFill>
                  <a:srgbClr val="C00000"/>
                </a:solidFill>
                <a:latin typeface="Arial Black" pitchFamily="34" charset="0"/>
              </a:rPr>
              <a:t>Learning outcomes</a:t>
            </a:r>
          </a:p>
        </p:txBody>
      </p:sp>
      <p:sp>
        <p:nvSpPr>
          <p:cNvPr id="3" name="TextBox 2"/>
          <p:cNvSpPr txBox="1"/>
          <p:nvPr/>
        </p:nvSpPr>
        <p:spPr>
          <a:xfrm>
            <a:off x="76200" y="1134863"/>
            <a:ext cx="8541327" cy="5447645"/>
          </a:xfrm>
          <a:prstGeom prst="rect">
            <a:avLst/>
          </a:prstGeom>
          <a:noFill/>
        </p:spPr>
        <p:txBody>
          <a:bodyPr wrap="square" rtlCol="0">
            <a:spAutoFit/>
          </a:bodyPr>
          <a:lstStyle/>
          <a:p>
            <a:pPr algn="just"/>
            <a:r>
              <a:rPr lang="en-US" sz="3600" dirty="0">
                <a:solidFill>
                  <a:srgbClr val="002060"/>
                </a:solidFill>
                <a:latin typeface="Arial Black" pitchFamily="34" charset="0"/>
              </a:rPr>
              <a:t>Students will be able to…….</a:t>
            </a:r>
          </a:p>
          <a:p>
            <a:pPr algn="just"/>
            <a:endParaRPr lang="en-US" sz="2400" dirty="0">
              <a:solidFill>
                <a:srgbClr val="002060"/>
              </a:solidFill>
              <a:latin typeface="Arial Black" pitchFamily="34" charset="0"/>
            </a:endParaRPr>
          </a:p>
          <a:p>
            <a:pPr algn="just"/>
            <a:r>
              <a:rPr lang="en-US" sz="3600" dirty="0">
                <a:solidFill>
                  <a:srgbClr val="002060"/>
                </a:solidFill>
                <a:latin typeface="Arial Black" pitchFamily="34" charset="0"/>
              </a:rPr>
              <a:t># Read a text and understand the differences between CPU and human brain.</a:t>
            </a:r>
          </a:p>
          <a:p>
            <a:pPr algn="just"/>
            <a:r>
              <a:rPr lang="en-US" sz="3600" dirty="0">
                <a:solidFill>
                  <a:srgbClr val="002060"/>
                </a:solidFill>
                <a:latin typeface="Arial Black" pitchFamily="34" charset="0"/>
              </a:rPr>
              <a:t># Listen for specific information</a:t>
            </a:r>
          </a:p>
          <a:p>
            <a:pPr algn="just"/>
            <a:r>
              <a:rPr lang="en-US" sz="3600" dirty="0">
                <a:solidFill>
                  <a:srgbClr val="002060"/>
                </a:solidFill>
                <a:latin typeface="Arial Black" pitchFamily="34" charset="0"/>
              </a:rPr>
              <a:t># Compare driving in the roads and highways and driving in the racing circuit.  </a:t>
            </a:r>
            <a:endParaRPr lang="en-US" sz="3600" dirty="0">
              <a:solidFill>
                <a:srgbClr val="002060"/>
              </a:solidFill>
            </a:endParaRPr>
          </a:p>
          <a:p>
            <a:pPr algn="just"/>
            <a:r>
              <a:rPr lang="en-US" sz="3600" dirty="0">
                <a:solidFill>
                  <a:srgbClr val="002060"/>
                </a:solidFill>
                <a:latin typeface="Arial Black" pitchFamily="34" charset="0"/>
              </a:rPr>
              <a:t># Narrate something in writing</a:t>
            </a:r>
          </a:p>
        </p:txBody>
      </p:sp>
    </p:spTree>
    <p:extLst>
      <p:ext uri="{BB962C8B-B14F-4D97-AF65-F5344CB8AC3E}">
        <p14:creationId xmlns:p14="http://schemas.microsoft.com/office/powerpoint/2010/main" val="325430179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3400" b="1" dirty="0">
              <a:solidFill>
                <a:schemeClr val="tx1"/>
              </a:solidFill>
            </a:endParaRPr>
          </a:p>
          <a:p>
            <a:pPr algn="just"/>
            <a:endParaRPr lang="en-US" sz="3400" b="1" dirty="0">
              <a:solidFill>
                <a:schemeClr val="tx1"/>
              </a:solidFill>
            </a:endParaRPr>
          </a:p>
          <a:p>
            <a:pPr algn="just"/>
            <a:endParaRPr lang="en-US" sz="3400" b="1" dirty="0">
              <a:solidFill>
                <a:schemeClr val="tx1"/>
              </a:solidFill>
            </a:endParaRPr>
          </a:p>
          <a:p>
            <a:pPr algn="just"/>
            <a:endParaRPr lang="en-US" sz="3400" b="1" dirty="0">
              <a:solidFill>
                <a:schemeClr val="tx1"/>
              </a:solidFill>
            </a:endParaRPr>
          </a:p>
          <a:p>
            <a:pPr algn="just"/>
            <a:endParaRPr lang="en-US" sz="3400" b="1" dirty="0">
              <a:solidFill>
                <a:schemeClr val="tx1"/>
              </a:solidFill>
            </a:endParaRPr>
          </a:p>
          <a:p>
            <a:pPr algn="just"/>
            <a:endParaRPr lang="en-US" sz="3400" b="1" dirty="0">
              <a:solidFill>
                <a:schemeClr val="tx1"/>
              </a:solidFill>
            </a:endParaRPr>
          </a:p>
          <a:p>
            <a:pPr algn="just"/>
            <a:endParaRPr lang="en-US" sz="3400" b="1" dirty="0">
              <a:solidFill>
                <a:schemeClr val="tx1"/>
              </a:solidFill>
            </a:endParaRPr>
          </a:p>
          <a:p>
            <a:pPr algn="just"/>
            <a:endParaRPr lang="en-US" sz="3400" b="1" dirty="0">
              <a:solidFill>
                <a:schemeClr val="tx1"/>
              </a:solidFill>
            </a:endParaRPr>
          </a:p>
          <a:p>
            <a:pPr algn="just"/>
            <a:endParaRPr lang="en-US" sz="3400" b="1" dirty="0">
              <a:solidFill>
                <a:schemeClr val="tx1"/>
              </a:solidFill>
            </a:endParaRPr>
          </a:p>
          <a:p>
            <a:pPr marL="514350" indent="-514350" algn="just">
              <a:buAutoNum type="arabicPeriod"/>
            </a:pPr>
            <a:r>
              <a:rPr lang="en-US" sz="3400" b="1" dirty="0">
                <a:solidFill>
                  <a:schemeClr val="tx1"/>
                </a:solidFill>
              </a:rPr>
              <a:t>What is CPU?</a:t>
            </a:r>
          </a:p>
          <a:p>
            <a:pPr marL="514350" indent="-514350" algn="just">
              <a:buAutoNum type="arabicPeriod"/>
            </a:pPr>
            <a:r>
              <a:rPr lang="en-US" sz="3400" b="1" dirty="0">
                <a:solidFill>
                  <a:schemeClr val="tx1"/>
                </a:solidFill>
              </a:rPr>
              <a:t>“Human brain is different from CPU.” Do you agree or not? Explain in two </a:t>
            </a:r>
            <a:r>
              <a:rPr lang="en-US" sz="3400" b="1" dirty="0" err="1">
                <a:solidFill>
                  <a:schemeClr val="tx1"/>
                </a:solidFill>
              </a:rPr>
              <a:t>swntences</a:t>
            </a:r>
            <a:r>
              <a:rPr lang="en-US" sz="3400" b="1" dirty="0">
                <a:solidFill>
                  <a:schemeClr val="tx1"/>
                </a:solidFill>
              </a:rPr>
              <a:t>.</a:t>
            </a:r>
          </a:p>
        </p:txBody>
      </p:sp>
      <p:sp>
        <p:nvSpPr>
          <p:cNvPr id="3" name="Rectangle 2">
            <a:extLst>
              <a:ext uri="{FF2B5EF4-FFF2-40B4-BE49-F238E27FC236}">
                <a16:creationId xmlns:a16="http://schemas.microsoft.com/office/drawing/2014/main" id="{97CE2718-EE1B-46AE-AD80-37B170F1BA9E}"/>
              </a:ext>
            </a:extLst>
          </p:cNvPr>
          <p:cNvSpPr/>
          <p:nvPr/>
        </p:nvSpPr>
        <p:spPr>
          <a:xfrm>
            <a:off x="2926492" y="-85130"/>
            <a:ext cx="3326873" cy="923330"/>
          </a:xfrm>
          <a:prstGeom prst="rect">
            <a:avLst/>
          </a:prstGeom>
          <a:noFill/>
        </p:spPr>
        <p:txBody>
          <a:bodyPr wrap="none" lIns="91440" tIns="45720" rIns="91440" bIns="45720">
            <a:spAutoFit/>
          </a:bodyPr>
          <a:lstStyle/>
          <a:p>
            <a:pPr algn="ctr"/>
            <a:r>
              <a:rPr lang="en-US" sz="5400" b="1" dirty="0">
                <a:ln w="1905"/>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Pair  </a:t>
            </a:r>
            <a:r>
              <a:rPr lang="en-US" sz="5400" b="1" cap="none" spc="0" dirty="0">
                <a:ln w="1905"/>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work</a:t>
            </a:r>
          </a:p>
        </p:txBody>
      </p:sp>
      <p:sp>
        <p:nvSpPr>
          <p:cNvPr id="6" name="TextBox 5">
            <a:extLst>
              <a:ext uri="{FF2B5EF4-FFF2-40B4-BE49-F238E27FC236}">
                <a16:creationId xmlns:a16="http://schemas.microsoft.com/office/drawing/2014/main" id="{3D264022-C244-4CC4-9CEC-0E6B4C657176}"/>
              </a:ext>
            </a:extLst>
          </p:cNvPr>
          <p:cNvSpPr txBox="1"/>
          <p:nvPr/>
        </p:nvSpPr>
        <p:spPr>
          <a:xfrm>
            <a:off x="2057400" y="685800"/>
            <a:ext cx="4876800" cy="646331"/>
          </a:xfrm>
          <a:prstGeom prst="rect">
            <a:avLst/>
          </a:prstGeom>
          <a:blipFill>
            <a:blip r:embed="rId2"/>
            <a:tile tx="0" ty="0" sx="100000" sy="100000" flip="none" algn="tl"/>
          </a:blipFill>
          <a:ln w="3175">
            <a:solidFill>
              <a:schemeClr val="tx1"/>
            </a:solidFill>
          </a:ln>
        </p:spPr>
        <p:txBody>
          <a:bodyPr wrap="square" rtlCol="0">
            <a:spAutoFit/>
          </a:bodyPr>
          <a:lstStyle/>
          <a:p>
            <a:pPr algn="ctr"/>
            <a:r>
              <a:rPr lang="en-US" sz="3600" b="1" dirty="0"/>
              <a:t>Silent Reading.</a:t>
            </a:r>
          </a:p>
        </p:txBody>
      </p:sp>
      <p:sp>
        <p:nvSpPr>
          <p:cNvPr id="7" name="TextBox 6">
            <a:extLst>
              <a:ext uri="{FF2B5EF4-FFF2-40B4-BE49-F238E27FC236}">
                <a16:creationId xmlns:a16="http://schemas.microsoft.com/office/drawing/2014/main" id="{9D887B35-9C5F-44CE-8C7E-CD7A02990AA3}"/>
              </a:ext>
            </a:extLst>
          </p:cNvPr>
          <p:cNvSpPr txBox="1"/>
          <p:nvPr/>
        </p:nvSpPr>
        <p:spPr>
          <a:xfrm>
            <a:off x="914400" y="2545481"/>
            <a:ext cx="7848599" cy="1200329"/>
          </a:xfrm>
          <a:prstGeom prst="rect">
            <a:avLst/>
          </a:prstGeom>
          <a:blipFill>
            <a:blip r:embed="rId3"/>
            <a:tile tx="0" ty="0" sx="100000" sy="100000" flip="none" algn="tl"/>
          </a:blipFill>
          <a:ln w="3175">
            <a:solidFill>
              <a:schemeClr val="tx1"/>
            </a:solidFill>
          </a:ln>
        </p:spPr>
        <p:txBody>
          <a:bodyPr wrap="square" rtlCol="0">
            <a:spAutoFit/>
          </a:bodyPr>
          <a:lstStyle/>
          <a:p>
            <a:r>
              <a:rPr lang="en-US" sz="3600" b="1" dirty="0"/>
              <a:t>Read the passage carefully and answer the following questions.</a:t>
            </a:r>
          </a:p>
        </p:txBody>
      </p:sp>
      <p:sp>
        <p:nvSpPr>
          <p:cNvPr id="8" name="Rectangle 7">
            <a:extLst>
              <a:ext uri="{FF2B5EF4-FFF2-40B4-BE49-F238E27FC236}">
                <a16:creationId xmlns:a16="http://schemas.microsoft.com/office/drawing/2014/main" id="{80675DED-9541-4FA7-9D2F-5C68CB579F95}"/>
              </a:ext>
            </a:extLst>
          </p:cNvPr>
          <p:cNvSpPr/>
          <p:nvPr/>
        </p:nvSpPr>
        <p:spPr>
          <a:xfrm>
            <a:off x="1905000" y="3953625"/>
            <a:ext cx="4845908" cy="13012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7030A0"/>
                </a:solidFill>
              </a:rPr>
              <a:t>To read the passage</a:t>
            </a:r>
          </a:p>
          <a:p>
            <a:pPr algn="ctr"/>
            <a:r>
              <a:rPr lang="en-US" sz="3600" b="1" dirty="0">
                <a:solidFill>
                  <a:srgbClr val="FF0000"/>
                </a:solidFill>
              </a:rPr>
              <a:t>(Click Here)</a:t>
            </a:r>
            <a:endParaRPr lang="en-SG" sz="3600" dirty="0"/>
          </a:p>
        </p:txBody>
      </p:sp>
      <p:sp>
        <p:nvSpPr>
          <p:cNvPr id="2" name="Rectangle 1">
            <a:extLst>
              <a:ext uri="{FF2B5EF4-FFF2-40B4-BE49-F238E27FC236}">
                <a16:creationId xmlns:a16="http://schemas.microsoft.com/office/drawing/2014/main" id="{D8D3CD8D-644E-4ED0-BB18-A6E88FF2BD74}"/>
              </a:ext>
            </a:extLst>
          </p:cNvPr>
          <p:cNvSpPr/>
          <p:nvPr/>
        </p:nvSpPr>
        <p:spPr>
          <a:xfrm>
            <a:off x="0" y="0"/>
            <a:ext cx="9143999" cy="6858000"/>
          </a:xfrm>
          <a:prstGeom prst="rect">
            <a:avLst/>
          </a:prstGeom>
          <a:blipFill dpi="0" rotWithShape="1">
            <a:blip r:embed="rId4">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b="1" dirty="0">
                <a:solidFill>
                  <a:srgbClr val="C00000"/>
                </a:solidFill>
                <a:latin typeface="Times New Roman" panose="02020603050405020304" pitchFamily="18" charset="0"/>
                <a:cs typeface="Times New Roman" panose="02020603050405020304" pitchFamily="18" charset="0"/>
              </a:rPr>
              <a:t>And that is the Central Processing Unit (CPU), your brain. CPUs are artificially intelligent machines that are programmed to do specific jobs under fixed conditions and judgements. But the human brain is intelligent by nature. It is the most sophisticated machine that is able to operate on ever-changing conditions and standards of judgement. As conditions in the traffic keep invariably changing, this virtue of sophistication of your brain must be at work when you are driving.</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4">
                                            <p:txEl>
                                              <p:pRg st="9" end="9"/>
                                            </p:txEl>
                                          </p:spTgt>
                                        </p:tgtEl>
                                        <p:attrNameLst>
                                          <p:attrName>style.visibility</p:attrName>
                                        </p:attrNameLst>
                                      </p:cBhvr>
                                      <p:to>
                                        <p:strVal val="visible"/>
                                      </p:to>
                                    </p:set>
                                    <p:animEffect transition="in" filter="fade">
                                      <p:cBhvr>
                                        <p:cTn id="22" dur="1000"/>
                                        <p:tgtEl>
                                          <p:spTgt spid="4">
                                            <p:txEl>
                                              <p:pRg st="9" end="9"/>
                                            </p:txEl>
                                          </p:spTgt>
                                        </p:tgtEl>
                                      </p:cBhvr>
                                    </p:animEffect>
                                    <p:anim calcmode="lin" valueType="num">
                                      <p:cBhvr>
                                        <p:cTn id="23"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9" end="9"/>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Effect transition="in" filter="fade">
                                      <p:cBhvr>
                                        <p:cTn id="27" dur="1000"/>
                                        <p:tgtEl>
                                          <p:spTgt spid="4">
                                            <p:txEl>
                                              <p:pRg st="10" end="10"/>
                                            </p:txEl>
                                          </p:spTgt>
                                        </p:tgtEl>
                                      </p:cBhvr>
                                    </p:animEffect>
                                    <p:anim calcmode="lin" valueType="num">
                                      <p:cBhvr>
                                        <p:cTn id="28"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5" restart="whenNotActive" fill="hold" evtFilter="cancelBubble" nodeType="interactiveSeq">
                <p:stCondLst>
                  <p:cond evt="onClick" delay="0">
                    <p:tgtEl>
                      <p:spTgt spid="8"/>
                    </p:tgtEl>
                  </p:cond>
                </p:stCondLst>
                <p:endSync evt="end" delay="0">
                  <p:rtn val="all"/>
                </p:endSync>
                <p:childTnLst>
                  <p:par>
                    <p:cTn id="36" fill="hold">
                      <p:stCondLst>
                        <p:cond delay="0"/>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fade">
                                      <p:cBhvr>
                                        <p:cTn id="40" dur="1000"/>
                                        <p:tgtEl>
                                          <p:spTgt spid="2"/>
                                        </p:tgtEl>
                                      </p:cBhvr>
                                    </p:animEffect>
                                    <p:anim calcmode="lin" valueType="num">
                                      <p:cBhvr>
                                        <p:cTn id="41" dur="1000" fill="hold"/>
                                        <p:tgtEl>
                                          <p:spTgt spid="2"/>
                                        </p:tgtEl>
                                        <p:attrNameLst>
                                          <p:attrName>ppt_x</p:attrName>
                                        </p:attrNameLst>
                                      </p:cBhvr>
                                      <p:tavLst>
                                        <p:tav tm="0">
                                          <p:val>
                                            <p:strVal val="#ppt_x"/>
                                          </p:val>
                                        </p:tav>
                                        <p:tav tm="100000">
                                          <p:val>
                                            <p:strVal val="#ppt_x"/>
                                          </p:val>
                                        </p:tav>
                                      </p:tavLst>
                                    </p:anim>
                                    <p:anim calcmode="lin" valueType="num">
                                      <p:cBhvr>
                                        <p:cTn id="4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8"/>
                  </p:tgtEl>
                </p:cond>
              </p:nextCondLst>
            </p:seq>
          </p:childTnLst>
        </p:cTn>
      </p:par>
    </p:tnLst>
    <p:bldLst>
      <p:bldP spid="3" grpId="0"/>
      <p:bldP spid="6" grpId="0" animBg="1"/>
      <p:bldP spid="7" grpId="0" animBg="1"/>
      <p:bldP spid="8"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ichael-schumacher.jpg"/>
          <p:cNvPicPr>
            <a:picLocks noChangeAspect="1"/>
          </p:cNvPicPr>
          <p:nvPr/>
        </p:nvPicPr>
        <p:blipFill>
          <a:blip r:embed="rId2"/>
          <a:stretch>
            <a:fillRect/>
          </a:stretch>
        </p:blipFill>
        <p:spPr>
          <a:xfrm>
            <a:off x="101600" y="914400"/>
            <a:ext cx="8940800" cy="5029200"/>
          </a:xfrm>
          <a:prstGeom prst="rect">
            <a:avLst/>
          </a:prstGeom>
        </p:spPr>
      </p:pic>
      <p:sp>
        <p:nvSpPr>
          <p:cNvPr id="2" name="Rectangle 1">
            <a:extLst>
              <a:ext uri="{FF2B5EF4-FFF2-40B4-BE49-F238E27FC236}">
                <a16:creationId xmlns:a16="http://schemas.microsoft.com/office/drawing/2014/main" id="{DB8AD89D-AE33-475A-88AC-5999DEE23E5D}"/>
              </a:ext>
            </a:extLst>
          </p:cNvPr>
          <p:cNvSpPr/>
          <p:nvPr/>
        </p:nvSpPr>
        <p:spPr>
          <a:xfrm>
            <a:off x="0" y="76200"/>
            <a:ext cx="9144000" cy="7666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SG" sz="3600" b="1" dirty="0">
                <a:latin typeface="Times New Roman" panose="02020603050405020304" pitchFamily="18" charset="0"/>
                <a:cs typeface="Times New Roman" panose="02020603050405020304" pitchFamily="18" charset="0"/>
              </a:rPr>
              <a:t>Look at the Picture</a:t>
            </a:r>
          </a:p>
        </p:txBody>
      </p:sp>
      <p:sp>
        <p:nvSpPr>
          <p:cNvPr id="3" name="Rectangle: Rounded Corners 2">
            <a:extLst>
              <a:ext uri="{FF2B5EF4-FFF2-40B4-BE49-F238E27FC236}">
                <a16:creationId xmlns:a16="http://schemas.microsoft.com/office/drawing/2014/main" id="{2044892C-90C9-4314-9C07-3B706A63D5E4}"/>
              </a:ext>
            </a:extLst>
          </p:cNvPr>
          <p:cNvSpPr/>
          <p:nvPr/>
        </p:nvSpPr>
        <p:spPr>
          <a:xfrm>
            <a:off x="0" y="6019800"/>
            <a:ext cx="9144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latin typeface="Times New Roman" panose="02020603050405020304" pitchFamily="18" charset="0"/>
                <a:cs typeface="Times New Roman" panose="02020603050405020304" pitchFamily="18" charset="0"/>
              </a:rPr>
              <a:t>Michael Schumacher</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533</Words>
  <Application>Microsoft Office PowerPoint</Application>
  <PresentationFormat>On-screen Show (4:3)</PresentationFormat>
  <Paragraphs>81</Paragraphs>
  <Slides>15</Slides>
  <Notes>0</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Algerian</vt:lpstr>
      <vt:lpstr>Arial</vt:lpstr>
      <vt:lpstr>Arial Black</vt:lpstr>
      <vt:lpstr>Bernard MT Condensed</vt:lpstr>
      <vt:lpstr>Britannic Bold</vt:lpstr>
      <vt:lpstr>Calibri</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Asim Talukder</dc:creator>
  <cp:lastModifiedBy>Asim Kumar Talukder</cp:lastModifiedBy>
  <cp:revision>49</cp:revision>
  <dcterms:created xsi:type="dcterms:W3CDTF">2016-08-27T13:27:32Z</dcterms:created>
  <dcterms:modified xsi:type="dcterms:W3CDTF">2020-06-16T11:30:13Z</dcterms:modified>
</cp:coreProperties>
</file>