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sldIdLst>
    <p:sldId id="258" r:id="rId2"/>
    <p:sldId id="259" r:id="rId3"/>
    <p:sldId id="260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81" r:id="rId12"/>
    <p:sldId id="269" r:id="rId13"/>
    <p:sldId id="271" r:id="rId14"/>
    <p:sldId id="279" r:id="rId15"/>
    <p:sldId id="270" r:id="rId16"/>
    <p:sldId id="273" r:id="rId17"/>
    <p:sldId id="280" r:id="rId18"/>
    <p:sldId id="272" r:id="rId19"/>
    <p:sldId id="274" r:id="rId20"/>
    <p:sldId id="275" r:id="rId21"/>
    <p:sldId id="282" r:id="rId22"/>
    <p:sldId id="276" r:id="rId23"/>
    <p:sldId id="27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954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65A16A-D7A2-45C1-9963-A305C0989AEE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055D26-3FDC-405E-9DC4-61B29ABAE1E7}">
      <dgm:prSet phldrT="[Text]"/>
      <dgm:spPr/>
      <dgm:t>
        <a:bodyPr/>
        <a:lstStyle/>
        <a:p>
          <a:r>
            <a:rPr lang="en-US" b="1" dirty="0" err="1" smtClean="0"/>
            <a:t>কৃত্রিম</a:t>
          </a:r>
          <a:r>
            <a:rPr lang="en-US" b="1" dirty="0" smtClean="0"/>
            <a:t> </a:t>
          </a:r>
          <a:r>
            <a:rPr lang="en-US" b="1" dirty="0" err="1" smtClean="0"/>
            <a:t>শ্রেণিবিন্যাস</a:t>
          </a:r>
          <a:r>
            <a:rPr lang="en-US" b="1" dirty="0" smtClean="0"/>
            <a:t> </a:t>
          </a:r>
          <a:r>
            <a:rPr lang="en-US" b="1" dirty="0" err="1" smtClean="0"/>
            <a:t>পদ্ধতি</a:t>
          </a:r>
          <a:endParaRPr lang="en-US" b="1" dirty="0"/>
        </a:p>
      </dgm:t>
    </dgm:pt>
    <dgm:pt modelId="{5733B18B-6403-4B91-97EE-AF447039F4E7}" type="parTrans" cxnId="{A66B9D26-5CF7-40BB-8006-9782E392F015}">
      <dgm:prSet/>
      <dgm:spPr/>
      <dgm:t>
        <a:bodyPr/>
        <a:lstStyle/>
        <a:p>
          <a:endParaRPr lang="en-US"/>
        </a:p>
      </dgm:t>
    </dgm:pt>
    <dgm:pt modelId="{1DEF10AB-2CAD-405E-B57D-DA7A30F68E44}" type="sibTrans" cxnId="{A66B9D26-5CF7-40BB-8006-9782E392F015}">
      <dgm:prSet/>
      <dgm:spPr/>
      <dgm:t>
        <a:bodyPr/>
        <a:lstStyle/>
        <a:p>
          <a:endParaRPr lang="en-US"/>
        </a:p>
      </dgm:t>
    </dgm:pt>
    <dgm:pt modelId="{63330AE0-F614-483D-BC34-711E5642A880}">
      <dgm:prSet phldrT="[Text]"/>
      <dgm:spPr/>
      <dgm:t>
        <a:bodyPr/>
        <a:lstStyle/>
        <a:p>
          <a:r>
            <a:rPr lang="en-US" b="1" dirty="0" err="1" smtClean="0"/>
            <a:t>প্রাকৃতিক</a:t>
          </a:r>
          <a:r>
            <a:rPr lang="en-US" b="1" dirty="0" smtClean="0"/>
            <a:t> </a:t>
          </a:r>
          <a:r>
            <a:rPr lang="en-US" b="1" dirty="0" err="1" smtClean="0"/>
            <a:t>শ্রেণিবিন্যাস</a:t>
          </a:r>
          <a:r>
            <a:rPr lang="en-US" b="1" dirty="0" smtClean="0"/>
            <a:t> </a:t>
          </a:r>
          <a:r>
            <a:rPr lang="en-US" b="1" dirty="0" err="1" smtClean="0"/>
            <a:t>পদ্ধতি</a:t>
          </a:r>
          <a:endParaRPr lang="en-US" b="1" dirty="0"/>
        </a:p>
      </dgm:t>
    </dgm:pt>
    <dgm:pt modelId="{9D56B483-1DD1-412B-A63E-4E08EB9291C1}" type="parTrans" cxnId="{E2C90802-5733-4F20-87D0-DDE71FF1A10B}">
      <dgm:prSet/>
      <dgm:spPr/>
      <dgm:t>
        <a:bodyPr/>
        <a:lstStyle/>
        <a:p>
          <a:endParaRPr lang="en-US"/>
        </a:p>
      </dgm:t>
    </dgm:pt>
    <dgm:pt modelId="{D83CF6F9-52C0-49AE-939A-88B045C16088}" type="sibTrans" cxnId="{E2C90802-5733-4F20-87D0-DDE71FF1A10B}">
      <dgm:prSet/>
      <dgm:spPr/>
      <dgm:t>
        <a:bodyPr/>
        <a:lstStyle/>
        <a:p>
          <a:endParaRPr lang="en-US"/>
        </a:p>
      </dgm:t>
    </dgm:pt>
    <dgm:pt modelId="{EE6D13C7-B058-428F-A838-384E64AD53B2}">
      <dgm:prSet phldrT="[Text]"/>
      <dgm:spPr/>
      <dgm:t>
        <a:bodyPr/>
        <a:lstStyle/>
        <a:p>
          <a:r>
            <a:rPr lang="en-US" b="1" dirty="0" err="1" smtClean="0"/>
            <a:t>জাতিজনি</a:t>
          </a:r>
          <a:r>
            <a:rPr lang="en-US" b="1" dirty="0" smtClean="0"/>
            <a:t> </a:t>
          </a:r>
          <a:r>
            <a:rPr lang="en-US" b="1" dirty="0" err="1" smtClean="0"/>
            <a:t>শ্রেণিবিন্যাস</a:t>
          </a:r>
          <a:r>
            <a:rPr lang="en-US" b="1" dirty="0" smtClean="0"/>
            <a:t> </a:t>
          </a:r>
          <a:r>
            <a:rPr lang="en-US" b="1" dirty="0" err="1" smtClean="0"/>
            <a:t>পদ্ধতি</a:t>
          </a:r>
          <a:endParaRPr lang="en-US" b="1" dirty="0"/>
        </a:p>
      </dgm:t>
    </dgm:pt>
    <dgm:pt modelId="{707A6B44-9507-460B-AD81-4DD1E309C1A9}" type="parTrans" cxnId="{26C528D1-C37A-4659-9BCE-36AE0AF1E0D5}">
      <dgm:prSet/>
      <dgm:spPr/>
      <dgm:t>
        <a:bodyPr/>
        <a:lstStyle/>
        <a:p>
          <a:endParaRPr lang="en-US"/>
        </a:p>
      </dgm:t>
    </dgm:pt>
    <dgm:pt modelId="{9752355A-B21E-4201-961B-E26F7D570484}" type="sibTrans" cxnId="{26C528D1-C37A-4659-9BCE-36AE0AF1E0D5}">
      <dgm:prSet/>
      <dgm:spPr/>
      <dgm:t>
        <a:bodyPr/>
        <a:lstStyle/>
        <a:p>
          <a:endParaRPr lang="en-US"/>
        </a:p>
      </dgm:t>
    </dgm:pt>
    <dgm:pt modelId="{304D8943-40D4-4046-A1FD-03B3FE4BF48E}">
      <dgm:prSet phldrT="[Text]"/>
      <dgm:spPr/>
      <dgm:t>
        <a:bodyPr/>
        <a:lstStyle/>
        <a:p>
          <a:r>
            <a:rPr lang="en-US" b="1" dirty="0" err="1" smtClean="0"/>
            <a:t>উদ্ভিদের</a:t>
          </a:r>
          <a:r>
            <a:rPr lang="en-US" b="1" dirty="0" smtClean="0"/>
            <a:t> </a:t>
          </a:r>
          <a:r>
            <a:rPr lang="en-US" b="1" dirty="0" err="1" smtClean="0"/>
            <a:t>শ্রেণিবিন্যাসের</a:t>
          </a:r>
          <a:r>
            <a:rPr lang="en-US" b="1" dirty="0" smtClean="0"/>
            <a:t> </a:t>
          </a:r>
          <a:r>
            <a:rPr lang="en-US" b="1" dirty="0" err="1" smtClean="0"/>
            <a:t>প্রকারভেদ</a:t>
          </a:r>
          <a:endParaRPr lang="en-US" dirty="0"/>
        </a:p>
      </dgm:t>
    </dgm:pt>
    <dgm:pt modelId="{B06762EB-F000-4505-8E02-4B6C115DFC73}" type="sibTrans" cxnId="{731DC6B8-A391-4A2F-9257-56231C861179}">
      <dgm:prSet/>
      <dgm:spPr/>
      <dgm:t>
        <a:bodyPr/>
        <a:lstStyle/>
        <a:p>
          <a:endParaRPr lang="en-US"/>
        </a:p>
      </dgm:t>
    </dgm:pt>
    <dgm:pt modelId="{4EE8EEC9-2317-45DF-9A3D-5FFBFB920EB0}" type="parTrans" cxnId="{731DC6B8-A391-4A2F-9257-56231C861179}">
      <dgm:prSet/>
      <dgm:spPr/>
      <dgm:t>
        <a:bodyPr/>
        <a:lstStyle/>
        <a:p>
          <a:endParaRPr lang="en-US"/>
        </a:p>
      </dgm:t>
    </dgm:pt>
    <dgm:pt modelId="{7127E2FF-474C-423C-922E-78D918398253}" type="pres">
      <dgm:prSet presAssocID="{1865A16A-D7A2-45C1-9963-A305C0989AE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E33FBD-CB14-4D9D-A105-E6C36D9BC50D}" type="pres">
      <dgm:prSet presAssocID="{304D8943-40D4-4046-A1FD-03B3FE4BF48E}" presName="root1" presStyleCnt="0"/>
      <dgm:spPr/>
    </dgm:pt>
    <dgm:pt modelId="{811C34C2-0F95-4D68-AAC4-1E3E69183787}" type="pres">
      <dgm:prSet presAssocID="{304D8943-40D4-4046-A1FD-03B3FE4BF48E}" presName="LevelOneTextNode" presStyleLbl="node0" presStyleIdx="0" presStyleCnt="1" custScaleY="15095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1D68102-62EC-486A-AA7E-7F3E05DA5071}" type="pres">
      <dgm:prSet presAssocID="{304D8943-40D4-4046-A1FD-03B3FE4BF48E}" presName="level2hierChild" presStyleCnt="0"/>
      <dgm:spPr/>
    </dgm:pt>
    <dgm:pt modelId="{6FF518FC-C037-4C10-A2FC-1BCA56963C4B}" type="pres">
      <dgm:prSet presAssocID="{5733B18B-6403-4B91-97EE-AF447039F4E7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5B56CD51-AC62-4206-A489-255BE9842048}" type="pres">
      <dgm:prSet presAssocID="{5733B18B-6403-4B91-97EE-AF447039F4E7}" presName="connTx" presStyleLbl="parChTrans1D2" presStyleIdx="0" presStyleCnt="3"/>
      <dgm:spPr/>
      <dgm:t>
        <a:bodyPr/>
        <a:lstStyle/>
        <a:p>
          <a:endParaRPr lang="en-US"/>
        </a:p>
      </dgm:t>
    </dgm:pt>
    <dgm:pt modelId="{2A47D1FE-C61B-4616-8854-BD7FB47490B1}" type="pres">
      <dgm:prSet presAssocID="{95055D26-3FDC-405E-9DC4-61B29ABAE1E7}" presName="root2" presStyleCnt="0"/>
      <dgm:spPr/>
    </dgm:pt>
    <dgm:pt modelId="{FA751100-4174-4C32-912B-6EE537ADB87A}" type="pres">
      <dgm:prSet presAssocID="{95055D26-3FDC-405E-9DC4-61B29ABAE1E7}" presName="LevelTwoTextNode" presStyleLbl="node2" presStyleIdx="0" presStyleCnt="3" custScaleX="20496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322272-F038-4722-B8F2-33A60E245F92}" type="pres">
      <dgm:prSet presAssocID="{95055D26-3FDC-405E-9DC4-61B29ABAE1E7}" presName="level3hierChild" presStyleCnt="0"/>
      <dgm:spPr/>
    </dgm:pt>
    <dgm:pt modelId="{41B96BEC-2B06-4E08-B144-7DEB43C9F165}" type="pres">
      <dgm:prSet presAssocID="{9D56B483-1DD1-412B-A63E-4E08EB9291C1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AACE8833-B0E7-46F1-90B8-3E05723EC120}" type="pres">
      <dgm:prSet presAssocID="{9D56B483-1DD1-412B-A63E-4E08EB9291C1}" presName="connTx" presStyleLbl="parChTrans1D2" presStyleIdx="1" presStyleCnt="3"/>
      <dgm:spPr/>
      <dgm:t>
        <a:bodyPr/>
        <a:lstStyle/>
        <a:p>
          <a:endParaRPr lang="en-US"/>
        </a:p>
      </dgm:t>
    </dgm:pt>
    <dgm:pt modelId="{FE95A615-B487-4A9C-890D-4608522D3862}" type="pres">
      <dgm:prSet presAssocID="{63330AE0-F614-483D-BC34-711E5642A880}" presName="root2" presStyleCnt="0"/>
      <dgm:spPr/>
    </dgm:pt>
    <dgm:pt modelId="{17E8CAA8-967A-462E-8E4B-1CD79E2051EF}" type="pres">
      <dgm:prSet presAssocID="{63330AE0-F614-483D-BC34-711E5642A880}" presName="LevelTwoTextNode" presStyleLbl="node2" presStyleIdx="1" presStyleCnt="3" custScaleX="20844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282B764-F728-4C31-ACCB-DDBFAC2623C1}" type="pres">
      <dgm:prSet presAssocID="{63330AE0-F614-483D-BC34-711E5642A880}" presName="level3hierChild" presStyleCnt="0"/>
      <dgm:spPr/>
    </dgm:pt>
    <dgm:pt modelId="{CA393FEC-D008-4A73-AFC2-DA5CCE48E49A}" type="pres">
      <dgm:prSet presAssocID="{707A6B44-9507-460B-AD81-4DD1E309C1A9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A94379B4-863B-4693-9EE2-209A81BBE0AB}" type="pres">
      <dgm:prSet presAssocID="{707A6B44-9507-460B-AD81-4DD1E309C1A9}" presName="connTx" presStyleLbl="parChTrans1D2" presStyleIdx="2" presStyleCnt="3"/>
      <dgm:spPr/>
      <dgm:t>
        <a:bodyPr/>
        <a:lstStyle/>
        <a:p>
          <a:endParaRPr lang="en-US"/>
        </a:p>
      </dgm:t>
    </dgm:pt>
    <dgm:pt modelId="{8AA842B8-863C-4807-95D6-64415239F663}" type="pres">
      <dgm:prSet presAssocID="{EE6D13C7-B058-428F-A838-384E64AD53B2}" presName="root2" presStyleCnt="0"/>
      <dgm:spPr/>
    </dgm:pt>
    <dgm:pt modelId="{E6E0DDA4-C058-4F7B-A6C9-17F7B221AA97}" type="pres">
      <dgm:prSet presAssocID="{EE6D13C7-B058-428F-A838-384E64AD53B2}" presName="LevelTwoTextNode" presStyleLbl="node2" presStyleIdx="2" presStyleCnt="3" custScaleX="20589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7A391C5-230B-4644-9548-FF1199FBEDDC}" type="pres">
      <dgm:prSet presAssocID="{EE6D13C7-B058-428F-A838-384E64AD53B2}" presName="level3hierChild" presStyleCnt="0"/>
      <dgm:spPr/>
    </dgm:pt>
  </dgm:ptLst>
  <dgm:cxnLst>
    <dgm:cxn modelId="{7A854114-81ED-4303-8E0F-BAFC419675CC}" type="presOf" srcId="{9D56B483-1DD1-412B-A63E-4E08EB9291C1}" destId="{41B96BEC-2B06-4E08-B144-7DEB43C9F165}" srcOrd="0" destOrd="0" presId="urn:microsoft.com/office/officeart/2008/layout/HorizontalMultiLevelHierarchy"/>
    <dgm:cxn modelId="{D8D29E30-C56A-4378-977F-5BD4DCA13995}" type="presOf" srcId="{95055D26-3FDC-405E-9DC4-61B29ABAE1E7}" destId="{FA751100-4174-4C32-912B-6EE537ADB87A}" srcOrd="0" destOrd="0" presId="urn:microsoft.com/office/officeart/2008/layout/HorizontalMultiLevelHierarchy"/>
    <dgm:cxn modelId="{26C528D1-C37A-4659-9BCE-36AE0AF1E0D5}" srcId="{304D8943-40D4-4046-A1FD-03B3FE4BF48E}" destId="{EE6D13C7-B058-428F-A838-384E64AD53B2}" srcOrd="2" destOrd="0" parTransId="{707A6B44-9507-460B-AD81-4DD1E309C1A9}" sibTransId="{9752355A-B21E-4201-961B-E26F7D570484}"/>
    <dgm:cxn modelId="{142D131E-5A6F-4FF8-B0BD-7E73087CFB79}" type="presOf" srcId="{304D8943-40D4-4046-A1FD-03B3FE4BF48E}" destId="{811C34C2-0F95-4D68-AAC4-1E3E69183787}" srcOrd="0" destOrd="0" presId="urn:microsoft.com/office/officeart/2008/layout/HorizontalMultiLevelHierarchy"/>
    <dgm:cxn modelId="{FEFF3CF1-48A9-4570-9DEB-647BE7CDD5C6}" type="presOf" srcId="{707A6B44-9507-460B-AD81-4DD1E309C1A9}" destId="{CA393FEC-D008-4A73-AFC2-DA5CCE48E49A}" srcOrd="0" destOrd="0" presId="urn:microsoft.com/office/officeart/2008/layout/HorizontalMultiLevelHierarchy"/>
    <dgm:cxn modelId="{E9616FCE-15D6-41AD-9D4F-E7CE17F59B65}" type="presOf" srcId="{5733B18B-6403-4B91-97EE-AF447039F4E7}" destId="{6FF518FC-C037-4C10-A2FC-1BCA56963C4B}" srcOrd="0" destOrd="0" presId="urn:microsoft.com/office/officeart/2008/layout/HorizontalMultiLevelHierarchy"/>
    <dgm:cxn modelId="{E2C90802-5733-4F20-87D0-DDE71FF1A10B}" srcId="{304D8943-40D4-4046-A1FD-03B3FE4BF48E}" destId="{63330AE0-F614-483D-BC34-711E5642A880}" srcOrd="1" destOrd="0" parTransId="{9D56B483-1DD1-412B-A63E-4E08EB9291C1}" sibTransId="{D83CF6F9-52C0-49AE-939A-88B045C16088}"/>
    <dgm:cxn modelId="{F0DC5311-E164-4DC9-927D-D1AFB9FC0891}" type="presOf" srcId="{9D56B483-1DD1-412B-A63E-4E08EB9291C1}" destId="{AACE8833-B0E7-46F1-90B8-3E05723EC120}" srcOrd="1" destOrd="0" presId="urn:microsoft.com/office/officeart/2008/layout/HorizontalMultiLevelHierarchy"/>
    <dgm:cxn modelId="{731DC6B8-A391-4A2F-9257-56231C861179}" srcId="{1865A16A-D7A2-45C1-9963-A305C0989AEE}" destId="{304D8943-40D4-4046-A1FD-03B3FE4BF48E}" srcOrd="0" destOrd="0" parTransId="{4EE8EEC9-2317-45DF-9A3D-5FFBFB920EB0}" sibTransId="{B06762EB-F000-4505-8E02-4B6C115DFC73}"/>
    <dgm:cxn modelId="{07872BB4-8CF1-42F5-AF51-B6B061699C79}" type="presOf" srcId="{5733B18B-6403-4B91-97EE-AF447039F4E7}" destId="{5B56CD51-AC62-4206-A489-255BE9842048}" srcOrd="1" destOrd="0" presId="urn:microsoft.com/office/officeart/2008/layout/HorizontalMultiLevelHierarchy"/>
    <dgm:cxn modelId="{B9969A0B-A302-44CE-8360-D5D8938653ED}" type="presOf" srcId="{1865A16A-D7A2-45C1-9963-A305C0989AEE}" destId="{7127E2FF-474C-423C-922E-78D918398253}" srcOrd="0" destOrd="0" presId="urn:microsoft.com/office/officeart/2008/layout/HorizontalMultiLevelHierarchy"/>
    <dgm:cxn modelId="{A66B9D26-5CF7-40BB-8006-9782E392F015}" srcId="{304D8943-40D4-4046-A1FD-03B3FE4BF48E}" destId="{95055D26-3FDC-405E-9DC4-61B29ABAE1E7}" srcOrd="0" destOrd="0" parTransId="{5733B18B-6403-4B91-97EE-AF447039F4E7}" sibTransId="{1DEF10AB-2CAD-405E-B57D-DA7A30F68E44}"/>
    <dgm:cxn modelId="{2E8EB0B5-B770-49B6-98E3-92A9468AAF20}" type="presOf" srcId="{707A6B44-9507-460B-AD81-4DD1E309C1A9}" destId="{A94379B4-863B-4693-9EE2-209A81BBE0AB}" srcOrd="1" destOrd="0" presId="urn:microsoft.com/office/officeart/2008/layout/HorizontalMultiLevelHierarchy"/>
    <dgm:cxn modelId="{0431E118-3742-462A-91F1-1CAED1E22FD9}" type="presOf" srcId="{63330AE0-F614-483D-BC34-711E5642A880}" destId="{17E8CAA8-967A-462E-8E4B-1CD79E2051EF}" srcOrd="0" destOrd="0" presId="urn:microsoft.com/office/officeart/2008/layout/HorizontalMultiLevelHierarchy"/>
    <dgm:cxn modelId="{60572C77-B804-4424-9A82-94F7EFDF8085}" type="presOf" srcId="{EE6D13C7-B058-428F-A838-384E64AD53B2}" destId="{E6E0DDA4-C058-4F7B-A6C9-17F7B221AA97}" srcOrd="0" destOrd="0" presId="urn:microsoft.com/office/officeart/2008/layout/HorizontalMultiLevelHierarchy"/>
    <dgm:cxn modelId="{864329E1-2FEC-4CB2-8659-914F554E0353}" type="presParOf" srcId="{7127E2FF-474C-423C-922E-78D918398253}" destId="{C2E33FBD-CB14-4D9D-A105-E6C36D9BC50D}" srcOrd="0" destOrd="0" presId="urn:microsoft.com/office/officeart/2008/layout/HorizontalMultiLevelHierarchy"/>
    <dgm:cxn modelId="{75550416-4621-4828-BA79-4C9C592E1073}" type="presParOf" srcId="{C2E33FBD-CB14-4D9D-A105-E6C36D9BC50D}" destId="{811C34C2-0F95-4D68-AAC4-1E3E69183787}" srcOrd="0" destOrd="0" presId="urn:microsoft.com/office/officeart/2008/layout/HorizontalMultiLevelHierarchy"/>
    <dgm:cxn modelId="{EEDCDA44-BA7D-4F7B-A677-47D41D9E3508}" type="presParOf" srcId="{C2E33FBD-CB14-4D9D-A105-E6C36D9BC50D}" destId="{E1D68102-62EC-486A-AA7E-7F3E05DA5071}" srcOrd="1" destOrd="0" presId="urn:microsoft.com/office/officeart/2008/layout/HorizontalMultiLevelHierarchy"/>
    <dgm:cxn modelId="{49660E8B-EFE7-44D1-995C-A7BAF1EFEFC4}" type="presParOf" srcId="{E1D68102-62EC-486A-AA7E-7F3E05DA5071}" destId="{6FF518FC-C037-4C10-A2FC-1BCA56963C4B}" srcOrd="0" destOrd="0" presId="urn:microsoft.com/office/officeart/2008/layout/HorizontalMultiLevelHierarchy"/>
    <dgm:cxn modelId="{36160FA3-106C-4671-A486-A39A29A96EF8}" type="presParOf" srcId="{6FF518FC-C037-4C10-A2FC-1BCA56963C4B}" destId="{5B56CD51-AC62-4206-A489-255BE9842048}" srcOrd="0" destOrd="0" presId="urn:microsoft.com/office/officeart/2008/layout/HorizontalMultiLevelHierarchy"/>
    <dgm:cxn modelId="{12630354-E982-4FB8-865D-C26D7B36C9A5}" type="presParOf" srcId="{E1D68102-62EC-486A-AA7E-7F3E05DA5071}" destId="{2A47D1FE-C61B-4616-8854-BD7FB47490B1}" srcOrd="1" destOrd="0" presId="urn:microsoft.com/office/officeart/2008/layout/HorizontalMultiLevelHierarchy"/>
    <dgm:cxn modelId="{05D96B5C-89CA-4AB6-9941-79E856FD3F9E}" type="presParOf" srcId="{2A47D1FE-C61B-4616-8854-BD7FB47490B1}" destId="{FA751100-4174-4C32-912B-6EE537ADB87A}" srcOrd="0" destOrd="0" presId="urn:microsoft.com/office/officeart/2008/layout/HorizontalMultiLevelHierarchy"/>
    <dgm:cxn modelId="{D9BE253B-5584-48E0-BEA3-D9DD1075C676}" type="presParOf" srcId="{2A47D1FE-C61B-4616-8854-BD7FB47490B1}" destId="{87322272-F038-4722-B8F2-33A60E245F92}" srcOrd="1" destOrd="0" presId="urn:microsoft.com/office/officeart/2008/layout/HorizontalMultiLevelHierarchy"/>
    <dgm:cxn modelId="{2DAECB5A-47A5-4391-965A-176271F8CA21}" type="presParOf" srcId="{E1D68102-62EC-486A-AA7E-7F3E05DA5071}" destId="{41B96BEC-2B06-4E08-B144-7DEB43C9F165}" srcOrd="2" destOrd="0" presId="urn:microsoft.com/office/officeart/2008/layout/HorizontalMultiLevelHierarchy"/>
    <dgm:cxn modelId="{06F67115-3E8D-4479-907B-DFD21D74459E}" type="presParOf" srcId="{41B96BEC-2B06-4E08-B144-7DEB43C9F165}" destId="{AACE8833-B0E7-46F1-90B8-3E05723EC120}" srcOrd="0" destOrd="0" presId="urn:microsoft.com/office/officeart/2008/layout/HorizontalMultiLevelHierarchy"/>
    <dgm:cxn modelId="{15720C39-4841-4968-86CD-8BFA682A09C2}" type="presParOf" srcId="{E1D68102-62EC-486A-AA7E-7F3E05DA5071}" destId="{FE95A615-B487-4A9C-890D-4608522D3862}" srcOrd="3" destOrd="0" presId="urn:microsoft.com/office/officeart/2008/layout/HorizontalMultiLevelHierarchy"/>
    <dgm:cxn modelId="{4A33F09F-7F7B-4DC3-ABF4-AD8DD2097E92}" type="presParOf" srcId="{FE95A615-B487-4A9C-890D-4608522D3862}" destId="{17E8CAA8-967A-462E-8E4B-1CD79E2051EF}" srcOrd="0" destOrd="0" presId="urn:microsoft.com/office/officeart/2008/layout/HorizontalMultiLevelHierarchy"/>
    <dgm:cxn modelId="{F13B43D3-7529-45B4-8BFE-2E42E10E8AEC}" type="presParOf" srcId="{FE95A615-B487-4A9C-890D-4608522D3862}" destId="{5282B764-F728-4C31-ACCB-DDBFAC2623C1}" srcOrd="1" destOrd="0" presId="urn:microsoft.com/office/officeart/2008/layout/HorizontalMultiLevelHierarchy"/>
    <dgm:cxn modelId="{87518F98-3C92-45C6-8374-6A3ADD00385F}" type="presParOf" srcId="{E1D68102-62EC-486A-AA7E-7F3E05DA5071}" destId="{CA393FEC-D008-4A73-AFC2-DA5CCE48E49A}" srcOrd="4" destOrd="0" presId="urn:microsoft.com/office/officeart/2008/layout/HorizontalMultiLevelHierarchy"/>
    <dgm:cxn modelId="{038CF4B1-6125-4F28-8677-157C34307C72}" type="presParOf" srcId="{CA393FEC-D008-4A73-AFC2-DA5CCE48E49A}" destId="{A94379B4-863B-4693-9EE2-209A81BBE0AB}" srcOrd="0" destOrd="0" presId="urn:microsoft.com/office/officeart/2008/layout/HorizontalMultiLevelHierarchy"/>
    <dgm:cxn modelId="{B740C47F-527D-4CCA-BAA8-6FCCF4CE39EE}" type="presParOf" srcId="{E1D68102-62EC-486A-AA7E-7F3E05DA5071}" destId="{8AA842B8-863C-4807-95D6-64415239F663}" srcOrd="5" destOrd="0" presId="urn:microsoft.com/office/officeart/2008/layout/HorizontalMultiLevelHierarchy"/>
    <dgm:cxn modelId="{29C79F4F-3743-4029-82FE-8675147A5929}" type="presParOf" srcId="{8AA842B8-863C-4807-95D6-64415239F663}" destId="{E6E0DDA4-C058-4F7B-A6C9-17F7B221AA97}" srcOrd="0" destOrd="0" presId="urn:microsoft.com/office/officeart/2008/layout/HorizontalMultiLevelHierarchy"/>
    <dgm:cxn modelId="{702FC05F-FB1C-4610-9646-17F539F8BB55}" type="presParOf" srcId="{8AA842B8-863C-4807-95D6-64415239F663}" destId="{77A391C5-230B-4644-9548-FF1199FBEDD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393FEC-D008-4A73-AFC2-DA5CCE48E49A}">
      <dsp:nvSpPr>
        <dsp:cNvPr id="0" name=""/>
        <dsp:cNvSpPr/>
      </dsp:nvSpPr>
      <dsp:spPr>
        <a:xfrm>
          <a:off x="1021985" y="2667000"/>
          <a:ext cx="440190" cy="8387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0095" y="0"/>
              </a:lnTo>
              <a:lnTo>
                <a:pt x="220095" y="838776"/>
              </a:lnTo>
              <a:lnTo>
                <a:pt x="440190" y="83877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218398" y="3062706"/>
        <a:ext cx="47363" cy="47363"/>
      </dsp:txXfrm>
    </dsp:sp>
    <dsp:sp modelId="{41B96BEC-2B06-4E08-B144-7DEB43C9F165}">
      <dsp:nvSpPr>
        <dsp:cNvPr id="0" name=""/>
        <dsp:cNvSpPr/>
      </dsp:nvSpPr>
      <dsp:spPr>
        <a:xfrm>
          <a:off x="1021985" y="2621280"/>
          <a:ext cx="44019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0190" y="4572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231075" y="2655995"/>
        <a:ext cx="22009" cy="22009"/>
      </dsp:txXfrm>
    </dsp:sp>
    <dsp:sp modelId="{6FF518FC-C037-4C10-A2FC-1BCA56963C4B}">
      <dsp:nvSpPr>
        <dsp:cNvPr id="0" name=""/>
        <dsp:cNvSpPr/>
      </dsp:nvSpPr>
      <dsp:spPr>
        <a:xfrm>
          <a:off x="1021985" y="1828223"/>
          <a:ext cx="440190" cy="838776"/>
        </a:xfrm>
        <a:custGeom>
          <a:avLst/>
          <a:gdLst/>
          <a:ahLst/>
          <a:cxnLst/>
          <a:rect l="0" t="0" r="0" b="0"/>
          <a:pathLst>
            <a:path>
              <a:moveTo>
                <a:pt x="0" y="838776"/>
              </a:moveTo>
              <a:lnTo>
                <a:pt x="220095" y="838776"/>
              </a:lnTo>
              <a:lnTo>
                <a:pt x="220095" y="0"/>
              </a:lnTo>
              <a:lnTo>
                <a:pt x="440190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218398" y="2223929"/>
        <a:ext cx="47363" cy="47363"/>
      </dsp:txXfrm>
    </dsp:sp>
    <dsp:sp modelId="{811C34C2-0F95-4D68-AAC4-1E3E69183787}">
      <dsp:nvSpPr>
        <dsp:cNvPr id="0" name=""/>
        <dsp:cNvSpPr/>
      </dsp:nvSpPr>
      <dsp:spPr>
        <a:xfrm rot="16200000">
          <a:off x="-1979210" y="2331489"/>
          <a:ext cx="5331370" cy="6710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err="1" smtClean="0"/>
            <a:t>উদ্ভিদের</a:t>
          </a:r>
          <a:r>
            <a:rPr lang="en-US" sz="2500" b="1" kern="1200" dirty="0" smtClean="0"/>
            <a:t> </a:t>
          </a:r>
          <a:r>
            <a:rPr lang="en-US" sz="2500" b="1" kern="1200" dirty="0" err="1" smtClean="0"/>
            <a:t>শ্রেণিবিন্যাসের</a:t>
          </a:r>
          <a:r>
            <a:rPr lang="en-US" sz="2500" b="1" kern="1200" dirty="0" smtClean="0"/>
            <a:t> </a:t>
          </a:r>
          <a:r>
            <a:rPr lang="en-US" sz="2500" b="1" kern="1200" dirty="0" err="1" smtClean="0"/>
            <a:t>প্রকারভেদ</a:t>
          </a:r>
          <a:endParaRPr lang="en-US" sz="2500" kern="1200" dirty="0"/>
        </a:p>
      </dsp:txBody>
      <dsp:txXfrm>
        <a:off x="-1979210" y="2331489"/>
        <a:ext cx="5331370" cy="671021"/>
      </dsp:txXfrm>
    </dsp:sp>
    <dsp:sp modelId="{FA751100-4174-4C32-912B-6EE537ADB87A}">
      <dsp:nvSpPr>
        <dsp:cNvPr id="0" name=""/>
        <dsp:cNvSpPr/>
      </dsp:nvSpPr>
      <dsp:spPr>
        <a:xfrm>
          <a:off x="1462175" y="1492712"/>
          <a:ext cx="4511111" cy="6710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err="1" smtClean="0"/>
            <a:t>কৃত্রিম</a:t>
          </a:r>
          <a:r>
            <a:rPr lang="en-US" sz="2200" b="1" kern="1200" dirty="0" smtClean="0"/>
            <a:t> </a:t>
          </a:r>
          <a:r>
            <a:rPr lang="en-US" sz="2200" b="1" kern="1200" dirty="0" err="1" smtClean="0"/>
            <a:t>শ্রেণিবিন্যাস</a:t>
          </a:r>
          <a:r>
            <a:rPr lang="en-US" sz="2200" b="1" kern="1200" dirty="0" smtClean="0"/>
            <a:t> </a:t>
          </a:r>
          <a:r>
            <a:rPr lang="en-US" sz="2200" b="1" kern="1200" dirty="0" err="1" smtClean="0"/>
            <a:t>পদ্ধতি</a:t>
          </a:r>
          <a:endParaRPr lang="en-US" sz="2200" b="1" kern="1200" dirty="0"/>
        </a:p>
      </dsp:txBody>
      <dsp:txXfrm>
        <a:off x="1462175" y="1492712"/>
        <a:ext cx="4511111" cy="671021"/>
      </dsp:txXfrm>
    </dsp:sp>
    <dsp:sp modelId="{17E8CAA8-967A-462E-8E4B-1CD79E2051EF}">
      <dsp:nvSpPr>
        <dsp:cNvPr id="0" name=""/>
        <dsp:cNvSpPr/>
      </dsp:nvSpPr>
      <dsp:spPr>
        <a:xfrm>
          <a:off x="1462175" y="2331489"/>
          <a:ext cx="4587660" cy="6710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err="1" smtClean="0"/>
            <a:t>প্রাকৃতিক</a:t>
          </a:r>
          <a:r>
            <a:rPr lang="en-US" sz="2200" b="1" kern="1200" dirty="0" smtClean="0"/>
            <a:t> </a:t>
          </a:r>
          <a:r>
            <a:rPr lang="en-US" sz="2200" b="1" kern="1200" dirty="0" err="1" smtClean="0"/>
            <a:t>শ্রেণিবিন্যাস</a:t>
          </a:r>
          <a:r>
            <a:rPr lang="en-US" sz="2200" b="1" kern="1200" dirty="0" smtClean="0"/>
            <a:t> </a:t>
          </a:r>
          <a:r>
            <a:rPr lang="en-US" sz="2200" b="1" kern="1200" dirty="0" err="1" smtClean="0"/>
            <a:t>পদ্ধতি</a:t>
          </a:r>
          <a:endParaRPr lang="en-US" sz="2200" b="1" kern="1200" dirty="0"/>
        </a:p>
      </dsp:txBody>
      <dsp:txXfrm>
        <a:off x="1462175" y="2331489"/>
        <a:ext cx="4587660" cy="671021"/>
      </dsp:txXfrm>
    </dsp:sp>
    <dsp:sp modelId="{E6E0DDA4-C058-4F7B-A6C9-17F7B221AA97}">
      <dsp:nvSpPr>
        <dsp:cNvPr id="0" name=""/>
        <dsp:cNvSpPr/>
      </dsp:nvSpPr>
      <dsp:spPr>
        <a:xfrm>
          <a:off x="1462175" y="3170266"/>
          <a:ext cx="4531558" cy="6710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err="1" smtClean="0"/>
            <a:t>জাতিজনি</a:t>
          </a:r>
          <a:r>
            <a:rPr lang="en-US" sz="2100" b="1" kern="1200" dirty="0" smtClean="0"/>
            <a:t> </a:t>
          </a:r>
          <a:r>
            <a:rPr lang="en-US" sz="2100" b="1" kern="1200" dirty="0" err="1" smtClean="0"/>
            <a:t>শ্রেণিবিন্যাস</a:t>
          </a:r>
          <a:r>
            <a:rPr lang="en-US" sz="2100" b="1" kern="1200" dirty="0" smtClean="0"/>
            <a:t> </a:t>
          </a:r>
          <a:r>
            <a:rPr lang="en-US" sz="2100" b="1" kern="1200" dirty="0" err="1" smtClean="0"/>
            <a:t>পদ্ধতি</a:t>
          </a:r>
          <a:endParaRPr lang="en-US" sz="2100" b="1" kern="1200" dirty="0"/>
        </a:p>
      </dsp:txBody>
      <dsp:txXfrm>
        <a:off x="1462175" y="3170266"/>
        <a:ext cx="4531558" cy="6710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F5B44B-BBBA-4B34-B5C6-E2FF648AE694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CEA3DE-174E-4930-9B14-95ABE68AC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988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93F76-D687-4233-A395-FBC096BBF31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583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93F76-D687-4233-A395-FBC096BBF31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980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93F76-D687-4233-A395-FBC096BBF31F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312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E6BC5-3D6A-4554-9F19-8B19A6F3778B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AB76-F89A-46F4-9DCE-43F237B2E58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E6BC5-3D6A-4554-9F19-8B19A6F3778B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AB76-F89A-46F4-9DCE-43F237B2E5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E6BC5-3D6A-4554-9F19-8B19A6F3778B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AB76-F89A-46F4-9DCE-43F237B2E5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E6BC5-3D6A-4554-9F19-8B19A6F3778B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AB76-F89A-46F4-9DCE-43F237B2E58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E6BC5-3D6A-4554-9F19-8B19A6F3778B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AB76-F89A-46F4-9DCE-43F237B2E5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E6BC5-3D6A-4554-9F19-8B19A6F3778B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AB76-F89A-46F4-9DCE-43F237B2E58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E6BC5-3D6A-4554-9F19-8B19A6F3778B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AB76-F89A-46F4-9DCE-43F237B2E58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E6BC5-3D6A-4554-9F19-8B19A6F3778B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AB76-F89A-46F4-9DCE-43F237B2E5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E6BC5-3D6A-4554-9F19-8B19A6F3778B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AB76-F89A-46F4-9DCE-43F237B2E5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E6BC5-3D6A-4554-9F19-8B19A6F3778B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AB76-F89A-46F4-9DCE-43F237B2E5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E6BC5-3D6A-4554-9F19-8B19A6F3778B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AB76-F89A-46F4-9DCE-43F237B2E58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57E6BC5-3D6A-4554-9F19-8B19A6F3778B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54AAB76-F89A-46F4-9DCE-43F237B2E58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2200" y="381000"/>
            <a:ext cx="464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86200" y="4419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2" descr="C:\Users\Ohi\Desktop\Eliza\26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676400"/>
            <a:ext cx="7848600" cy="4953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163104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3952" y="762000"/>
            <a:ext cx="9144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;</a:t>
            </a:r>
          </a:p>
          <a:p>
            <a:endParaRPr lang="en-US" dirty="0" smtClean="0"/>
          </a:p>
        </p:txBody>
      </p:sp>
      <p:sp>
        <p:nvSpPr>
          <p:cNvPr id="10" name="Rounded Rectangle 9"/>
          <p:cNvSpPr/>
          <p:nvPr/>
        </p:nvSpPr>
        <p:spPr>
          <a:xfrm>
            <a:off x="2590800" y="304800"/>
            <a:ext cx="3200400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স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819400" y="304800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সমাধান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1371600"/>
            <a:ext cx="7848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000" b="1" dirty="0" err="1" smtClean="0"/>
              <a:t>এক</a:t>
            </a:r>
            <a:r>
              <a:rPr lang="en-US" sz="2000" b="1" dirty="0" smtClean="0"/>
              <a:t> </a:t>
            </a:r>
            <a:r>
              <a:rPr lang="bn-BD" sz="2000" b="1" dirty="0" smtClean="0"/>
              <a:t> </a:t>
            </a:r>
            <a:r>
              <a:rPr lang="en-US" sz="2000" b="1" dirty="0" err="1" smtClean="0"/>
              <a:t>বা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একাধিক</a:t>
            </a:r>
            <a:r>
              <a:rPr lang="en-US" sz="2000" b="1" dirty="0" smtClean="0"/>
              <a:t> </a:t>
            </a:r>
            <a:r>
              <a:rPr lang="bn-BD" sz="2000" b="1" dirty="0" smtClean="0"/>
              <a:t> </a:t>
            </a:r>
            <a:r>
              <a:rPr lang="en-US" sz="2000" b="1" dirty="0" err="1" smtClean="0"/>
              <a:t>লক্ষনের</a:t>
            </a:r>
            <a:r>
              <a:rPr lang="en-US" sz="2000" b="1" dirty="0" smtClean="0"/>
              <a:t> </a:t>
            </a:r>
            <a:r>
              <a:rPr lang="bn-BD" sz="2000" b="1" dirty="0" smtClean="0"/>
              <a:t> </a:t>
            </a:r>
            <a:r>
              <a:rPr lang="en-US" sz="2000" b="1" dirty="0" err="1" smtClean="0"/>
              <a:t>সাদৃশ্যেসের</a:t>
            </a:r>
            <a:r>
              <a:rPr lang="bn-BD" sz="2000" b="1" dirty="0" smtClean="0"/>
              <a:t> 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ভিত্তিতে</a:t>
            </a:r>
            <a:r>
              <a:rPr lang="bn-BD" sz="2000" b="1" dirty="0" smtClean="0"/>
              <a:t> 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সাজনো</a:t>
            </a:r>
            <a:r>
              <a:rPr lang="en-US" sz="2000" b="1" dirty="0" smtClean="0"/>
              <a:t> ।</a:t>
            </a:r>
          </a:p>
          <a:p>
            <a:endParaRPr lang="en-US" sz="2000" b="1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n-US" sz="2000" b="1" dirty="0" err="1" smtClean="0"/>
              <a:t>পারস্পরিক</a:t>
            </a:r>
            <a:r>
              <a:rPr lang="bn-BD" sz="2000" b="1" dirty="0" smtClean="0"/>
              <a:t> 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সম্পর্কের</a:t>
            </a:r>
            <a:r>
              <a:rPr lang="bn-BD" sz="2000" b="1" dirty="0" smtClean="0"/>
              <a:t> 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ভিত্তিতে</a:t>
            </a:r>
            <a:r>
              <a:rPr lang="bn-BD" sz="2000" b="1" dirty="0" smtClean="0"/>
              <a:t> 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সুসৃঙ্খল</a:t>
            </a:r>
            <a:r>
              <a:rPr lang="en-US" sz="2000" b="1" dirty="0" smtClean="0"/>
              <a:t> </a:t>
            </a:r>
            <a:r>
              <a:rPr lang="bn-BD" sz="2000" b="1" dirty="0" smtClean="0"/>
              <a:t> </a:t>
            </a:r>
            <a:r>
              <a:rPr lang="en-US" sz="2000" b="1" dirty="0" err="1" smtClean="0"/>
              <a:t>ভাবে</a:t>
            </a:r>
            <a:r>
              <a:rPr lang="bn-BD" sz="2000" b="1" dirty="0" smtClean="0"/>
              <a:t> 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নির্দিষ্ট</a:t>
            </a:r>
            <a:r>
              <a:rPr lang="en-US" sz="2000" b="1" dirty="0" smtClean="0"/>
              <a:t> </a:t>
            </a:r>
            <a:r>
              <a:rPr lang="bn-BD" sz="2000" b="1" dirty="0" smtClean="0"/>
              <a:t> </a:t>
            </a:r>
            <a:r>
              <a:rPr lang="en-US" sz="2000" b="1" dirty="0" err="1" smtClean="0"/>
              <a:t>রীতি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অনুযায়ী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গোষ্ঠিভুক্ত</a:t>
            </a:r>
            <a:r>
              <a:rPr lang="en-US" sz="2000" b="1" dirty="0" smtClean="0"/>
              <a:t> </a:t>
            </a:r>
            <a:r>
              <a:rPr lang="bn-BD" sz="2000" b="1" dirty="0" smtClean="0"/>
              <a:t> </a:t>
            </a:r>
            <a:r>
              <a:rPr lang="en-US" sz="2000" b="1" dirty="0" err="1" smtClean="0"/>
              <a:t>করা</a:t>
            </a:r>
            <a:r>
              <a:rPr lang="en-US" sz="2000" b="1" dirty="0" smtClean="0"/>
              <a:t> </a:t>
            </a:r>
            <a:r>
              <a:rPr lang="bn-BD" sz="2000" b="1" dirty="0" smtClean="0"/>
              <a:t> </a:t>
            </a:r>
            <a:r>
              <a:rPr lang="en-US" sz="2000" b="1" dirty="0" err="1" smtClean="0"/>
              <a:t>বা</a:t>
            </a:r>
            <a:r>
              <a:rPr lang="bn-BD" sz="2000" b="1" dirty="0" smtClean="0"/>
              <a:t> 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বিন্যাস</a:t>
            </a:r>
            <a:r>
              <a:rPr lang="bn-BD" sz="2000" b="1" dirty="0" smtClean="0"/>
              <a:t> 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করণের</a:t>
            </a:r>
            <a:r>
              <a:rPr lang="en-US" sz="2000" b="1" dirty="0" smtClean="0"/>
              <a:t> </a:t>
            </a:r>
            <a:r>
              <a:rPr lang="bn-BD" sz="2000" b="1" dirty="0" smtClean="0"/>
              <a:t> </a:t>
            </a:r>
            <a:r>
              <a:rPr lang="en-US" sz="2000" b="1" dirty="0" err="1" smtClean="0"/>
              <a:t>সুনির্দিষ্ট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পদ্ধতি</a:t>
            </a:r>
            <a:r>
              <a:rPr lang="en-US" sz="2000" b="1" dirty="0" smtClean="0"/>
              <a:t>।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2000" b="1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n-US" sz="2000" b="1" dirty="0" err="1" smtClean="0"/>
              <a:t>Simpsom</a:t>
            </a:r>
            <a:r>
              <a:rPr lang="en-US" sz="2000" b="1" dirty="0" smtClean="0"/>
              <a:t> 1961 </a:t>
            </a:r>
            <a:r>
              <a:rPr lang="en-US" sz="2000" b="1" dirty="0" err="1" smtClean="0"/>
              <a:t>এর</a:t>
            </a:r>
            <a:r>
              <a:rPr lang="bn-BD" sz="2000" b="1" dirty="0" smtClean="0"/>
              <a:t> 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মতে</a:t>
            </a:r>
            <a:r>
              <a:rPr lang="en-US" sz="2000" b="1" dirty="0" smtClean="0"/>
              <a:t> – “Classification is the ordering of plants into groups or sets on the basis of their relationships.”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2000" b="1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sz="2000" b="1" dirty="0" err="1" smtClean="0"/>
              <a:t>ট্যাক্সোনমি</a:t>
            </a:r>
            <a:r>
              <a:rPr lang="bn-BD" sz="2000" b="1" dirty="0" smtClean="0"/>
              <a:t> 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গ্রিক</a:t>
            </a:r>
            <a:r>
              <a:rPr lang="en-US" sz="2000" b="1" dirty="0" smtClean="0"/>
              <a:t> , taxis= arrangement, </a:t>
            </a:r>
            <a:r>
              <a:rPr lang="en-US" sz="2000" b="1" dirty="0" err="1" smtClean="0"/>
              <a:t>nomos</a:t>
            </a:r>
            <a:r>
              <a:rPr lang="en-US" sz="2000" b="1" dirty="0" smtClean="0"/>
              <a:t>= law </a:t>
            </a:r>
            <a:r>
              <a:rPr lang="en-US" sz="2000" b="1" dirty="0" err="1" smtClean="0"/>
              <a:t>বা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শ্রেণিবিন্যাসতত্ত্ব</a:t>
            </a:r>
            <a:r>
              <a:rPr lang="en-US" sz="2000" b="1" dirty="0" smtClean="0"/>
              <a:t> </a:t>
            </a:r>
            <a:r>
              <a:rPr lang="bn-BD" sz="2000" b="1" dirty="0" smtClean="0"/>
              <a:t> </a:t>
            </a:r>
            <a:r>
              <a:rPr lang="en-US" sz="2000" b="1" dirty="0" err="1" smtClean="0"/>
              <a:t>বা</a:t>
            </a:r>
            <a:r>
              <a:rPr lang="bn-BD" sz="2000" b="1" dirty="0" smtClean="0"/>
              <a:t> 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বিন্যাসবিধি</a:t>
            </a:r>
            <a:r>
              <a:rPr lang="en-US" sz="2000" b="1" dirty="0" smtClean="0"/>
              <a:t>।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2000" b="1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sz="2000" b="1" dirty="0" err="1" smtClean="0"/>
              <a:t>উদ্ভিদরাজিকে</a:t>
            </a:r>
            <a:r>
              <a:rPr lang="bn-BD" sz="2000" b="1" dirty="0" smtClean="0"/>
              <a:t> 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জগ</a:t>
            </a:r>
            <a:r>
              <a:rPr lang="en-US" sz="2000" b="1" dirty="0" smtClean="0"/>
              <a:t>ৎ </a:t>
            </a:r>
            <a:r>
              <a:rPr lang="en-US" sz="2000" b="1" dirty="0" err="1" smtClean="0"/>
              <a:t>বা</a:t>
            </a:r>
            <a:r>
              <a:rPr lang="en-US" sz="2000" b="1" dirty="0" smtClean="0"/>
              <a:t> </a:t>
            </a:r>
            <a:r>
              <a:rPr lang="bn-BD" sz="2000" b="1" dirty="0" smtClean="0"/>
              <a:t> </a:t>
            </a:r>
            <a:r>
              <a:rPr lang="en-US" sz="2000" b="1" dirty="0" err="1" smtClean="0"/>
              <a:t>রাজ্য</a:t>
            </a:r>
            <a:r>
              <a:rPr lang="en-US" sz="2000" b="1" dirty="0" smtClean="0"/>
              <a:t> , </a:t>
            </a:r>
            <a:r>
              <a:rPr lang="en-US" sz="2000" b="1" dirty="0" err="1" smtClean="0"/>
              <a:t>বিভাগ</a:t>
            </a:r>
            <a:r>
              <a:rPr lang="en-US" sz="2000" b="1" dirty="0" smtClean="0"/>
              <a:t> , </a:t>
            </a:r>
            <a:r>
              <a:rPr lang="en-US" sz="2000" b="1" dirty="0" err="1" smtClean="0"/>
              <a:t>শ্রেণি</a:t>
            </a:r>
            <a:r>
              <a:rPr lang="en-US" sz="2000" b="1" dirty="0" smtClean="0"/>
              <a:t> , </a:t>
            </a:r>
            <a:r>
              <a:rPr lang="en-US" sz="2000" b="1" dirty="0" err="1" smtClean="0"/>
              <a:t>বর্গ</a:t>
            </a:r>
            <a:r>
              <a:rPr lang="en-US" sz="2000" b="1" dirty="0" smtClean="0"/>
              <a:t> , </a:t>
            </a:r>
            <a:r>
              <a:rPr lang="en-US" sz="2000" b="1" dirty="0" err="1" smtClean="0"/>
              <a:t>গোত্র</a:t>
            </a:r>
            <a:r>
              <a:rPr lang="en-US" sz="2000" b="1" dirty="0" smtClean="0"/>
              <a:t> , </a:t>
            </a:r>
            <a:r>
              <a:rPr lang="en-US" sz="2000" b="1" dirty="0" err="1" smtClean="0"/>
              <a:t>গণ</a:t>
            </a:r>
            <a:r>
              <a:rPr lang="en-US" sz="2000" b="1" dirty="0" smtClean="0"/>
              <a:t> , </a:t>
            </a:r>
            <a:r>
              <a:rPr lang="en-US" sz="2000" b="1" dirty="0" err="1" smtClean="0"/>
              <a:t>প্রজাতি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প্রভৃতি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ধাপে</a:t>
            </a:r>
            <a:r>
              <a:rPr lang="en-US" sz="2000" b="1" dirty="0" smtClean="0"/>
              <a:t> </a:t>
            </a:r>
            <a:r>
              <a:rPr lang="bn-BD" sz="2000" b="1" dirty="0" smtClean="0"/>
              <a:t> </a:t>
            </a:r>
            <a:r>
              <a:rPr lang="en-US" sz="2000" b="1" dirty="0" err="1" smtClean="0"/>
              <a:t>বা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স্তরে</a:t>
            </a:r>
            <a:r>
              <a:rPr lang="en-US" sz="2000" b="1" dirty="0" smtClean="0"/>
              <a:t> </a:t>
            </a:r>
            <a:r>
              <a:rPr lang="bn-BD" sz="2000" b="1" dirty="0" smtClean="0"/>
              <a:t> </a:t>
            </a:r>
            <a:r>
              <a:rPr lang="en-US" sz="2000" b="1" dirty="0" err="1" smtClean="0"/>
              <a:t>বন্যাসকরণের</a:t>
            </a:r>
            <a:r>
              <a:rPr lang="bn-BD" sz="2000" b="1" dirty="0" smtClean="0"/>
              <a:t> 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সুনির্দিষ্ট</a:t>
            </a:r>
            <a:r>
              <a:rPr lang="en-US" sz="2000" b="1" dirty="0" smtClean="0"/>
              <a:t>  </a:t>
            </a:r>
            <a:r>
              <a:rPr lang="en-US" sz="2000" b="1" dirty="0" err="1" smtClean="0"/>
              <a:t>পদ্ধতিকে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উদ্ভিদ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শ্রেণিবিন্যাস</a:t>
            </a:r>
            <a:r>
              <a:rPr lang="en-US" sz="2000" b="1" dirty="0" smtClean="0"/>
              <a:t> (Plant classification) </a:t>
            </a:r>
            <a:r>
              <a:rPr lang="en-US" sz="2000" b="1" dirty="0" err="1" smtClean="0"/>
              <a:t>বলে</a:t>
            </a:r>
            <a:r>
              <a:rPr lang="en-US" sz="2000" b="1" dirty="0" smtClean="0"/>
              <a:t> ।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694512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1" y="685800"/>
            <a:ext cx="586739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শ্রেণিবিন্যাসের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সমুহ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47800" y="2209800"/>
            <a:ext cx="5410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/>
              <a:t>1. Kingdom </a:t>
            </a:r>
            <a:r>
              <a:rPr lang="en-US" sz="2400" b="1" dirty="0" smtClean="0"/>
              <a:t>(</a:t>
            </a:r>
            <a:r>
              <a:rPr lang="en-US" sz="2400" b="1" dirty="0" err="1" smtClean="0"/>
              <a:t>জগ</a:t>
            </a:r>
            <a:r>
              <a:rPr lang="bn-BD" sz="2400" b="1" dirty="0" smtClean="0"/>
              <a:t>ৎ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রাজ</a:t>
            </a:r>
            <a:r>
              <a:rPr lang="bn-BD" sz="2400" b="1" dirty="0" smtClean="0"/>
              <a:t>্য</a:t>
            </a:r>
            <a:r>
              <a:rPr lang="en-US" sz="2400" b="1" dirty="0" smtClean="0"/>
              <a:t>)</a:t>
            </a:r>
          </a:p>
          <a:p>
            <a:r>
              <a:rPr lang="bn-BD" sz="2400" b="1" dirty="0" smtClean="0"/>
              <a:t>     2. Division </a:t>
            </a:r>
            <a:r>
              <a:rPr lang="en-US" sz="2400" b="1" dirty="0" smtClean="0"/>
              <a:t>(</a:t>
            </a:r>
            <a:r>
              <a:rPr lang="en-US" sz="2400" b="1" dirty="0" err="1" smtClean="0"/>
              <a:t>বিভাগ</a:t>
            </a:r>
            <a:r>
              <a:rPr lang="en-US" sz="2400" b="1" dirty="0" smtClean="0"/>
              <a:t>)</a:t>
            </a:r>
          </a:p>
          <a:p>
            <a:r>
              <a:rPr lang="bn-BD" sz="2400" b="1" dirty="0" smtClean="0"/>
              <a:t>         3. Class </a:t>
            </a:r>
            <a:r>
              <a:rPr lang="en-US" sz="2400" b="1" dirty="0" smtClean="0"/>
              <a:t>(</a:t>
            </a:r>
            <a:r>
              <a:rPr lang="en-US" sz="2400" b="1" dirty="0" err="1" smtClean="0"/>
              <a:t>শ্রেণি</a:t>
            </a:r>
            <a:r>
              <a:rPr lang="en-US" sz="2400" b="1" dirty="0" smtClean="0"/>
              <a:t>)</a:t>
            </a:r>
          </a:p>
          <a:p>
            <a:r>
              <a:rPr lang="bn-BD" sz="2400" b="1" dirty="0" smtClean="0"/>
              <a:t>             4. Order </a:t>
            </a:r>
            <a:r>
              <a:rPr lang="en-US" sz="2400" b="1" dirty="0" smtClean="0"/>
              <a:t>(</a:t>
            </a:r>
            <a:r>
              <a:rPr lang="en-US" sz="2400" b="1" dirty="0" err="1" smtClean="0"/>
              <a:t>বর্গ</a:t>
            </a:r>
            <a:r>
              <a:rPr lang="en-US" sz="2400" b="1" dirty="0" smtClean="0"/>
              <a:t>)</a:t>
            </a:r>
          </a:p>
          <a:p>
            <a:r>
              <a:rPr lang="bn-BD" sz="2400" b="1" dirty="0" smtClean="0"/>
              <a:t>                 5. Family </a:t>
            </a:r>
            <a:r>
              <a:rPr lang="en-US" sz="2400" b="1" dirty="0" smtClean="0"/>
              <a:t>(</a:t>
            </a:r>
            <a:r>
              <a:rPr lang="en-US" sz="2400" b="1" dirty="0" err="1" smtClean="0"/>
              <a:t>গোত্র</a:t>
            </a:r>
            <a:r>
              <a:rPr lang="en-US" sz="2400" b="1" dirty="0" smtClean="0"/>
              <a:t>)</a:t>
            </a:r>
          </a:p>
          <a:p>
            <a:r>
              <a:rPr lang="bn-BD" sz="2400" b="1" dirty="0" smtClean="0"/>
              <a:t>                    6. Genus </a:t>
            </a:r>
            <a:r>
              <a:rPr lang="en-US" sz="2400" b="1" dirty="0" smtClean="0"/>
              <a:t>(</a:t>
            </a:r>
            <a:r>
              <a:rPr lang="en-US" sz="2400" b="1" dirty="0" err="1" smtClean="0"/>
              <a:t>গণ</a:t>
            </a:r>
            <a:r>
              <a:rPr lang="en-US" sz="2400" b="1" dirty="0"/>
              <a:t>)</a:t>
            </a:r>
            <a:endParaRPr lang="en-US" sz="2400" b="1" dirty="0" smtClean="0"/>
          </a:p>
          <a:p>
            <a:r>
              <a:rPr lang="bn-BD" sz="2400" b="1" dirty="0" smtClean="0"/>
              <a:t>                      7. Species </a:t>
            </a:r>
            <a:r>
              <a:rPr lang="en-US" sz="2400" b="1" dirty="0" smtClean="0"/>
              <a:t>(</a:t>
            </a:r>
            <a:r>
              <a:rPr lang="en-US" sz="2400" b="1" dirty="0" err="1" smtClean="0"/>
              <a:t>প্রজাতি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960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27929121"/>
              </p:ext>
            </p:extLst>
          </p:nvPr>
        </p:nvGraphicFramePr>
        <p:xfrm>
          <a:off x="1295400" y="381000"/>
          <a:ext cx="64008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1000" y="57912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সকল</a:t>
            </a:r>
            <a:r>
              <a:rPr lang="en-US" b="1" dirty="0" smtClean="0"/>
              <a:t> </a:t>
            </a:r>
            <a:r>
              <a:rPr lang="en-US" b="1" dirty="0" err="1" smtClean="0"/>
              <a:t>জাতিজনি</a:t>
            </a:r>
            <a:r>
              <a:rPr lang="en-US" b="1" dirty="0" smtClean="0"/>
              <a:t> </a:t>
            </a:r>
            <a:r>
              <a:rPr lang="en-US" b="1" dirty="0" err="1" smtClean="0"/>
              <a:t>শ্রেণিবিন্যাসই</a:t>
            </a:r>
            <a:r>
              <a:rPr lang="en-US" b="1" dirty="0" smtClean="0"/>
              <a:t> </a:t>
            </a:r>
            <a:r>
              <a:rPr lang="en-US" b="1" dirty="0" err="1" smtClean="0"/>
              <a:t>এক</a:t>
            </a:r>
            <a:r>
              <a:rPr lang="en-US" b="1" dirty="0" smtClean="0"/>
              <a:t> </a:t>
            </a:r>
            <a:r>
              <a:rPr lang="en-US" b="1" dirty="0" err="1" smtClean="0"/>
              <a:t>ধরনের</a:t>
            </a:r>
            <a:r>
              <a:rPr lang="en-US" b="1" dirty="0" smtClean="0"/>
              <a:t> </a:t>
            </a:r>
            <a:r>
              <a:rPr lang="en-US" b="1" dirty="0" err="1" smtClean="0"/>
              <a:t>প্রকৃতিক</a:t>
            </a:r>
            <a:r>
              <a:rPr lang="en-US" b="1" dirty="0" smtClean="0"/>
              <a:t>  </a:t>
            </a:r>
            <a:r>
              <a:rPr lang="en-US" b="1" dirty="0" err="1" smtClean="0"/>
              <a:t>শ্রেণিবিন্যাস</a:t>
            </a:r>
            <a:r>
              <a:rPr lang="en-US" b="1" dirty="0" smtClean="0"/>
              <a:t> </a:t>
            </a:r>
            <a:r>
              <a:rPr lang="en-US" b="1" dirty="0" err="1" smtClean="0"/>
              <a:t>পদ্ধতি</a:t>
            </a:r>
            <a:r>
              <a:rPr lang="en-US" b="1" dirty="0" smtClean="0"/>
              <a:t> </a:t>
            </a:r>
            <a:r>
              <a:rPr lang="en-US" b="1" dirty="0" err="1" smtClean="0"/>
              <a:t>কিন্তু</a:t>
            </a:r>
            <a:r>
              <a:rPr lang="en-US" b="1" dirty="0" smtClean="0"/>
              <a:t> </a:t>
            </a:r>
          </a:p>
          <a:p>
            <a:r>
              <a:rPr lang="en-US" b="1" dirty="0" err="1" smtClean="0"/>
              <a:t>সকল</a:t>
            </a:r>
            <a:r>
              <a:rPr lang="en-US" b="1" dirty="0" smtClean="0"/>
              <a:t> </a:t>
            </a:r>
            <a:r>
              <a:rPr lang="en-US" b="1" dirty="0" err="1" smtClean="0"/>
              <a:t>প্রকৃতিক</a:t>
            </a:r>
            <a:r>
              <a:rPr lang="en-US" b="1" dirty="0" smtClean="0"/>
              <a:t>  </a:t>
            </a:r>
            <a:r>
              <a:rPr lang="en-US" b="1" dirty="0" err="1" smtClean="0"/>
              <a:t>শ্রেণিবিন্যাস</a:t>
            </a:r>
            <a:r>
              <a:rPr lang="en-US" b="1" dirty="0" smtClean="0"/>
              <a:t> </a:t>
            </a:r>
            <a:r>
              <a:rPr lang="en-US" b="1" dirty="0" err="1" smtClean="0"/>
              <a:t>জাতিজনি</a:t>
            </a:r>
            <a:r>
              <a:rPr lang="en-US" b="1" dirty="0" smtClean="0"/>
              <a:t> </a:t>
            </a:r>
            <a:r>
              <a:rPr lang="en-US" b="1" dirty="0" err="1" smtClean="0"/>
              <a:t>শ্রেণিবিন্যাস</a:t>
            </a:r>
            <a:r>
              <a:rPr lang="en-US" b="1" dirty="0" smtClean="0"/>
              <a:t> </a:t>
            </a:r>
            <a:r>
              <a:rPr lang="en-US" b="1" dirty="0" err="1" smtClean="0"/>
              <a:t>পদ্ধতি</a:t>
            </a:r>
            <a:r>
              <a:rPr lang="en-US" b="1" dirty="0" smtClean="0"/>
              <a:t> </a:t>
            </a:r>
            <a:r>
              <a:rPr lang="en-US" b="1" dirty="0" err="1" smtClean="0"/>
              <a:t>নয়</a:t>
            </a:r>
            <a:r>
              <a:rPr lang="en-US" b="1" dirty="0" smtClean="0"/>
              <a:t>।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51322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88" t="30579" r="5923"/>
          <a:stretch/>
        </p:blipFill>
        <p:spPr>
          <a:xfrm>
            <a:off x="5036126" y="488880"/>
            <a:ext cx="3117274" cy="5835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" t="34292" r="57329" b="1"/>
          <a:stretch/>
        </p:blipFill>
        <p:spPr>
          <a:xfrm>
            <a:off x="990600" y="417763"/>
            <a:ext cx="3048000" cy="59068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577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11582" y="152400"/>
            <a:ext cx="3713018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Plant Kingdom (</a:t>
            </a:r>
            <a:r>
              <a:rPr lang="en-US" b="1" dirty="0" err="1" smtClean="0">
                <a:solidFill>
                  <a:schemeClr val="bg1"/>
                </a:solidFill>
              </a:rPr>
              <a:t>উদ্ভিদ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জগ</a:t>
            </a:r>
            <a:r>
              <a:rPr lang="en-US" b="1" dirty="0" smtClean="0">
                <a:solidFill>
                  <a:schemeClr val="bg1"/>
                </a:solidFill>
              </a:rPr>
              <a:t>ৎ)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990600"/>
            <a:ext cx="4800600" cy="685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 smtClean="0">
                <a:solidFill>
                  <a:schemeClr val="tx1"/>
                </a:solidFill>
              </a:rPr>
              <a:t>উপজগত ১</a:t>
            </a:r>
            <a:r>
              <a:rPr lang="en-US" b="1" dirty="0" smtClean="0">
                <a:solidFill>
                  <a:schemeClr val="tx1"/>
                </a:solidFill>
              </a:rPr>
              <a:t> : </a:t>
            </a:r>
            <a:r>
              <a:rPr lang="en-US" b="1" dirty="0" err="1" smtClean="0">
                <a:solidFill>
                  <a:schemeClr val="tx1"/>
                </a:solidFill>
              </a:rPr>
              <a:t>Cryptogamia</a:t>
            </a:r>
            <a:endParaRPr lang="en-US" b="1" dirty="0" smtClean="0">
              <a:solidFill>
                <a:schemeClr val="tx1"/>
              </a:solidFill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                                 (</a:t>
            </a:r>
            <a:r>
              <a:rPr lang="en-US" b="1" dirty="0" err="1" smtClean="0">
                <a:solidFill>
                  <a:schemeClr val="tx1"/>
                </a:solidFill>
              </a:rPr>
              <a:t>অপুস্পক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উদ্ভিদ</a:t>
            </a:r>
            <a:r>
              <a:rPr lang="en-US" b="1" dirty="0" smtClean="0">
                <a:solidFill>
                  <a:schemeClr val="tx1"/>
                </a:solidFill>
              </a:rPr>
              <a:t>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95900" y="990600"/>
            <a:ext cx="3619500" cy="65379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 smtClean="0">
                <a:solidFill>
                  <a:srgbClr val="C00000"/>
                </a:solidFill>
              </a:rPr>
              <a:t>উপজগত ২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: </a:t>
            </a:r>
            <a:r>
              <a:rPr lang="en-US" b="1" dirty="0" err="1" smtClean="0">
                <a:solidFill>
                  <a:srgbClr val="C00000"/>
                </a:solidFill>
              </a:rPr>
              <a:t>Phanerogamia</a:t>
            </a:r>
            <a:endParaRPr lang="en-US" b="1" dirty="0" smtClean="0">
              <a:solidFill>
                <a:srgbClr val="C00000"/>
              </a:solidFill>
            </a:endParaRPr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                        (</a:t>
            </a:r>
            <a:r>
              <a:rPr lang="en-US" b="1" dirty="0" err="1" smtClean="0">
                <a:solidFill>
                  <a:srgbClr val="C00000"/>
                </a:solidFill>
              </a:rPr>
              <a:t>সপুস্পক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উদ্ভিদ</a:t>
            </a:r>
            <a:r>
              <a:rPr lang="en-US" b="1" dirty="0" smtClean="0">
                <a:solidFill>
                  <a:srgbClr val="C00000"/>
                </a:solidFill>
              </a:rPr>
              <a:t>)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2057400"/>
            <a:ext cx="1752600" cy="1371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বিভাগ-১</a:t>
            </a:r>
          </a:p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Thallophyta</a:t>
            </a:r>
            <a:endParaRPr lang="en-US" b="1" dirty="0" smtClean="0">
              <a:solidFill>
                <a:schemeClr val="tx1"/>
              </a:solidFill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(</a:t>
            </a:r>
            <a:r>
              <a:rPr lang="en-US" b="1" dirty="0" err="1" smtClean="0">
                <a:solidFill>
                  <a:schemeClr val="tx1"/>
                </a:solidFill>
              </a:rPr>
              <a:t>সমাঙ্গদেহ</a:t>
            </a:r>
            <a:r>
              <a:rPr lang="bn-BD" b="1" dirty="0" smtClean="0">
                <a:solidFill>
                  <a:schemeClr val="tx1"/>
                </a:solidFill>
              </a:rPr>
              <a:t>ী</a:t>
            </a:r>
            <a:r>
              <a:rPr lang="en-US" b="1" dirty="0" smtClean="0">
                <a:solidFill>
                  <a:schemeClr val="tx1"/>
                </a:solidFill>
              </a:rPr>
              <a:t>)</a:t>
            </a:r>
          </a:p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09800" y="2057400"/>
            <a:ext cx="1371600" cy="1371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 smtClean="0">
                <a:solidFill>
                  <a:schemeClr val="tx1"/>
                </a:solidFill>
              </a:rPr>
              <a:t>বিভাগ-২</a:t>
            </a:r>
          </a:p>
          <a:p>
            <a:pPr algn="ctr"/>
            <a:r>
              <a:rPr lang="bn-BD" b="1" dirty="0" smtClean="0">
                <a:solidFill>
                  <a:schemeClr val="tx1"/>
                </a:solidFill>
              </a:rPr>
              <a:t>Bryophyta</a:t>
            </a:r>
          </a:p>
          <a:p>
            <a:pPr algn="ctr"/>
            <a:r>
              <a:rPr lang="bn-BD" b="1" dirty="0" smtClean="0">
                <a:solidFill>
                  <a:schemeClr val="tx1"/>
                </a:solidFill>
              </a:rPr>
              <a:t>(</a:t>
            </a:r>
            <a:r>
              <a:rPr lang="en-US" b="1" dirty="0" err="1" smtClean="0">
                <a:solidFill>
                  <a:schemeClr val="tx1"/>
                </a:solidFill>
              </a:rPr>
              <a:t>মসবর্গ</a:t>
            </a:r>
            <a:r>
              <a:rPr lang="bn-BD" b="1" dirty="0" smtClean="0">
                <a:solidFill>
                  <a:schemeClr val="tx1"/>
                </a:solidFill>
              </a:rPr>
              <a:t>)</a:t>
            </a:r>
          </a:p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810000" y="2089404"/>
            <a:ext cx="1485900" cy="133959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বিভাগ-৩</a:t>
            </a:r>
          </a:p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Pteridophyta</a:t>
            </a:r>
            <a:endParaRPr lang="en-US" b="1" dirty="0" smtClean="0">
              <a:solidFill>
                <a:schemeClr val="tx1"/>
              </a:solidFill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(</a:t>
            </a:r>
            <a:r>
              <a:rPr lang="en-US" b="1" dirty="0" err="1" smtClean="0">
                <a:solidFill>
                  <a:schemeClr val="tx1"/>
                </a:solidFill>
              </a:rPr>
              <a:t>ফার্নবর্গ</a:t>
            </a:r>
            <a:r>
              <a:rPr lang="en-US" b="1" dirty="0" smtClean="0">
                <a:solidFill>
                  <a:schemeClr val="tx1"/>
                </a:solidFill>
              </a:rPr>
              <a:t>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3810000"/>
            <a:ext cx="1143000" cy="1219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শ্রেণি-১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Algae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(</a:t>
            </a:r>
            <a:r>
              <a:rPr lang="en-US" b="1" dirty="0" err="1" smtClean="0">
                <a:solidFill>
                  <a:srgbClr val="FF0000"/>
                </a:solidFill>
              </a:rPr>
              <a:t>শৈবাল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00200" y="3810000"/>
            <a:ext cx="1053084" cy="1219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শ্রেণি-2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Fungi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(</a:t>
            </a:r>
            <a:r>
              <a:rPr lang="en-US" b="1" dirty="0" err="1" smtClean="0">
                <a:solidFill>
                  <a:srgbClr val="FF0000"/>
                </a:solidFill>
              </a:rPr>
              <a:t>ছত্রাক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315200" y="2057400"/>
            <a:ext cx="1676400" cy="1295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বিভাগ-২</a:t>
            </a:r>
          </a:p>
          <a:p>
            <a:pPr algn="ctr"/>
            <a:r>
              <a:rPr lang="en-US" dirty="0" err="1" smtClean="0"/>
              <a:t>Angiospermae</a:t>
            </a:r>
            <a:endParaRPr lang="en-US" dirty="0" smtClean="0"/>
          </a:p>
          <a:p>
            <a:pPr algn="ctr"/>
            <a:r>
              <a:rPr lang="en-US" dirty="0" smtClean="0"/>
              <a:t>(</a:t>
            </a:r>
            <a:r>
              <a:rPr lang="en-US" dirty="0" err="1" smtClean="0"/>
              <a:t>গুপ্তবীজী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410200" y="2057400"/>
            <a:ext cx="1794164" cy="1295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বিভাগ-১</a:t>
            </a:r>
          </a:p>
          <a:p>
            <a:pPr algn="ctr"/>
            <a:r>
              <a:rPr lang="bn-BD" dirty="0" smtClean="0"/>
              <a:t>Gymnospermae</a:t>
            </a:r>
          </a:p>
          <a:p>
            <a:pPr algn="ctr"/>
            <a:r>
              <a:rPr lang="bn-BD" dirty="0" smtClean="0"/>
              <a:t>(</a:t>
            </a:r>
            <a:r>
              <a:rPr lang="en-US" dirty="0" err="1" smtClean="0"/>
              <a:t>নগ্নবীজী</a:t>
            </a:r>
            <a:r>
              <a:rPr lang="bn-BD" dirty="0" smtClean="0"/>
              <a:t>)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581400" y="3962400"/>
            <a:ext cx="2667000" cy="1066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 smtClean="0">
                <a:solidFill>
                  <a:schemeClr val="tx1"/>
                </a:solidFill>
              </a:rPr>
              <a:t>শ্রেণি-১</a:t>
            </a:r>
          </a:p>
          <a:p>
            <a:pPr algn="ctr"/>
            <a:r>
              <a:rPr lang="bn-BD" b="1" dirty="0" smtClean="0">
                <a:solidFill>
                  <a:schemeClr val="tx1"/>
                </a:solidFill>
              </a:rPr>
              <a:t>Dicotyledones</a:t>
            </a:r>
          </a:p>
          <a:p>
            <a:pPr algn="ctr"/>
            <a:r>
              <a:rPr lang="bn-BD" b="1" dirty="0" smtClean="0">
                <a:solidFill>
                  <a:schemeClr val="tx1"/>
                </a:solidFill>
              </a:rPr>
              <a:t>(</a:t>
            </a:r>
            <a:r>
              <a:rPr lang="en-US" b="1" dirty="0" err="1" smtClean="0">
                <a:solidFill>
                  <a:schemeClr val="tx1"/>
                </a:solidFill>
              </a:rPr>
              <a:t>দ্বিবীজপত্রী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উদ্ভিদ</a:t>
            </a:r>
            <a:r>
              <a:rPr lang="bn-BD" b="1" dirty="0" smtClean="0">
                <a:solidFill>
                  <a:schemeClr val="tx1"/>
                </a:solidFill>
              </a:rPr>
              <a:t>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15100" y="3962400"/>
            <a:ext cx="2400300" cy="1066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 smtClean="0">
                <a:solidFill>
                  <a:schemeClr val="tx1"/>
                </a:solidFill>
              </a:rPr>
              <a:t>শ্রেণি-</a:t>
            </a:r>
            <a:r>
              <a:rPr lang="en-US" b="1" dirty="0" smtClean="0">
                <a:solidFill>
                  <a:schemeClr val="tx1"/>
                </a:solidFill>
              </a:rPr>
              <a:t>২</a:t>
            </a:r>
            <a:endParaRPr lang="bn-BD" b="1" dirty="0">
              <a:solidFill>
                <a:schemeClr val="tx1"/>
              </a:solidFill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Mono</a:t>
            </a:r>
            <a:r>
              <a:rPr lang="bn-BD" b="1" dirty="0" smtClean="0">
                <a:solidFill>
                  <a:schemeClr val="tx1"/>
                </a:solidFill>
              </a:rPr>
              <a:t>cotyledones</a:t>
            </a:r>
            <a:endParaRPr lang="bn-BD" b="1" dirty="0">
              <a:solidFill>
                <a:schemeClr val="tx1"/>
              </a:solidFill>
            </a:endParaRPr>
          </a:p>
          <a:p>
            <a:pPr algn="ctr"/>
            <a:r>
              <a:rPr lang="bn-BD" b="1" dirty="0" smtClean="0">
                <a:solidFill>
                  <a:schemeClr val="tx1"/>
                </a:solidFill>
              </a:rPr>
              <a:t>(</a:t>
            </a:r>
            <a:r>
              <a:rPr lang="en-US" b="1" dirty="0" err="1" smtClean="0">
                <a:solidFill>
                  <a:schemeClr val="tx1"/>
                </a:solidFill>
              </a:rPr>
              <a:t>একবীজপত্রী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উদ্ভিদ</a:t>
            </a:r>
            <a:r>
              <a:rPr lang="bn-BD" b="1" dirty="0">
                <a:solidFill>
                  <a:schemeClr val="tx1"/>
                </a:solidFill>
              </a:rPr>
              <a:t>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8600" y="5645727"/>
            <a:ext cx="2905783" cy="907473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উপশ্রেণি-১</a:t>
            </a:r>
          </a:p>
          <a:p>
            <a:pPr algn="ctr"/>
            <a:r>
              <a:rPr lang="en-US" b="1" dirty="0" err="1" smtClean="0">
                <a:solidFill>
                  <a:srgbClr val="C00000"/>
                </a:solidFill>
              </a:rPr>
              <a:t>Polyoetalae</a:t>
            </a:r>
            <a:endParaRPr lang="en-US" b="1" dirty="0" smtClean="0">
              <a:solidFill>
                <a:srgbClr val="C00000"/>
              </a:solidFill>
            </a:endParaRPr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(</a:t>
            </a:r>
            <a:r>
              <a:rPr lang="en-US" b="1" dirty="0" err="1" smtClean="0">
                <a:solidFill>
                  <a:srgbClr val="C00000"/>
                </a:solidFill>
              </a:rPr>
              <a:t>বি</a:t>
            </a:r>
            <a:r>
              <a:rPr lang="bn-BD" b="1" dirty="0" smtClean="0">
                <a:solidFill>
                  <a:srgbClr val="C00000"/>
                </a:solidFill>
              </a:rPr>
              <a:t>যুক্তদল উদ্ভিদ</a:t>
            </a:r>
            <a:r>
              <a:rPr lang="en-US" b="1" dirty="0" smtClean="0">
                <a:solidFill>
                  <a:srgbClr val="C00000"/>
                </a:solidFill>
              </a:rPr>
              <a:t>)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352800" y="5638800"/>
            <a:ext cx="2992582" cy="949036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C00000"/>
                </a:solidFill>
              </a:rPr>
              <a:t>উপশ্রেণি</a:t>
            </a:r>
            <a:r>
              <a:rPr lang="en-US" b="1" dirty="0" smtClean="0">
                <a:solidFill>
                  <a:srgbClr val="C00000"/>
                </a:solidFill>
              </a:rPr>
              <a:t>-</a:t>
            </a:r>
            <a:r>
              <a:rPr lang="bn-BD" b="1" dirty="0" smtClean="0">
                <a:solidFill>
                  <a:srgbClr val="C00000"/>
                </a:solidFill>
              </a:rPr>
              <a:t>২</a:t>
            </a:r>
            <a:endParaRPr lang="en-US" b="1" dirty="0">
              <a:solidFill>
                <a:srgbClr val="C00000"/>
              </a:solidFill>
            </a:endParaRPr>
          </a:p>
          <a:p>
            <a:pPr algn="ctr"/>
            <a:r>
              <a:rPr lang="bn-BD" b="1" dirty="0" smtClean="0">
                <a:solidFill>
                  <a:srgbClr val="C00000"/>
                </a:solidFill>
              </a:rPr>
              <a:t>Gamope</a:t>
            </a:r>
            <a:r>
              <a:rPr lang="en-US" b="1" dirty="0" err="1" smtClean="0">
                <a:solidFill>
                  <a:srgbClr val="C00000"/>
                </a:solidFill>
              </a:rPr>
              <a:t>talae</a:t>
            </a:r>
            <a:endParaRPr lang="en-US" b="1" dirty="0">
              <a:solidFill>
                <a:srgbClr val="C00000"/>
              </a:solidFill>
            </a:endParaRPr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(</a:t>
            </a:r>
            <a:r>
              <a:rPr lang="bn-BD" b="1" dirty="0" smtClean="0">
                <a:solidFill>
                  <a:srgbClr val="C00000"/>
                </a:solidFill>
              </a:rPr>
              <a:t>যুক্তদল উদ্ভিদ)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515100" y="5638800"/>
            <a:ext cx="2476500" cy="9144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C00000"/>
                </a:solidFill>
              </a:rPr>
              <a:t>উপশ্রেণি</a:t>
            </a:r>
            <a:r>
              <a:rPr lang="en-US" b="1" dirty="0" smtClean="0">
                <a:solidFill>
                  <a:srgbClr val="C00000"/>
                </a:solidFill>
              </a:rPr>
              <a:t>-</a:t>
            </a:r>
            <a:r>
              <a:rPr lang="bn-BD" b="1" dirty="0">
                <a:solidFill>
                  <a:srgbClr val="C00000"/>
                </a:solidFill>
              </a:rPr>
              <a:t>৩</a:t>
            </a:r>
            <a:endParaRPr lang="en-US" b="1" dirty="0">
              <a:solidFill>
                <a:srgbClr val="C00000"/>
              </a:solidFill>
            </a:endParaRPr>
          </a:p>
          <a:p>
            <a:pPr algn="ctr"/>
            <a:r>
              <a:rPr lang="bn-BD" b="1" dirty="0" smtClean="0">
                <a:solidFill>
                  <a:srgbClr val="C00000"/>
                </a:solidFill>
              </a:rPr>
              <a:t>Monochlamydae</a:t>
            </a:r>
            <a:endParaRPr lang="en-US" b="1" dirty="0">
              <a:solidFill>
                <a:srgbClr val="C00000"/>
              </a:solidFill>
            </a:endParaRPr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(</a:t>
            </a:r>
            <a:r>
              <a:rPr lang="bn-BD" b="1" dirty="0" smtClean="0">
                <a:solidFill>
                  <a:srgbClr val="C00000"/>
                </a:solidFill>
              </a:rPr>
              <a:t>দল</a:t>
            </a:r>
            <a:r>
              <a:rPr lang="en-US" b="1" dirty="0" err="1" smtClean="0">
                <a:solidFill>
                  <a:srgbClr val="C00000"/>
                </a:solidFill>
              </a:rPr>
              <a:t>বিহীন</a:t>
            </a:r>
            <a:r>
              <a:rPr lang="bn-BD" b="1" dirty="0" smtClean="0">
                <a:solidFill>
                  <a:srgbClr val="C00000"/>
                </a:solidFill>
              </a:rPr>
              <a:t> উদ্ভিদ)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2892067" y="533400"/>
            <a:ext cx="242316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>
            <a:off x="5548884" y="533400"/>
            <a:ext cx="242316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>
            <a:off x="228600" y="1600200"/>
            <a:ext cx="242316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>
            <a:off x="2653284" y="1600200"/>
            <a:ext cx="242316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>
            <a:off x="4800600" y="1644396"/>
            <a:ext cx="242316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wn Arrow 24"/>
          <p:cNvSpPr/>
          <p:nvPr/>
        </p:nvSpPr>
        <p:spPr>
          <a:xfrm>
            <a:off x="304800" y="3320796"/>
            <a:ext cx="242316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wn Arrow 25"/>
          <p:cNvSpPr/>
          <p:nvPr/>
        </p:nvSpPr>
        <p:spPr>
          <a:xfrm>
            <a:off x="1752600" y="3320796"/>
            <a:ext cx="242316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/>
          <p:cNvSpPr/>
          <p:nvPr/>
        </p:nvSpPr>
        <p:spPr>
          <a:xfrm>
            <a:off x="5777484" y="1600200"/>
            <a:ext cx="242316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>
            <a:off x="8368284" y="1600200"/>
            <a:ext cx="242316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5929884" y="3352800"/>
            <a:ext cx="3061716" cy="717804"/>
            <a:chOff x="5929884" y="3352800"/>
            <a:chExt cx="3061716" cy="717804"/>
          </a:xfrm>
        </p:grpSpPr>
        <p:sp>
          <p:nvSpPr>
            <p:cNvPr id="3" name="Left-Right-Up Arrow 2"/>
            <p:cNvSpPr/>
            <p:nvPr/>
          </p:nvSpPr>
          <p:spPr>
            <a:xfrm flipH="1">
              <a:off x="6019800" y="3352800"/>
              <a:ext cx="2895600" cy="381000"/>
            </a:xfrm>
            <a:prstGeom prst="leftRight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own Arrow 28"/>
            <p:cNvSpPr/>
            <p:nvPr/>
          </p:nvSpPr>
          <p:spPr>
            <a:xfrm>
              <a:off x="5929884" y="3581400"/>
              <a:ext cx="242316" cy="48920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wn Arrow 29"/>
            <p:cNvSpPr/>
            <p:nvPr/>
          </p:nvSpPr>
          <p:spPr>
            <a:xfrm>
              <a:off x="8749284" y="3581400"/>
              <a:ext cx="242316" cy="48920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577084" y="5029200"/>
            <a:ext cx="4280916" cy="762000"/>
            <a:chOff x="2577084" y="5029200"/>
            <a:chExt cx="4280916" cy="762000"/>
          </a:xfrm>
        </p:grpSpPr>
        <p:sp>
          <p:nvSpPr>
            <p:cNvPr id="31" name="Left-Right-Up Arrow 30"/>
            <p:cNvSpPr/>
            <p:nvPr/>
          </p:nvSpPr>
          <p:spPr>
            <a:xfrm flipH="1">
              <a:off x="2611582" y="5029200"/>
              <a:ext cx="4170218" cy="381000"/>
            </a:xfrm>
            <a:prstGeom prst="leftRight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own Arrow 31"/>
            <p:cNvSpPr/>
            <p:nvPr/>
          </p:nvSpPr>
          <p:spPr>
            <a:xfrm>
              <a:off x="3872484" y="5301996"/>
              <a:ext cx="242316" cy="48920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wn Arrow 32"/>
            <p:cNvSpPr/>
            <p:nvPr/>
          </p:nvSpPr>
          <p:spPr>
            <a:xfrm>
              <a:off x="2577084" y="5301996"/>
              <a:ext cx="242316" cy="48920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own Arrow 33"/>
            <p:cNvSpPr/>
            <p:nvPr/>
          </p:nvSpPr>
          <p:spPr>
            <a:xfrm>
              <a:off x="6615684" y="5301996"/>
              <a:ext cx="242316" cy="48920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5807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54" t="10707" r="2862" b="868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35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87" t="20202" r="5758" b="9495"/>
          <a:stretch/>
        </p:blipFill>
        <p:spPr>
          <a:xfrm>
            <a:off x="4918364" y="1385455"/>
            <a:ext cx="3699163" cy="48213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t="20202" r="55455" b="9495"/>
          <a:stretch/>
        </p:blipFill>
        <p:spPr>
          <a:xfrm>
            <a:off x="401782" y="1385455"/>
            <a:ext cx="3865418" cy="48213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3918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04800"/>
            <a:ext cx="8763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মারগুলিস</a:t>
            </a:r>
            <a:r>
              <a:rPr lang="en-US" b="1" dirty="0" smtClean="0"/>
              <a:t> </a:t>
            </a:r>
            <a:r>
              <a:rPr lang="en-US" b="1" dirty="0" err="1" smtClean="0"/>
              <a:t>এর</a:t>
            </a:r>
            <a:r>
              <a:rPr lang="en-US" b="1" dirty="0" smtClean="0"/>
              <a:t> </a:t>
            </a:r>
            <a:r>
              <a:rPr lang="en-US" b="1" dirty="0" err="1" smtClean="0"/>
              <a:t>পাঁচ</a:t>
            </a:r>
            <a:r>
              <a:rPr lang="en-US" b="1" dirty="0" smtClean="0"/>
              <a:t> </a:t>
            </a:r>
            <a:r>
              <a:rPr lang="en-US" b="1" dirty="0" err="1" smtClean="0"/>
              <a:t>জগ</a:t>
            </a:r>
            <a:r>
              <a:rPr lang="bn-BD" b="1" dirty="0" smtClean="0"/>
              <a:t>ৎ</a:t>
            </a:r>
            <a:r>
              <a:rPr lang="en-US" b="1" dirty="0" smtClean="0"/>
              <a:t> </a:t>
            </a:r>
            <a:r>
              <a:rPr lang="en-US" b="1" dirty="0" err="1" smtClean="0"/>
              <a:t>শ্রে</a:t>
            </a:r>
            <a:r>
              <a:rPr lang="bn-BD" b="1" dirty="0" smtClean="0"/>
              <a:t>ণিবিন্যাস Living World (জীবজগৎ)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152400" y="1123244"/>
            <a:ext cx="2057400" cy="78175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 smtClean="0">
                <a:solidFill>
                  <a:schemeClr val="tx1"/>
                </a:solidFill>
              </a:rPr>
              <a:t>Super Kingdom-1</a:t>
            </a:r>
          </a:p>
          <a:p>
            <a:pPr algn="ctr"/>
            <a:r>
              <a:rPr lang="bn-BD" b="1" dirty="0" smtClean="0">
                <a:solidFill>
                  <a:schemeClr val="tx1"/>
                </a:solidFill>
              </a:rPr>
              <a:t>Prokaryota</a:t>
            </a:r>
          </a:p>
          <a:p>
            <a:pPr algn="ctr"/>
            <a:r>
              <a:rPr lang="bn-BD" b="1" dirty="0" smtClean="0">
                <a:solidFill>
                  <a:schemeClr val="tx1"/>
                </a:solidFill>
              </a:rPr>
              <a:t>(</a:t>
            </a:r>
            <a:r>
              <a:rPr lang="en-US" b="1" dirty="0" err="1" smtClean="0">
                <a:solidFill>
                  <a:schemeClr val="tx1"/>
                </a:solidFill>
              </a:rPr>
              <a:t>আদিকোষী</a:t>
            </a:r>
            <a:r>
              <a:rPr lang="bn-BD" b="1" dirty="0" smtClean="0">
                <a:solidFill>
                  <a:schemeClr val="tx1"/>
                </a:solidFill>
              </a:rPr>
              <a:t>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33600" y="2243661"/>
            <a:ext cx="1600200" cy="209973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 smtClean="0">
                <a:solidFill>
                  <a:srgbClr val="C00000"/>
                </a:solidFill>
              </a:rPr>
              <a:t>Kingdom</a:t>
            </a:r>
            <a:r>
              <a:rPr lang="en-US" b="1" dirty="0" smtClean="0">
                <a:solidFill>
                  <a:srgbClr val="C00000"/>
                </a:solidFill>
              </a:rPr>
              <a:t> : </a:t>
            </a:r>
            <a:r>
              <a:rPr lang="en-US" b="1" dirty="0" err="1" smtClean="0">
                <a:solidFill>
                  <a:srgbClr val="C00000"/>
                </a:solidFill>
              </a:rPr>
              <a:t>Protoctista</a:t>
            </a:r>
            <a:endParaRPr lang="en-US" b="1" dirty="0" smtClean="0">
              <a:solidFill>
                <a:srgbClr val="C00000"/>
              </a:solidFill>
            </a:endParaRPr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৩৩টি Phylum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Ex. </a:t>
            </a:r>
            <a:r>
              <a:rPr lang="en-US" b="1" dirty="0" err="1" smtClean="0">
                <a:solidFill>
                  <a:srgbClr val="C00000"/>
                </a:solidFill>
              </a:rPr>
              <a:t>Spyrogyra</a:t>
            </a:r>
            <a:endParaRPr lang="en-US" b="1" dirty="0">
              <a:solidFill>
                <a:srgbClr val="C00000"/>
              </a:solidFill>
            </a:endParaRPr>
          </a:p>
          <a:p>
            <a:pPr algn="ctr"/>
            <a:endParaRPr lang="bn-BD" dirty="0"/>
          </a:p>
        </p:txBody>
      </p:sp>
      <p:sp>
        <p:nvSpPr>
          <p:cNvPr id="5" name="Rectangle 4"/>
          <p:cNvSpPr/>
          <p:nvPr/>
        </p:nvSpPr>
        <p:spPr>
          <a:xfrm>
            <a:off x="152400" y="2243661"/>
            <a:ext cx="1524000" cy="209973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 smtClean="0">
                <a:solidFill>
                  <a:srgbClr val="002060"/>
                </a:solidFill>
              </a:rPr>
              <a:t>Kingdom</a:t>
            </a:r>
            <a:r>
              <a:rPr lang="en-US" b="1" dirty="0" smtClean="0">
                <a:solidFill>
                  <a:srgbClr val="002060"/>
                </a:solidFill>
              </a:rPr>
              <a:t> : </a:t>
            </a:r>
            <a:r>
              <a:rPr lang="en-US" b="1" dirty="0" err="1" smtClean="0">
                <a:solidFill>
                  <a:srgbClr val="002060"/>
                </a:solidFill>
              </a:rPr>
              <a:t>Monera</a:t>
            </a:r>
            <a:endParaRPr lang="en-US" b="1" dirty="0" smtClean="0">
              <a:solidFill>
                <a:srgbClr val="002060"/>
              </a:solidFill>
            </a:endParaRPr>
          </a:p>
          <a:p>
            <a:pPr algn="ctr"/>
            <a:r>
              <a:rPr lang="en-US" b="1" dirty="0" smtClean="0">
                <a:solidFill>
                  <a:srgbClr val="002060"/>
                </a:solidFill>
              </a:rPr>
              <a:t>১৫টি Phylum</a:t>
            </a:r>
          </a:p>
          <a:p>
            <a:pPr algn="ctr"/>
            <a:r>
              <a:rPr lang="en-US" b="1" dirty="0" smtClean="0">
                <a:solidFill>
                  <a:srgbClr val="002060"/>
                </a:solidFill>
              </a:rPr>
              <a:t>Ex. E coli</a:t>
            </a:r>
          </a:p>
        </p:txBody>
      </p:sp>
      <p:sp>
        <p:nvSpPr>
          <p:cNvPr id="6" name="Rectangle 5"/>
          <p:cNvSpPr/>
          <p:nvPr/>
        </p:nvSpPr>
        <p:spPr>
          <a:xfrm>
            <a:off x="3886200" y="2243661"/>
            <a:ext cx="1524000" cy="209973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 smtClean="0">
                <a:solidFill>
                  <a:srgbClr val="C00000"/>
                </a:solidFill>
              </a:rPr>
              <a:t>Kingdom</a:t>
            </a:r>
            <a:r>
              <a:rPr lang="en-US" b="1" dirty="0" smtClean="0">
                <a:solidFill>
                  <a:srgbClr val="C00000"/>
                </a:solidFill>
              </a:rPr>
              <a:t> : Fungi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৫টি Phylum</a:t>
            </a:r>
          </a:p>
          <a:p>
            <a:pPr algn="ctr"/>
            <a:r>
              <a:rPr lang="en-US" b="1" dirty="0" err="1" smtClean="0">
                <a:solidFill>
                  <a:srgbClr val="C00000"/>
                </a:solidFill>
              </a:rPr>
              <a:t>Ex.Penicillium</a:t>
            </a:r>
            <a:endParaRPr lang="en-US" b="1" dirty="0">
              <a:solidFill>
                <a:srgbClr val="C00000"/>
              </a:solidFill>
            </a:endParaRPr>
          </a:p>
          <a:p>
            <a:pPr algn="ctr"/>
            <a:endParaRPr lang="bn-BD" dirty="0"/>
          </a:p>
        </p:txBody>
      </p:sp>
      <p:sp>
        <p:nvSpPr>
          <p:cNvPr id="7" name="Rectangle 6"/>
          <p:cNvSpPr/>
          <p:nvPr/>
        </p:nvSpPr>
        <p:spPr>
          <a:xfrm>
            <a:off x="5562600" y="2243661"/>
            <a:ext cx="1600200" cy="209973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r>
              <a:rPr lang="bn-BD" b="1" dirty="0" smtClean="0">
                <a:solidFill>
                  <a:srgbClr val="C00000"/>
                </a:solidFill>
              </a:rPr>
              <a:t>Kingdom</a:t>
            </a:r>
            <a:r>
              <a:rPr lang="en-US" b="1" dirty="0" smtClean="0">
                <a:solidFill>
                  <a:srgbClr val="C00000"/>
                </a:solidFill>
              </a:rPr>
              <a:t> : Plantae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৯টি Phylum</a:t>
            </a:r>
          </a:p>
          <a:p>
            <a:pPr algn="ctr"/>
            <a:endParaRPr lang="en-US" dirty="0"/>
          </a:p>
          <a:p>
            <a:pPr algn="ctr"/>
            <a:endParaRPr lang="bn-BD" dirty="0"/>
          </a:p>
        </p:txBody>
      </p:sp>
      <p:sp>
        <p:nvSpPr>
          <p:cNvPr id="8" name="Rectangle 7"/>
          <p:cNvSpPr/>
          <p:nvPr/>
        </p:nvSpPr>
        <p:spPr>
          <a:xfrm>
            <a:off x="7315200" y="2243661"/>
            <a:ext cx="1600200" cy="209973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 smtClean="0">
                <a:solidFill>
                  <a:srgbClr val="C00000"/>
                </a:solidFill>
              </a:rPr>
              <a:t>Kingdom</a:t>
            </a:r>
            <a:r>
              <a:rPr lang="en-US" b="1" dirty="0" smtClean="0">
                <a:solidFill>
                  <a:srgbClr val="C00000"/>
                </a:solidFill>
              </a:rPr>
              <a:t> : </a:t>
            </a:r>
            <a:r>
              <a:rPr lang="en-US" b="1" dirty="0" err="1" smtClean="0">
                <a:solidFill>
                  <a:srgbClr val="C00000"/>
                </a:solidFill>
              </a:rPr>
              <a:t>Animalia</a:t>
            </a:r>
            <a:endParaRPr lang="en-US" b="1" dirty="0" smtClean="0">
              <a:solidFill>
                <a:srgbClr val="C00000"/>
              </a:solidFill>
            </a:endParaRPr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৩২টি Phylum</a:t>
            </a:r>
            <a:endParaRPr lang="en-US" b="1" dirty="0">
              <a:solidFill>
                <a:srgbClr val="C00000"/>
              </a:solidFill>
            </a:endParaRPr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Ex. Homo sapiens</a:t>
            </a:r>
            <a:endParaRPr lang="bn-BD" b="1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86200" y="4572000"/>
            <a:ext cx="20574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Grade-1 </a:t>
            </a:r>
            <a:r>
              <a:rPr lang="en-US" b="1" dirty="0" err="1" smtClean="0"/>
              <a:t>Bryophyta</a:t>
            </a:r>
            <a:endParaRPr lang="en-US" b="1" dirty="0" smtClean="0"/>
          </a:p>
          <a:p>
            <a:pPr algn="ctr"/>
            <a:r>
              <a:rPr lang="en-US" b="1" dirty="0"/>
              <a:t>১</a:t>
            </a:r>
            <a:r>
              <a:rPr lang="en-US" b="1" dirty="0" smtClean="0"/>
              <a:t>টি Phylum</a:t>
            </a:r>
          </a:p>
          <a:p>
            <a:pPr algn="ctr"/>
            <a:r>
              <a:rPr lang="en-US" b="1" dirty="0" smtClean="0"/>
              <a:t>Ex. </a:t>
            </a:r>
            <a:r>
              <a:rPr lang="en-US" b="1" dirty="0" err="1" smtClean="0"/>
              <a:t>Semibarbula</a:t>
            </a:r>
            <a:endParaRPr lang="en-US" b="1" dirty="0"/>
          </a:p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096000" y="4572000"/>
            <a:ext cx="28194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Grade-2 </a:t>
            </a:r>
            <a:r>
              <a:rPr lang="en-US" dirty="0" err="1" smtClean="0"/>
              <a:t>Tracheophyta</a:t>
            </a:r>
            <a:endParaRPr lang="en-US" dirty="0" smtClean="0"/>
          </a:p>
          <a:p>
            <a:pPr algn="ctr"/>
            <a:r>
              <a:rPr lang="en-US" b="1" dirty="0" smtClean="0"/>
              <a:t>৮টি Phylum </a:t>
            </a:r>
          </a:p>
          <a:p>
            <a:pPr algn="ctr"/>
            <a:r>
              <a:rPr lang="en-US" b="1" dirty="0" smtClean="0"/>
              <a:t>Ex. </a:t>
            </a:r>
            <a:r>
              <a:rPr lang="en-US" b="1" dirty="0" err="1" smtClean="0"/>
              <a:t>Artocarpus</a:t>
            </a:r>
            <a:r>
              <a:rPr lang="en-US" b="1" dirty="0" smtClean="0"/>
              <a:t> </a:t>
            </a:r>
            <a:r>
              <a:rPr lang="en-US" b="1" dirty="0" err="1" smtClean="0"/>
              <a:t>heterophyllus</a:t>
            </a:r>
            <a:endParaRPr lang="en-US" b="1" dirty="0"/>
          </a:p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581400" y="1123244"/>
            <a:ext cx="5334000" cy="78175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>
                <a:solidFill>
                  <a:schemeClr val="tx1"/>
                </a:solidFill>
              </a:rPr>
              <a:t>Super </a:t>
            </a:r>
            <a:r>
              <a:rPr lang="bn-BD" b="1" dirty="0" smtClean="0">
                <a:solidFill>
                  <a:schemeClr val="tx1"/>
                </a:solidFill>
              </a:rPr>
              <a:t>Kingdom-</a:t>
            </a:r>
            <a:r>
              <a:rPr lang="en-US" b="1" dirty="0">
                <a:solidFill>
                  <a:schemeClr val="tx1"/>
                </a:solidFill>
              </a:rPr>
              <a:t>2</a:t>
            </a:r>
            <a:endParaRPr lang="bn-BD" b="1" dirty="0">
              <a:solidFill>
                <a:schemeClr val="tx1"/>
              </a:solidFill>
            </a:endParaRPr>
          </a:p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Eu</a:t>
            </a:r>
            <a:r>
              <a:rPr lang="bn-BD" b="1" dirty="0" smtClean="0">
                <a:solidFill>
                  <a:schemeClr val="tx1"/>
                </a:solidFill>
              </a:rPr>
              <a:t>karyota</a:t>
            </a:r>
            <a:endParaRPr lang="bn-BD" b="1" dirty="0">
              <a:solidFill>
                <a:schemeClr val="tx1"/>
              </a:solidFill>
            </a:endParaRPr>
          </a:p>
          <a:p>
            <a:pPr algn="ctr"/>
            <a:r>
              <a:rPr lang="bn-BD" b="1" dirty="0" smtClean="0">
                <a:solidFill>
                  <a:schemeClr val="tx1"/>
                </a:solidFill>
              </a:rPr>
              <a:t>(</a:t>
            </a:r>
            <a:r>
              <a:rPr lang="en-US" b="1" dirty="0" err="1" smtClean="0">
                <a:solidFill>
                  <a:schemeClr val="tx1"/>
                </a:solidFill>
              </a:rPr>
              <a:t>প্রকৃতকোষী</a:t>
            </a:r>
            <a:r>
              <a:rPr lang="bn-BD" b="1" dirty="0">
                <a:solidFill>
                  <a:schemeClr val="tx1"/>
                </a:solidFill>
              </a:rPr>
              <a:t>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1066800" y="838200"/>
            <a:ext cx="1143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5638800" y="4267200"/>
            <a:ext cx="1143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7010400" y="4267200"/>
            <a:ext cx="1143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3581400" y="1905000"/>
            <a:ext cx="1143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4876800" y="1905000"/>
            <a:ext cx="1143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6667500" y="1905000"/>
            <a:ext cx="1143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8648700" y="1905000"/>
            <a:ext cx="1143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800100" y="1905000"/>
            <a:ext cx="1143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6210300" y="838200"/>
            <a:ext cx="1143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0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47" t="1818" r="3401" b="15758"/>
          <a:stretch/>
        </p:blipFill>
        <p:spPr>
          <a:xfrm>
            <a:off x="-304800" y="0"/>
            <a:ext cx="9677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25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752600" y="16099"/>
            <a:ext cx="5524500" cy="1371600"/>
            <a:chOff x="2667000" y="0"/>
            <a:chExt cx="3429000" cy="1371600"/>
          </a:xfrm>
        </p:grpSpPr>
        <p:sp>
          <p:nvSpPr>
            <p:cNvPr id="2" name="Flowchart: Punched Tape 1"/>
            <p:cNvSpPr/>
            <p:nvPr/>
          </p:nvSpPr>
          <p:spPr>
            <a:xfrm>
              <a:off x="2667000" y="0"/>
              <a:ext cx="3429000" cy="1371600"/>
            </a:xfrm>
            <a:prstGeom prst="flowChartPunchedTap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কক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819400" y="228600"/>
              <a:ext cx="27432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 smtClean="0">
                  <a:latin typeface="NikoshBAN" pitchFamily="2" charset="0"/>
                  <a:cs typeface="NikoshBAN" pitchFamily="2" charset="0"/>
                </a:rPr>
                <a:t>কর্মপত্র-০২</a:t>
              </a:r>
              <a:endParaRPr lang="en-US" sz="60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410202" y="1562574"/>
            <a:ext cx="3581400" cy="1660301"/>
            <a:chOff x="5835227" y="1540504"/>
            <a:chExt cx="2546773" cy="914400"/>
          </a:xfrm>
        </p:grpSpPr>
        <p:sp>
          <p:nvSpPr>
            <p:cNvPr id="7" name="Oval 6"/>
            <p:cNvSpPr/>
            <p:nvPr/>
          </p:nvSpPr>
          <p:spPr>
            <a:xfrm>
              <a:off x="5835227" y="1540504"/>
              <a:ext cx="2546773" cy="914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জ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943599" y="1786241"/>
              <a:ext cx="2438400" cy="456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NikoshBAN" pitchFamily="2" charset="0"/>
                  <a:cs typeface="NikoshBAN" pitchFamily="2" charset="0"/>
                </a:rPr>
                <a:t>সময়-০৩মিনিট</a:t>
              </a:r>
              <a:endParaRPr lang="en-US" sz="36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9" name="Right Arrow 8"/>
          <p:cNvSpPr/>
          <p:nvPr/>
        </p:nvSpPr>
        <p:spPr>
          <a:xfrm>
            <a:off x="498764" y="3736171"/>
            <a:ext cx="644236" cy="48463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143000" y="3657599"/>
            <a:ext cx="81483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শ্রেণিবিন্যাসের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প্রয়োজনীয়তা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66700" y="1713131"/>
            <a:ext cx="3429000" cy="1524000"/>
            <a:chOff x="685800" y="1371600"/>
            <a:chExt cx="2286000" cy="1524000"/>
          </a:xfrm>
        </p:grpSpPr>
        <p:sp>
          <p:nvSpPr>
            <p:cNvPr id="10" name="Oval 9"/>
            <p:cNvSpPr/>
            <p:nvPr/>
          </p:nvSpPr>
          <p:spPr>
            <a:xfrm>
              <a:off x="762000" y="1371600"/>
              <a:ext cx="2133600" cy="152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 smtClean="0">
                  <a:latin typeface="NikoshBAN" pitchFamily="2" charset="0"/>
                  <a:cs typeface="NikoshBAN" pitchFamily="2" charset="0"/>
                </a:rPr>
                <a:t>জোড়ায়</a:t>
              </a:r>
              <a:r>
                <a:rPr lang="en-US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 smtClean="0">
                  <a:latin typeface="NikoshBAN" pitchFamily="2" charset="0"/>
                  <a:cs typeface="NikoshBAN" pitchFamily="2" charset="0"/>
                </a:rPr>
                <a:t>কাজ</a:t>
              </a:r>
              <a:endParaRPr lang="en-US" b="1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85800" y="1813545"/>
              <a:ext cx="2286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latin typeface="NikoshBAN" pitchFamily="2" charset="0"/>
                  <a:cs typeface="NikoshBAN" pitchFamily="2" charset="0"/>
                </a:rPr>
                <a:t>জোড়ায়</a:t>
              </a:r>
              <a:r>
                <a:rPr lang="en-US" sz="36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3600" b="1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380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2971800"/>
            <a:ext cx="8915400" cy="3505200"/>
          </a:xfrm>
        </p:spPr>
        <p:txBody>
          <a:bodyPr>
            <a:normAutofit fontScale="92500"/>
          </a:bodyPr>
          <a:lstStyle/>
          <a:p>
            <a:pPr algn="ctr">
              <a:lnSpc>
                <a:spcPct val="110000"/>
              </a:lnSpc>
            </a:pPr>
            <a:r>
              <a:rPr lang="en-US" sz="59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ড.এস.এম</a:t>
            </a:r>
            <a:r>
              <a:rPr lang="en-US" sz="5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9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ওয়াহেদ</a:t>
            </a:r>
            <a:r>
              <a:rPr lang="en-US" sz="5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9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59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59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59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9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59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59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জীববিজ্ঞান</a:t>
            </a:r>
            <a:r>
              <a:rPr lang="en-US" sz="59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br>
              <a:rPr lang="en-US" sz="59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59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আলহাজ</a:t>
            </a:r>
            <a:r>
              <a:rPr lang="bn-BD" sz="5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্ব সুজাউ</a:t>
            </a:r>
            <a:r>
              <a:rPr lang="en-US" sz="59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দ্দৌ</a:t>
            </a:r>
            <a:r>
              <a:rPr lang="bn-BD" sz="5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উলা </a:t>
            </a:r>
            <a:r>
              <a:rPr lang="en-US" sz="59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bn-BD" sz="59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59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রাজশাহী</a:t>
            </a:r>
            <a:r>
              <a:rPr lang="en-US" sz="5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9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543800" cy="1219200"/>
          </a:xfrm>
        </p:spPr>
        <p:txBody>
          <a:bodyPr>
            <a:noAutofit/>
          </a:bodyPr>
          <a:lstStyle/>
          <a:p>
            <a:r>
              <a:rPr lang="en-US" sz="660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G_20160213_0422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3800" y="1524000"/>
            <a:ext cx="1360714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42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unched Tape 3"/>
          <p:cNvSpPr/>
          <p:nvPr/>
        </p:nvSpPr>
        <p:spPr>
          <a:xfrm>
            <a:off x="1905000" y="108397"/>
            <a:ext cx="4343400" cy="1491803"/>
          </a:xfrm>
          <a:prstGeom prst="flowChartPunchedTap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হফহহহ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90800" y="355937"/>
            <a:ext cx="289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সমাধান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1" y="1905000"/>
            <a:ext cx="8686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000" b="1" dirty="0" err="1" smtClean="0"/>
              <a:t>শ্রেণিবিন্যাসের</a:t>
            </a:r>
            <a:r>
              <a:rPr lang="en-US" sz="2000" b="1" dirty="0" smtClean="0"/>
              <a:t> </a:t>
            </a:r>
            <a:r>
              <a:rPr lang="bn-BD" sz="2000" b="1" dirty="0" smtClean="0"/>
              <a:t> </a:t>
            </a:r>
            <a:r>
              <a:rPr lang="en-US" sz="2000" b="1" dirty="0" err="1" smtClean="0"/>
              <a:t>মাধ্যমে</a:t>
            </a:r>
            <a:r>
              <a:rPr lang="en-US" sz="2000" b="1" dirty="0" smtClean="0"/>
              <a:t> </a:t>
            </a:r>
            <a:r>
              <a:rPr lang="bn-BD" sz="2000" b="1" dirty="0" smtClean="0"/>
              <a:t> </a:t>
            </a:r>
            <a:r>
              <a:rPr lang="en-US" sz="2000" b="1" dirty="0" err="1" smtClean="0"/>
              <a:t>দৈনন্দিন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প্রয়োজনে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কোন</a:t>
            </a:r>
            <a:r>
              <a:rPr lang="bn-BD" sz="2000" b="1" dirty="0" smtClean="0"/>
              <a:t> 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নির্দিষট</a:t>
            </a:r>
            <a:r>
              <a:rPr lang="en-US" sz="2000" b="1" dirty="0" smtClean="0"/>
              <a:t> </a:t>
            </a:r>
            <a:r>
              <a:rPr lang="bn-BD" sz="2000" b="1" dirty="0" smtClean="0"/>
              <a:t> উদ্ভিদকে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অল্প</a:t>
            </a:r>
            <a:r>
              <a:rPr lang="bn-BD" sz="2000" b="1" dirty="0" smtClean="0"/>
              <a:t> 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সময়ে</a:t>
            </a:r>
            <a:r>
              <a:rPr lang="en-US" sz="2000" b="1" dirty="0" smtClean="0"/>
              <a:t> ও</a:t>
            </a:r>
            <a:r>
              <a:rPr lang="bn-BD" sz="2000" b="1" dirty="0" smtClean="0"/>
              <a:t> </a:t>
            </a:r>
            <a:r>
              <a:rPr lang="en-US" sz="2000" b="1" dirty="0" err="1" smtClean="0"/>
              <a:t>অল্প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পরিশ্রমে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খুঁজেবের</a:t>
            </a:r>
            <a:r>
              <a:rPr lang="en-US" sz="2000" b="1" dirty="0" smtClean="0"/>
              <a:t> </a:t>
            </a:r>
            <a:r>
              <a:rPr lang="bn-BD" sz="2000" b="1" dirty="0" smtClean="0"/>
              <a:t> </a:t>
            </a:r>
            <a:r>
              <a:rPr lang="en-US" sz="2000" b="1" dirty="0" err="1" smtClean="0"/>
              <a:t>করা</a:t>
            </a:r>
            <a:r>
              <a:rPr lang="bn-BD" sz="2000" b="1" dirty="0" smtClean="0"/>
              <a:t> 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যায়</a:t>
            </a:r>
            <a:r>
              <a:rPr lang="en-US" sz="2000" b="1" dirty="0" smtClean="0"/>
              <a:t>।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2000" b="1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sz="2000" b="1" dirty="0" err="1" smtClean="0"/>
              <a:t>কোন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নির্দিষ্ট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গোষ্ঠীভুক্ত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সকল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উদ্ভিদ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সম্পর্কে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সম্যক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জ্ঞানলাভ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করা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যায়</a:t>
            </a:r>
            <a:r>
              <a:rPr lang="en-US" sz="2000" b="1" dirty="0" smtClean="0"/>
              <a:t>।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2000" b="1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sz="2000" b="1" dirty="0" err="1" smtClean="0"/>
              <a:t>কৃত্রিম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প্রজনন</a:t>
            </a:r>
            <a:r>
              <a:rPr lang="en-US" sz="2000" b="1" dirty="0" smtClean="0"/>
              <a:t> , </a:t>
            </a:r>
            <a:r>
              <a:rPr lang="en-US" sz="2000" b="1" dirty="0" err="1" smtClean="0"/>
              <a:t>অর্থনৈতিক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গুরুত্ব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সম্পন্ন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উদ্ভিদ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বাছাই</a:t>
            </a:r>
            <a:r>
              <a:rPr lang="en-US" sz="2000" b="1" dirty="0" smtClean="0"/>
              <a:t> ও </a:t>
            </a:r>
            <a:r>
              <a:rPr lang="en-US" sz="2000" b="1" dirty="0" err="1" smtClean="0"/>
              <a:t>সংরক্ষণ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করা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যায়</a:t>
            </a:r>
            <a:r>
              <a:rPr lang="en-US" sz="2000" b="1" dirty="0" smtClean="0"/>
              <a:t>।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2000" b="1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sz="2000" b="1" dirty="0" err="1"/>
              <a:t>উদ্ভদকে</a:t>
            </a:r>
            <a:r>
              <a:rPr lang="en-US" sz="2000" b="1" dirty="0"/>
              <a:t> 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সহজে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সঠিকভাবে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শনাক্ত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করা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যায়</a:t>
            </a:r>
            <a:r>
              <a:rPr lang="en-US" sz="2000" b="1" dirty="0" smtClean="0"/>
              <a:t>।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2000" b="1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sz="2000" b="1" dirty="0" err="1" smtClean="0"/>
              <a:t>উদ্ভদকে</a:t>
            </a:r>
            <a:r>
              <a:rPr lang="en-US" sz="2000" b="1" dirty="0" smtClean="0"/>
              <a:t> </a:t>
            </a:r>
            <a:r>
              <a:rPr lang="bn-BD" sz="2000" b="1" dirty="0" smtClean="0"/>
              <a:t> </a:t>
            </a:r>
            <a:r>
              <a:rPr lang="en-US" sz="2000" b="1" dirty="0" err="1" smtClean="0"/>
              <a:t>সহজে</a:t>
            </a:r>
            <a:r>
              <a:rPr lang="en-US" sz="2000" b="1" dirty="0" smtClean="0"/>
              <a:t> </a:t>
            </a:r>
            <a:r>
              <a:rPr lang="bn-BD" sz="2000" b="1" dirty="0" smtClean="0"/>
              <a:t> </a:t>
            </a:r>
            <a:r>
              <a:rPr lang="en-US" sz="2000" b="1" dirty="0" err="1" smtClean="0"/>
              <a:t>আন্তর্জাতিক</a:t>
            </a:r>
            <a:r>
              <a:rPr lang="en-US" sz="2000" b="1" dirty="0" smtClean="0"/>
              <a:t> </a:t>
            </a:r>
            <a:r>
              <a:rPr lang="bn-BD" sz="2000" b="1" dirty="0" smtClean="0"/>
              <a:t> </a:t>
            </a:r>
            <a:r>
              <a:rPr lang="en-US" sz="2000" b="1" dirty="0" err="1" smtClean="0"/>
              <a:t>সর্বজনীন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পরিচিতি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প্রদানে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শ্রেণিবিন্যাসের</a:t>
            </a:r>
            <a:r>
              <a:rPr lang="bn-BD" sz="2000" b="1" dirty="0" smtClean="0"/>
              <a:t> 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জ্ঞান</a:t>
            </a:r>
            <a:r>
              <a:rPr lang="en-US" sz="2000" b="1" dirty="0" smtClean="0"/>
              <a:t> </a:t>
            </a:r>
            <a:r>
              <a:rPr lang="bn-BD" sz="2000" b="1" dirty="0" smtClean="0"/>
              <a:t> </a:t>
            </a:r>
            <a:r>
              <a:rPr lang="en-US" sz="2000" b="1" dirty="0" err="1" smtClean="0"/>
              <a:t>বিশেষ</a:t>
            </a:r>
            <a:r>
              <a:rPr lang="bn-BD" sz="2000" b="1" dirty="0" smtClean="0"/>
              <a:t> 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ভূমিকা</a:t>
            </a:r>
            <a:r>
              <a:rPr lang="en-US" sz="2000" b="1" dirty="0" smtClean="0"/>
              <a:t> </a:t>
            </a:r>
            <a:r>
              <a:rPr lang="bn-BD" sz="2000" b="1" dirty="0" smtClean="0"/>
              <a:t> </a:t>
            </a:r>
            <a:r>
              <a:rPr lang="en-US" sz="2000" b="1" dirty="0" err="1" smtClean="0"/>
              <a:t>রাখে</a:t>
            </a:r>
            <a:r>
              <a:rPr lang="en-US" sz="2000" b="1" dirty="0" smtClean="0"/>
              <a:t>।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89371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unched Tape 2"/>
          <p:cNvSpPr/>
          <p:nvPr/>
        </p:nvSpPr>
        <p:spPr>
          <a:xfrm>
            <a:off x="2362200" y="76200"/>
            <a:ext cx="3581400" cy="1066800"/>
          </a:xfrm>
          <a:prstGeom prst="flowChartPunchedTap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latin typeface="NikoshBAN" pitchFamily="2" charset="0"/>
                <a:cs typeface="NikoshBAN" pitchFamily="2" charset="0"/>
              </a:rPr>
              <a:t>কর্মপত্র-০২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19400" y="228600"/>
            <a:ext cx="312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1295400"/>
            <a:ext cx="7924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শ্রেণিবিন্যাসের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ক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য়টি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 marL="342900" indent="-342900"/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ক)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	৫টি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খ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৭টি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গ)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৯টি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ঘ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১১টি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/>
            <a:endParaRPr lang="en-US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1295400" y="3581400"/>
            <a:ext cx="76469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ক)২   খ)৩   গ)৪   ঘ)৫ </a:t>
            </a:r>
          </a:p>
          <a:p>
            <a:pPr marL="400050" indent="-400050"/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marL="400050" indent="-400050">
              <a:buFont typeface="+mj-lt"/>
              <a:buAutoNum type="romanLcPeriod"/>
            </a:pP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2895600" y="2057400"/>
            <a:ext cx="381000" cy="30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371600" y="3733800"/>
            <a:ext cx="381000" cy="30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66800" y="2743200"/>
            <a:ext cx="75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/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2.</a:t>
            </a:r>
            <a:r>
              <a:rPr lang="en-US" sz="3600" dirty="0"/>
              <a:t> </a:t>
            </a:r>
            <a:r>
              <a:rPr lang="en-US" sz="3600" b="1" dirty="0" err="1" smtClean="0"/>
              <a:t>গুপ্তবীজী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উদ্ভিদ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কয়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ধরনের</a:t>
            </a:r>
            <a:r>
              <a:rPr lang="en-US" sz="3600" b="1" dirty="0" smtClean="0"/>
              <a:t>?</a:t>
            </a:r>
            <a:endParaRPr lang="en-US" sz="3600" b="1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67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allAtOnce"/>
      <p:bldP spid="34" grpId="0" animBg="1"/>
      <p:bldP spid="37" grpId="0" animBg="1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667000" y="381000"/>
            <a:ext cx="29017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6000" b="1" u="sng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0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u="sng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lowchart: Connector 9"/>
          <p:cNvSpPr/>
          <p:nvPr/>
        </p:nvSpPr>
        <p:spPr>
          <a:xfrm>
            <a:off x="5638800" y="685800"/>
            <a:ext cx="457200" cy="45720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/>
          <p:cNvSpPr/>
          <p:nvPr/>
        </p:nvSpPr>
        <p:spPr>
          <a:xfrm>
            <a:off x="609600" y="644236"/>
            <a:ext cx="457200" cy="4572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6200" y="2590800"/>
            <a:ext cx="8991600" cy="1961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/>
              <a:t>সকল</a:t>
            </a:r>
            <a:r>
              <a:rPr lang="en-US" sz="2800" b="1" dirty="0"/>
              <a:t> </a:t>
            </a:r>
            <a:r>
              <a:rPr lang="en-US" sz="2800" b="1" dirty="0" err="1"/>
              <a:t>জাতিজনি</a:t>
            </a:r>
            <a:r>
              <a:rPr lang="en-US" sz="2800" b="1" dirty="0"/>
              <a:t> </a:t>
            </a:r>
            <a:r>
              <a:rPr lang="en-US" sz="2800" b="1" dirty="0" err="1"/>
              <a:t>শ্রেণিবিন্যাসই</a:t>
            </a:r>
            <a:r>
              <a:rPr lang="en-US" sz="2800" b="1" dirty="0"/>
              <a:t> </a:t>
            </a:r>
            <a:r>
              <a:rPr lang="en-US" sz="2800" b="1" dirty="0" err="1"/>
              <a:t>এক</a:t>
            </a:r>
            <a:r>
              <a:rPr lang="en-US" sz="2800" b="1" dirty="0"/>
              <a:t> </a:t>
            </a:r>
            <a:r>
              <a:rPr lang="en-US" sz="2800" b="1" dirty="0" err="1"/>
              <a:t>ধরনের</a:t>
            </a:r>
            <a:r>
              <a:rPr lang="en-US" sz="2800" b="1" dirty="0"/>
              <a:t> </a:t>
            </a:r>
            <a:r>
              <a:rPr lang="en-US" sz="2800" b="1" dirty="0" err="1"/>
              <a:t>প্রকৃতিক</a:t>
            </a:r>
            <a:r>
              <a:rPr lang="en-US" sz="2800" b="1" dirty="0"/>
              <a:t>  </a:t>
            </a:r>
            <a:r>
              <a:rPr lang="en-US" sz="2800" b="1" dirty="0" err="1"/>
              <a:t>শ্রেণিবিন্যাস</a:t>
            </a:r>
            <a:r>
              <a:rPr lang="en-US" sz="2800" b="1" dirty="0"/>
              <a:t> </a:t>
            </a:r>
            <a:r>
              <a:rPr lang="en-US" sz="2800" b="1" dirty="0" err="1"/>
              <a:t>পদ্ধতি</a:t>
            </a:r>
            <a:r>
              <a:rPr lang="en-US" sz="2800" b="1" dirty="0"/>
              <a:t> </a:t>
            </a:r>
            <a:r>
              <a:rPr lang="en-US" sz="2800" b="1" dirty="0" err="1"/>
              <a:t>কিন্তু</a:t>
            </a:r>
            <a:r>
              <a:rPr lang="en-US" sz="2800" b="1" dirty="0"/>
              <a:t> </a:t>
            </a:r>
            <a:r>
              <a:rPr lang="en-US" sz="2800" b="1" dirty="0" err="1" smtClean="0"/>
              <a:t>সকল</a:t>
            </a:r>
            <a:r>
              <a:rPr lang="en-US" sz="2800" b="1" dirty="0" smtClean="0"/>
              <a:t> </a:t>
            </a:r>
            <a:r>
              <a:rPr lang="en-US" sz="2800" b="1" dirty="0" err="1"/>
              <a:t>প্রকৃতিক</a:t>
            </a:r>
            <a:r>
              <a:rPr lang="en-US" sz="2800" b="1" dirty="0"/>
              <a:t>  </a:t>
            </a:r>
            <a:r>
              <a:rPr lang="en-US" sz="2800" b="1" dirty="0" err="1"/>
              <a:t>শ্রেণিবিন্যাস</a:t>
            </a:r>
            <a:r>
              <a:rPr lang="en-US" sz="2800" b="1" dirty="0"/>
              <a:t> </a:t>
            </a:r>
            <a:r>
              <a:rPr lang="en-US" sz="2800" b="1" dirty="0" err="1"/>
              <a:t>জাতিজনি</a:t>
            </a:r>
            <a:r>
              <a:rPr lang="en-US" sz="2800" b="1" dirty="0"/>
              <a:t> </a:t>
            </a:r>
            <a:r>
              <a:rPr lang="en-US" sz="2800" b="1" dirty="0" err="1"/>
              <a:t>শ্রেণিবিন্যাস</a:t>
            </a:r>
            <a:r>
              <a:rPr lang="en-US" sz="2800" b="1" dirty="0"/>
              <a:t> </a:t>
            </a:r>
            <a:r>
              <a:rPr lang="en-US" sz="2800" b="1" dirty="0" err="1"/>
              <a:t>পদ্ধতি</a:t>
            </a:r>
            <a:r>
              <a:rPr lang="en-US" sz="2800" b="1" dirty="0"/>
              <a:t> </a:t>
            </a:r>
            <a:r>
              <a:rPr lang="en-US" sz="2800" b="1" dirty="0" err="1" smtClean="0"/>
              <a:t>নয়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কেন</a:t>
            </a:r>
            <a:r>
              <a:rPr lang="en-US" sz="2800" b="1" dirty="0" smtClean="0"/>
              <a:t> ?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220505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rysanthemu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990600"/>
            <a:ext cx="7162800" cy="4876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286000" y="2644170"/>
            <a:ext cx="457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solidFill>
                <a:schemeClr val="accent6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464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57200"/>
            <a:ext cx="8305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200" b="1" dirty="0" smtClean="0">
              <a:solidFill>
                <a:srgbClr val="0070C0"/>
              </a:solidFill>
            </a:endParaRPr>
          </a:p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বিষয়ঃজীববিজ্ঞান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অধ্যায়ঃঅবতরণিকা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পাঠঃউদ্ভিদ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জগতের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শ্রেণিবিন্যাস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শ্রেণীঃএকাদশ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সময়ঃ৪৫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      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457200"/>
            <a:ext cx="7239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72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7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7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330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338" y="1257301"/>
            <a:ext cx="3370737" cy="2362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274" y="1371599"/>
            <a:ext cx="2573889" cy="2247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92" y="4019548"/>
            <a:ext cx="2775075" cy="22479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191000"/>
            <a:ext cx="2362200" cy="1904998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359193"/>
            <a:ext cx="2209800" cy="2155902"/>
          </a:xfrm>
          <a:prstGeom prst="rect">
            <a:avLst/>
          </a:prstGeom>
        </p:spPr>
      </p:pic>
      <p:sp>
        <p:nvSpPr>
          <p:cNvPr id="7" name="Rectangular Callout 6"/>
          <p:cNvSpPr/>
          <p:nvPr/>
        </p:nvSpPr>
        <p:spPr>
          <a:xfrm>
            <a:off x="1828800" y="152400"/>
            <a:ext cx="4748398" cy="581891"/>
          </a:xfrm>
          <a:prstGeom prst="wedgeRectCallout">
            <a:avLst>
              <a:gd name="adj1" fmla="val -23751"/>
              <a:gd name="adj2" fmla="val 1756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/>
              <a:t>নিচের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চিত্রগুলো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লক্ষ্য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কর</a:t>
            </a:r>
            <a:endParaRPr lang="en-US" sz="2800" b="1" dirty="0"/>
          </a:p>
        </p:txBody>
      </p:sp>
      <p:pic>
        <p:nvPicPr>
          <p:cNvPr id="9" name="Picture 2" descr="F:\Ph.D WAHED Ali\Photos of Rice Field\IMG_20160918_114416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0" t="34091"/>
          <a:stretch/>
        </p:blipFill>
        <p:spPr bwMode="auto">
          <a:xfrm>
            <a:off x="6510337" y="4190998"/>
            <a:ext cx="2143125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007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624" y="609600"/>
            <a:ext cx="29718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5" b="5604"/>
          <a:stretch/>
        </p:blipFill>
        <p:spPr>
          <a:xfrm>
            <a:off x="4807527" y="685800"/>
            <a:ext cx="2667000" cy="1905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9" r="17629"/>
          <a:stretch/>
        </p:blipFill>
        <p:spPr>
          <a:xfrm>
            <a:off x="1274136" y="3094688"/>
            <a:ext cx="2782776" cy="2620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745" y="3190767"/>
            <a:ext cx="2802833" cy="220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34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990600"/>
            <a:ext cx="8686800" cy="2585323"/>
          </a:xfrm>
          <a:prstGeom prst="rect">
            <a:avLst/>
          </a:prstGeom>
          <a:solidFill>
            <a:schemeClr val="bg1"/>
          </a:solidFill>
          <a:scene3d>
            <a:camera prst="perspectiveAbove"/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accent4">
                <a:shade val="60000"/>
                <a:satMod val="11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en-US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আলোচ্য</a:t>
            </a: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 </a:t>
            </a:r>
          </a:p>
          <a:p>
            <a:r>
              <a:rPr 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en-US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en-U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</a:t>
            </a:r>
            <a:endParaRPr lang="en-US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4419600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জগতের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শ্রেণিবিন্যাস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040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295400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     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25146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শ্রেণিবিন্যাস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3708002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শ্রেণিবিন্যাসের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 flipV="1">
            <a:off x="273628" y="3734346"/>
            <a:ext cx="533400" cy="505702"/>
          </a:xfrm>
          <a:prstGeom prst="rightArrow">
            <a:avLst>
              <a:gd name="adj1" fmla="val 14691"/>
              <a:gd name="adj2" fmla="val 4697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79764" y="5029200"/>
            <a:ext cx="82642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শ্রেণিবিন্যাসের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প্রয়োজনীয়তা</a:t>
            </a:r>
            <a:r>
              <a:rPr lang="en-US" sz="3600" dirty="0"/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 flipV="1">
            <a:off x="381000" y="2583678"/>
            <a:ext cx="533400" cy="457200"/>
          </a:xfrm>
          <a:prstGeom prst="rightArrow">
            <a:avLst>
              <a:gd name="adj1" fmla="val 26812"/>
              <a:gd name="adj2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 flipV="1">
            <a:off x="332509" y="5029200"/>
            <a:ext cx="533400" cy="457200"/>
          </a:xfrm>
          <a:prstGeom prst="rightArrow">
            <a:avLst>
              <a:gd name="adj1" fmla="val 26812"/>
              <a:gd name="adj2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38400" y="228600"/>
            <a:ext cx="4495800" cy="1143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u="sng" dirty="0" err="1" smtClean="0"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66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u="sng" dirty="0" err="1" smtClean="0">
                <a:latin typeface="NikoshBAN" pitchFamily="2" charset="0"/>
                <a:cs typeface="NikoshBAN" pitchFamily="2" charset="0"/>
              </a:rPr>
              <a:t>ফল</a:t>
            </a:r>
            <a:endParaRPr lang="en-US" sz="6600" u="sng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436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 animBg="1"/>
      <p:bldP spid="10" grpId="0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1219200" y="0"/>
            <a:ext cx="6934200" cy="1219200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52600" y="304800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-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95" y="1447800"/>
            <a:ext cx="1346305" cy="10502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695" y="2057400"/>
            <a:ext cx="1346305" cy="10316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4648200"/>
            <a:ext cx="1368003" cy="11868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400" y="3886200"/>
            <a:ext cx="1346200" cy="12507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949" y="3276600"/>
            <a:ext cx="1411851" cy="11853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2" descr="F:\Ph.D WAHED Ali\Photos of Rice Field\IMG_20160918_114416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0" t="34091"/>
          <a:stretch/>
        </p:blipFill>
        <p:spPr bwMode="auto">
          <a:xfrm>
            <a:off x="3160569" y="2667000"/>
            <a:ext cx="1335231" cy="11868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50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2743200" y="152400"/>
            <a:ext cx="3886200" cy="990600"/>
            <a:chOff x="685800" y="381000"/>
            <a:chExt cx="3886200" cy="990600"/>
          </a:xfrm>
        </p:grpSpPr>
        <p:sp>
          <p:nvSpPr>
            <p:cNvPr id="3" name="Pentagon 2"/>
            <p:cNvSpPr/>
            <p:nvPr/>
          </p:nvSpPr>
          <p:spPr>
            <a:xfrm>
              <a:off x="685800" y="381000"/>
              <a:ext cx="3886200" cy="990600"/>
            </a:xfrm>
            <a:prstGeom prst="homePlat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ক</a:t>
              </a:r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66800" y="457200"/>
              <a:ext cx="2343911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4800" b="1" dirty="0" err="1" smtClean="0">
                  <a:latin typeface="NikoshBAN" pitchFamily="2" charset="0"/>
                  <a:cs typeface="NikoshBAN" pitchFamily="2" charset="0"/>
                </a:rPr>
                <a:t>কর্মপত্র</a:t>
              </a:r>
              <a:r>
                <a:rPr lang="en-US" sz="4800" b="1" dirty="0" smtClean="0">
                  <a:latin typeface="NikoshBAN" pitchFamily="2" charset="0"/>
                  <a:cs typeface="NikoshBAN" pitchFamily="2" charset="0"/>
                </a:rPr>
                <a:t> -০১</a:t>
              </a:r>
              <a:endParaRPr lang="en-US" sz="48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28600" y="1371600"/>
            <a:ext cx="4038600" cy="1276529"/>
            <a:chOff x="5257800" y="457200"/>
            <a:chExt cx="4267200" cy="1276529"/>
          </a:xfrm>
        </p:grpSpPr>
        <p:sp>
          <p:nvSpPr>
            <p:cNvPr id="4" name="Oval 3"/>
            <p:cNvSpPr/>
            <p:nvPr/>
          </p:nvSpPr>
          <p:spPr>
            <a:xfrm>
              <a:off x="5257800" y="457200"/>
              <a:ext cx="4186687" cy="1143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এ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943600" y="533400"/>
              <a:ext cx="3581400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latin typeface="NikoshBAN" pitchFamily="2" charset="0"/>
                  <a:cs typeface="NikoshBAN" pitchFamily="2" charset="0"/>
                </a:rPr>
                <a:t>একক</a:t>
              </a:r>
              <a:r>
                <a:rPr lang="en-US" sz="36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latin typeface="NikoshBAN" pitchFamily="2" charset="0"/>
                  <a:cs typeface="NikoshBAN" pitchFamily="2" charset="0"/>
                </a:rPr>
                <a:t>কাজ</a:t>
              </a:r>
            </a:p>
            <a:p>
              <a:endParaRPr lang="en-US" sz="36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9" name="5-Point Star 8"/>
          <p:cNvSpPr/>
          <p:nvPr/>
        </p:nvSpPr>
        <p:spPr>
          <a:xfrm>
            <a:off x="344261" y="3588327"/>
            <a:ext cx="533400" cy="304800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" y="3352800"/>
            <a:ext cx="79996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শ্রেণিবিন্যাস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181600" y="1371600"/>
            <a:ext cx="3733798" cy="1143000"/>
            <a:chOff x="5892115" y="1758043"/>
            <a:chExt cx="3128318" cy="1061357"/>
          </a:xfrm>
        </p:grpSpPr>
        <p:sp>
          <p:nvSpPr>
            <p:cNvPr id="8" name="Oval 7"/>
            <p:cNvSpPr/>
            <p:nvPr/>
          </p:nvSpPr>
          <p:spPr>
            <a:xfrm>
              <a:off x="5892115" y="1758043"/>
              <a:ext cx="3128318" cy="106135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019800" y="1981200"/>
              <a:ext cx="2044401" cy="494253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3600" b="1" dirty="0" smtClean="0">
                  <a:latin typeface="NikoshBAN" pitchFamily="2" charset="0"/>
                  <a:cs typeface="NikoshBAN" pitchFamily="2" charset="0"/>
                </a:rPr>
                <a:t> সময়-০৩মিনিট</a:t>
              </a:r>
              <a:endParaRPr lang="en-US" sz="3600" b="1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437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329</TotalTime>
  <Words>559</Words>
  <Application>Microsoft Office PowerPoint</Application>
  <PresentationFormat>On-screen Show (4:3)</PresentationFormat>
  <Paragraphs>163</Paragraphs>
  <Slides>23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Slipstream</vt:lpstr>
      <vt:lpstr>PowerPoint Presentation</vt:lpstr>
      <vt:lpstr>   শিক্ষক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33</cp:revision>
  <dcterms:created xsi:type="dcterms:W3CDTF">2017-07-10T16:09:05Z</dcterms:created>
  <dcterms:modified xsi:type="dcterms:W3CDTF">2020-06-16T14:48:14Z</dcterms:modified>
</cp:coreProperties>
</file>