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57" r:id="rId3"/>
    <p:sldId id="262" r:id="rId4"/>
    <p:sldId id="295" r:id="rId5"/>
    <p:sldId id="263" r:id="rId6"/>
    <p:sldId id="264" r:id="rId7"/>
    <p:sldId id="265" r:id="rId8"/>
    <p:sldId id="299" r:id="rId9"/>
    <p:sldId id="281" r:id="rId10"/>
    <p:sldId id="266" r:id="rId11"/>
    <p:sldId id="268" r:id="rId12"/>
    <p:sldId id="272" r:id="rId13"/>
    <p:sldId id="300" r:id="rId14"/>
    <p:sldId id="301" r:id="rId15"/>
    <p:sldId id="282" r:id="rId16"/>
    <p:sldId id="298" r:id="rId17"/>
    <p:sldId id="291" r:id="rId18"/>
    <p:sldId id="302" r:id="rId19"/>
    <p:sldId id="284" r:id="rId20"/>
    <p:sldId id="285" r:id="rId21"/>
    <p:sldId id="286" r:id="rId22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9290" autoAdjust="0"/>
  </p:normalViewPr>
  <p:slideViewPr>
    <p:cSldViewPr>
      <p:cViewPr>
        <p:scale>
          <a:sx n="70" d="100"/>
          <a:sy n="70" d="100"/>
        </p:scale>
        <p:origin x="-540" y="0"/>
      </p:cViewPr>
      <p:guideLst>
        <p:guide orient="horz" pos="2304"/>
        <p:guide pos="327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1B640-082E-419A-A888-1E291EC5C95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2C93B1-0510-487E-8CEC-B27B6191203C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হিজরত</a:t>
          </a:r>
          <a:r>
            <a:rPr lang="en-US" dirty="0" smtClean="0"/>
            <a:t> </a:t>
          </a:r>
          <a:r>
            <a:rPr lang="en-US" dirty="0" err="1" smtClean="0"/>
            <a:t>দুই</a:t>
          </a:r>
          <a:r>
            <a:rPr lang="en-US" dirty="0" smtClean="0"/>
            <a:t> </a:t>
          </a:r>
          <a:r>
            <a:rPr lang="en-US" dirty="0" err="1" smtClean="0"/>
            <a:t>প্রকার</a:t>
          </a:r>
          <a:r>
            <a:rPr lang="en-US" dirty="0" smtClean="0"/>
            <a:t> </a:t>
          </a:r>
          <a:r>
            <a:rPr lang="bn-IN" dirty="0" smtClean="0"/>
            <a:t> </a:t>
          </a:r>
          <a:endParaRPr lang="en-US" dirty="0"/>
        </a:p>
      </dgm:t>
    </dgm:pt>
    <dgm:pt modelId="{5E99FA9E-A77B-4812-B409-687F66F36AB6}" type="parTrans" cxnId="{F04908CD-4F2D-4610-831A-13F2A08EAC3D}">
      <dgm:prSet/>
      <dgm:spPr/>
      <dgm:t>
        <a:bodyPr/>
        <a:lstStyle/>
        <a:p>
          <a:endParaRPr lang="en-US"/>
        </a:p>
      </dgm:t>
    </dgm:pt>
    <dgm:pt modelId="{6E410DA0-42EA-417D-A1E9-05D78818B93C}" type="sibTrans" cxnId="{F04908CD-4F2D-4610-831A-13F2A08EAC3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9FC4C28-B1E5-4C72-AE99-C394F8E1BAC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4000" dirty="0" smtClean="0"/>
            <a:t>২. </a:t>
          </a:r>
          <a:r>
            <a:rPr lang="en-US" sz="4000" dirty="0" err="1" smtClean="0"/>
            <a:t>পার্থিব</a:t>
          </a:r>
          <a:r>
            <a:rPr lang="en-US" sz="4000" dirty="0" smtClean="0"/>
            <a:t> </a:t>
          </a:r>
          <a:r>
            <a:rPr lang="en-US" sz="4000" dirty="0" err="1" smtClean="0"/>
            <a:t>লাভ</a:t>
          </a:r>
          <a:r>
            <a:rPr lang="en-US" sz="4000" dirty="0" smtClean="0"/>
            <a:t> </a:t>
          </a:r>
          <a:r>
            <a:rPr lang="en-US" sz="4000" dirty="0" err="1" smtClean="0"/>
            <a:t>বা</a:t>
          </a:r>
          <a:r>
            <a:rPr lang="en-US" sz="4000" dirty="0" smtClean="0"/>
            <a:t> </a:t>
          </a:r>
          <a:r>
            <a:rPr lang="en-US" sz="4000" dirty="0" err="1" smtClean="0"/>
            <a:t>কোনো</a:t>
          </a:r>
          <a:r>
            <a:rPr lang="en-US" sz="4000" dirty="0" smtClean="0"/>
            <a:t> </a:t>
          </a:r>
          <a:r>
            <a:rPr lang="en-US" sz="4000" dirty="0" err="1" smtClean="0"/>
            <a:t>সম্পদ</a:t>
          </a:r>
          <a:r>
            <a:rPr lang="en-US" sz="4000" dirty="0" smtClean="0"/>
            <a:t> </a:t>
          </a:r>
          <a:r>
            <a:rPr lang="en-US" sz="4000" dirty="0" err="1" smtClean="0"/>
            <a:t>লাভের</a:t>
          </a:r>
          <a:r>
            <a:rPr lang="en-US" sz="4000" dirty="0" smtClean="0"/>
            <a:t> </a:t>
          </a:r>
          <a:r>
            <a:rPr lang="en-US" sz="4000" dirty="0" err="1" smtClean="0"/>
            <a:t>জন্য</a:t>
          </a:r>
          <a:r>
            <a:rPr lang="en-US" sz="4000" dirty="0" smtClean="0"/>
            <a:t> । </a:t>
          </a:r>
          <a:r>
            <a:rPr lang="bn-IN" sz="5200" dirty="0" smtClean="0"/>
            <a:t> </a:t>
          </a:r>
          <a:endParaRPr lang="en-US" sz="5200" dirty="0"/>
        </a:p>
      </dgm:t>
    </dgm:pt>
    <dgm:pt modelId="{798E5219-D0F5-4038-983C-97C5F44EE03A}" type="parTrans" cxnId="{632F1E39-80F9-478A-9EB4-FBC46FAF6585}">
      <dgm:prSet/>
      <dgm:spPr/>
      <dgm:t>
        <a:bodyPr/>
        <a:lstStyle/>
        <a:p>
          <a:endParaRPr lang="en-US"/>
        </a:p>
      </dgm:t>
    </dgm:pt>
    <dgm:pt modelId="{6A2836DD-6E01-4F8D-9D1F-B3A0168AA8BC}" type="sibTrans" cxnId="{632F1E39-80F9-478A-9EB4-FBC46FAF6585}">
      <dgm:prSet/>
      <dgm:spPr/>
      <dgm:t>
        <a:bodyPr/>
        <a:lstStyle/>
        <a:p>
          <a:endParaRPr lang="en-US"/>
        </a:p>
      </dgm:t>
    </dgm:pt>
    <dgm:pt modelId="{1D911888-3CD1-489D-960F-6D8E67D4A12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4000" dirty="0" smtClean="0"/>
            <a:t>১. </a:t>
          </a:r>
          <a:r>
            <a:rPr lang="en-US" sz="4000" dirty="0" err="1" smtClean="0"/>
            <a:t>আল্লাহ</a:t>
          </a:r>
          <a:r>
            <a:rPr lang="en-US" sz="4000" dirty="0" smtClean="0"/>
            <a:t> ও </a:t>
          </a:r>
          <a:r>
            <a:rPr lang="en-US" sz="4000" dirty="0" err="1" smtClean="0"/>
            <a:t>তাঁর</a:t>
          </a:r>
          <a:r>
            <a:rPr lang="en-US" sz="4000" dirty="0" smtClean="0"/>
            <a:t> </a:t>
          </a:r>
          <a:r>
            <a:rPr lang="en-US" sz="4000" dirty="0" err="1" smtClean="0"/>
            <a:t>রাসুলের</a:t>
          </a:r>
          <a:r>
            <a:rPr lang="en-US" sz="4000" dirty="0" smtClean="0"/>
            <a:t> </a:t>
          </a:r>
          <a:r>
            <a:rPr lang="en-US" sz="4000" dirty="0" err="1" smtClean="0"/>
            <a:t>সন্তুষ্টির</a:t>
          </a:r>
          <a:r>
            <a:rPr lang="en-US" sz="4000" dirty="0" smtClean="0"/>
            <a:t> </a:t>
          </a:r>
          <a:r>
            <a:rPr lang="en-US" sz="4000" dirty="0" err="1" smtClean="0"/>
            <a:t>জন্য</a:t>
          </a:r>
          <a:r>
            <a:rPr lang="en-US" sz="4000" dirty="0" smtClean="0"/>
            <a:t> । </a:t>
          </a:r>
          <a:r>
            <a:rPr lang="bn-IN" sz="5200" dirty="0" smtClean="0"/>
            <a:t> </a:t>
          </a:r>
          <a:endParaRPr lang="en-US" sz="5200" dirty="0"/>
        </a:p>
      </dgm:t>
    </dgm:pt>
    <dgm:pt modelId="{DEE691EF-BA35-4D07-9B1C-69B612CD15D9}" type="parTrans" cxnId="{9A3478B9-EC3B-4C48-8BD2-4641131F36C6}">
      <dgm:prSet/>
      <dgm:spPr/>
      <dgm:t>
        <a:bodyPr/>
        <a:lstStyle/>
        <a:p>
          <a:endParaRPr lang="en-US"/>
        </a:p>
      </dgm:t>
    </dgm:pt>
    <dgm:pt modelId="{9238F089-1883-4B2F-9870-DA7EC41C93B5}" type="sibTrans" cxnId="{9A3478B9-EC3B-4C48-8BD2-4641131F36C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1100CE5-CF6E-4F31-8F6C-46CF7968B98E}" type="pres">
      <dgm:prSet presAssocID="{EE01B640-082E-419A-A888-1E291EC5C9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094875-FA52-438A-9764-A73EA92F7276}" type="pres">
      <dgm:prSet presAssocID="{5F2C93B1-0510-487E-8CEC-B27B6191203C}" presName="node" presStyleLbl="node1" presStyleIdx="0" presStyleCnt="3" custScaleX="231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126AC-1B97-48E0-A4DC-CA573D66C45D}" type="pres">
      <dgm:prSet presAssocID="{6E410DA0-42EA-417D-A1E9-05D78818B93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4A8175C-527D-43B9-B670-F2B31B15B8C7}" type="pres">
      <dgm:prSet presAssocID="{6E410DA0-42EA-417D-A1E9-05D78818B93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D8C1CB0-C0C5-46DC-8553-391BFF97F78D}" type="pres">
      <dgm:prSet presAssocID="{49FC4C28-B1E5-4C72-AE99-C394F8E1BAC1}" presName="node" presStyleLbl="node1" presStyleIdx="1" presStyleCnt="3" custScaleX="178697" custRadScaleRad="115399" custRadScaleInc="-63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C230A-29E9-4073-8CD7-0D0780007A03}" type="pres">
      <dgm:prSet presAssocID="{6A2836DD-6E01-4F8D-9D1F-B3A0168AA8B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00161C5-20FC-4937-A477-19043460A6DC}" type="pres">
      <dgm:prSet presAssocID="{6A2836DD-6E01-4F8D-9D1F-B3A0168AA8B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B72199F-06AE-43A0-B750-04FC7EFFA6DA}" type="pres">
      <dgm:prSet presAssocID="{1D911888-3CD1-489D-960F-6D8E67D4A12C}" presName="node" presStyleLbl="node1" presStyleIdx="2" presStyleCnt="3" custScaleX="171081" custRadScaleRad="116630" custRadScaleInc="60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8264-41BC-4710-A1EB-C69F3A44829F}" type="pres">
      <dgm:prSet presAssocID="{9238F089-1883-4B2F-9870-DA7EC41C93B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725087F-9AF5-4A25-BA09-22BCCA57C4E9}" type="pres">
      <dgm:prSet presAssocID="{9238F089-1883-4B2F-9870-DA7EC41C93B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21C806A-F636-4503-9251-B829737C9F34}" type="presOf" srcId="{1D911888-3CD1-489D-960F-6D8E67D4A12C}" destId="{7B72199F-06AE-43A0-B750-04FC7EFFA6DA}" srcOrd="0" destOrd="0" presId="urn:microsoft.com/office/officeart/2005/8/layout/cycle7"/>
    <dgm:cxn modelId="{DFEECAA5-5DCE-45EA-9FBC-4360D751B092}" type="presOf" srcId="{6E410DA0-42EA-417D-A1E9-05D78818B93C}" destId="{FBB126AC-1B97-48E0-A4DC-CA573D66C45D}" srcOrd="0" destOrd="0" presId="urn:microsoft.com/office/officeart/2005/8/layout/cycle7"/>
    <dgm:cxn modelId="{B414D856-117D-46ED-8032-B0550894C38D}" type="presOf" srcId="{9238F089-1883-4B2F-9870-DA7EC41C93B5}" destId="{91198264-41BC-4710-A1EB-C69F3A44829F}" srcOrd="0" destOrd="0" presId="urn:microsoft.com/office/officeart/2005/8/layout/cycle7"/>
    <dgm:cxn modelId="{A820DB78-A241-4B1C-B9E9-6C9C3BE6DE4C}" type="presOf" srcId="{EE01B640-082E-419A-A888-1E291EC5C95D}" destId="{61100CE5-CF6E-4F31-8F6C-46CF7968B98E}" srcOrd="0" destOrd="0" presId="urn:microsoft.com/office/officeart/2005/8/layout/cycle7"/>
    <dgm:cxn modelId="{2BCCFF8C-D576-49F3-B447-0B4B71C67832}" type="presOf" srcId="{9238F089-1883-4B2F-9870-DA7EC41C93B5}" destId="{4725087F-9AF5-4A25-BA09-22BCCA57C4E9}" srcOrd="1" destOrd="0" presId="urn:microsoft.com/office/officeart/2005/8/layout/cycle7"/>
    <dgm:cxn modelId="{F7EA503A-E756-4070-BF5D-4825E380903B}" type="presOf" srcId="{49FC4C28-B1E5-4C72-AE99-C394F8E1BAC1}" destId="{0D8C1CB0-C0C5-46DC-8553-391BFF97F78D}" srcOrd="0" destOrd="0" presId="urn:microsoft.com/office/officeart/2005/8/layout/cycle7"/>
    <dgm:cxn modelId="{F04908CD-4F2D-4610-831A-13F2A08EAC3D}" srcId="{EE01B640-082E-419A-A888-1E291EC5C95D}" destId="{5F2C93B1-0510-487E-8CEC-B27B6191203C}" srcOrd="0" destOrd="0" parTransId="{5E99FA9E-A77B-4812-B409-687F66F36AB6}" sibTransId="{6E410DA0-42EA-417D-A1E9-05D78818B93C}"/>
    <dgm:cxn modelId="{8E5E9609-857F-42C7-8D0B-5652CCA8311C}" type="presOf" srcId="{5F2C93B1-0510-487E-8CEC-B27B6191203C}" destId="{0F094875-FA52-438A-9764-A73EA92F7276}" srcOrd="0" destOrd="0" presId="urn:microsoft.com/office/officeart/2005/8/layout/cycle7"/>
    <dgm:cxn modelId="{28F75604-11A8-4BF4-91EF-6D910E126E82}" type="presOf" srcId="{6A2836DD-6E01-4F8D-9D1F-B3A0168AA8BC}" destId="{C18C230A-29E9-4073-8CD7-0D0780007A03}" srcOrd="0" destOrd="0" presId="urn:microsoft.com/office/officeart/2005/8/layout/cycle7"/>
    <dgm:cxn modelId="{4D5B3F6B-0ABB-4830-84A7-ECD734DDC3C7}" type="presOf" srcId="{6A2836DD-6E01-4F8D-9D1F-B3A0168AA8BC}" destId="{B00161C5-20FC-4937-A477-19043460A6DC}" srcOrd="1" destOrd="0" presId="urn:microsoft.com/office/officeart/2005/8/layout/cycle7"/>
    <dgm:cxn modelId="{7B0FB19A-8DBE-4DA3-8F64-3A5F521AEB88}" type="presOf" srcId="{6E410DA0-42EA-417D-A1E9-05D78818B93C}" destId="{04A8175C-527D-43B9-B670-F2B31B15B8C7}" srcOrd="1" destOrd="0" presId="urn:microsoft.com/office/officeart/2005/8/layout/cycle7"/>
    <dgm:cxn modelId="{632F1E39-80F9-478A-9EB4-FBC46FAF6585}" srcId="{EE01B640-082E-419A-A888-1E291EC5C95D}" destId="{49FC4C28-B1E5-4C72-AE99-C394F8E1BAC1}" srcOrd="1" destOrd="0" parTransId="{798E5219-D0F5-4038-983C-97C5F44EE03A}" sibTransId="{6A2836DD-6E01-4F8D-9D1F-B3A0168AA8BC}"/>
    <dgm:cxn modelId="{9A3478B9-EC3B-4C48-8BD2-4641131F36C6}" srcId="{EE01B640-082E-419A-A888-1E291EC5C95D}" destId="{1D911888-3CD1-489D-960F-6D8E67D4A12C}" srcOrd="2" destOrd="0" parTransId="{DEE691EF-BA35-4D07-9B1C-69B612CD15D9}" sibTransId="{9238F089-1883-4B2F-9870-DA7EC41C93B5}"/>
    <dgm:cxn modelId="{B14EE8F7-32F5-4E9D-956D-5A880B597CFB}" type="presParOf" srcId="{61100CE5-CF6E-4F31-8F6C-46CF7968B98E}" destId="{0F094875-FA52-438A-9764-A73EA92F7276}" srcOrd="0" destOrd="0" presId="urn:microsoft.com/office/officeart/2005/8/layout/cycle7"/>
    <dgm:cxn modelId="{8EB02C54-B44A-4F0A-AA23-EEC9645667F9}" type="presParOf" srcId="{61100CE5-CF6E-4F31-8F6C-46CF7968B98E}" destId="{FBB126AC-1B97-48E0-A4DC-CA573D66C45D}" srcOrd="1" destOrd="0" presId="urn:microsoft.com/office/officeart/2005/8/layout/cycle7"/>
    <dgm:cxn modelId="{B3AC93E9-33DF-4425-99F3-8367EDFB7996}" type="presParOf" srcId="{FBB126AC-1B97-48E0-A4DC-CA573D66C45D}" destId="{04A8175C-527D-43B9-B670-F2B31B15B8C7}" srcOrd="0" destOrd="0" presId="urn:microsoft.com/office/officeart/2005/8/layout/cycle7"/>
    <dgm:cxn modelId="{748162DE-0277-4EA2-9480-611352B22637}" type="presParOf" srcId="{61100CE5-CF6E-4F31-8F6C-46CF7968B98E}" destId="{0D8C1CB0-C0C5-46DC-8553-391BFF97F78D}" srcOrd="2" destOrd="0" presId="urn:microsoft.com/office/officeart/2005/8/layout/cycle7"/>
    <dgm:cxn modelId="{A01FB8EB-EA24-4973-9B94-EEECBCB89FE8}" type="presParOf" srcId="{61100CE5-CF6E-4F31-8F6C-46CF7968B98E}" destId="{C18C230A-29E9-4073-8CD7-0D0780007A03}" srcOrd="3" destOrd="0" presId="urn:microsoft.com/office/officeart/2005/8/layout/cycle7"/>
    <dgm:cxn modelId="{4A683FAE-B40C-4037-ACEB-FDC5085985EC}" type="presParOf" srcId="{C18C230A-29E9-4073-8CD7-0D0780007A03}" destId="{B00161C5-20FC-4937-A477-19043460A6DC}" srcOrd="0" destOrd="0" presId="urn:microsoft.com/office/officeart/2005/8/layout/cycle7"/>
    <dgm:cxn modelId="{6E9F8EB9-35AF-4D55-A478-4E6594453A46}" type="presParOf" srcId="{61100CE5-CF6E-4F31-8F6C-46CF7968B98E}" destId="{7B72199F-06AE-43A0-B750-04FC7EFFA6DA}" srcOrd="4" destOrd="0" presId="urn:microsoft.com/office/officeart/2005/8/layout/cycle7"/>
    <dgm:cxn modelId="{34487C34-9B4A-4657-9C2A-0D67FCEB3AD4}" type="presParOf" srcId="{61100CE5-CF6E-4F31-8F6C-46CF7968B98E}" destId="{91198264-41BC-4710-A1EB-C69F3A44829F}" srcOrd="5" destOrd="0" presId="urn:microsoft.com/office/officeart/2005/8/layout/cycle7"/>
    <dgm:cxn modelId="{20071FD6-AFB0-4EC1-B91E-D99C3897C100}" type="presParOf" srcId="{91198264-41BC-4710-A1EB-C69F3A44829F}" destId="{4725087F-9AF5-4A25-BA09-22BCCA57C4E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13DB2-F616-44B1-9A37-97C0EA74332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CE5B-66C7-4776-9C77-A28BEFE200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Vrinda" pitchFamily="34" charset="0"/>
                <a:cs typeface="Vrinda" pitchFamily="34" charset="0"/>
              </a:rPr>
              <a:t>পাঠ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 সংশ্লিষ্ট ছবি দ্বারা শিক্ষার্থীদের স্বাগতম জানানো যেতে পারে। পাঠ যেহেতু হাদিস শরিফ তাই এ ছবিটি দেওয়া হয়েছে।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  <a:p>
            <a:endParaRPr lang="en-US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হাদিস কেন প্রয়োজন?</a:t>
            </a:r>
            <a:r>
              <a:rPr lang="bn-BD" baseline="0" dirty="0" smtClean="0"/>
              <a:t> হাদিস সম্পর্কে আল্লাহপাক কী বলেছেন? ইত্যাদি প্রশ্ন করা যেতে পারে। হাদিসের গুরুত্ব সহজভাবে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63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>
                <a:cs typeface="+mn-cs"/>
              </a:rPr>
              <a:t>উত্তর হতে পারে-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পূণ্য ও ন্যায়ের পথে চলার জন্য হাদিস শরিফের প্রয়োজন,</a:t>
            </a:r>
            <a:r>
              <a:rPr lang="bn-BD" sz="14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হল- নবি করিম (সাঃ) এর জীবনের সকল কাজ-কর্মের সংরক্ষক,</a:t>
            </a:r>
            <a:r>
              <a:rPr lang="bn-BD" sz="14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ইসলামি জীবন ব্যবস্থার দ্বিতীয় উৎস,</a:t>
            </a:r>
            <a:r>
              <a:rPr lang="bn-BD" sz="14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 আল কুরআনের ব্যাখ্যা</a:t>
            </a:r>
            <a:r>
              <a:rPr lang="bn-BD" sz="14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ইত্যাদি।</a:t>
            </a:r>
            <a:endParaRPr lang="en-US" sz="14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3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cs typeface="+mn-cs"/>
              </a:rPr>
              <a:t>১. কথা</a:t>
            </a:r>
            <a:r>
              <a:rPr lang="bn-BD" baseline="0" dirty="0" smtClean="0">
                <a:cs typeface="+mn-cs"/>
              </a:rPr>
              <a:t> বা বাণী। ২. </a:t>
            </a:r>
            <a:r>
              <a:rPr lang="bn-BD" sz="12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ইসলামি জীবন ব্যবস্থার দ্বিতীয় উৎস,</a:t>
            </a:r>
            <a:r>
              <a:rPr lang="bn-BD" sz="12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 আল কুরআনের ব্যাখ্যা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ইত্যাদি। ৩. </a:t>
            </a:r>
            <a:r>
              <a:rPr lang="bn-BD" sz="12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বিশুদ্ধ ছয়টি হাদিস গ্রন্থকে একত্রে সিহাহ সিত্তাহ বলা হয়। ৪. আবু আব্দুল্লাহ মুহাম্মাদ ইবনে ইসমাঈল বুখারি (রঃ)</a:t>
            </a:r>
            <a:r>
              <a:rPr lang="bn-BD" sz="120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। ৫. সহিহ বুখারি।</a:t>
            </a:r>
            <a:endParaRPr lang="en-US" sz="12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81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 হতে পারে-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পূণ্য ও ন্যায়ের পথে চলার জন্য হাদিস শরিফের প্রয়োজন,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হল- নবি করিম (সাঃ) এর জীবনের সকল কাজ-কর্মের সংরক্ষক,</a:t>
            </a:r>
            <a:r>
              <a:rPr lang="bn-BD" sz="12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ইসলামি জীবন ব্যবস্থার দ্বিতীয় উৎস,</a:t>
            </a:r>
            <a:r>
              <a:rPr lang="bn-BD" sz="12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 আল কুরআনের ব্যাখ্যা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ইত্যাদি।</a:t>
            </a:r>
            <a:endParaRPr lang="en-US" sz="12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50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smtClean="0"/>
              <a:t>সবাইকে </a:t>
            </a:r>
            <a:r>
              <a:rPr lang="bn-BD" baseline="0" dirty="0" smtClean="0"/>
              <a:t>ধন্যবাদ জানিয়ে পাঠ শেষ করতে </a:t>
            </a:r>
            <a:r>
              <a:rPr lang="bn-BD" baseline="0" smtClean="0"/>
              <a:t>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0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ক্ষেত্রে চাইলে এ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এখানে কী দেখা যাচ্ছে? এগুলো কী? ইত্যাদি প্রশ্ন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4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5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হাদিস শব্দটি</a:t>
            </a:r>
            <a:r>
              <a:rPr lang="bn-BD" baseline="0" dirty="0" smtClean="0"/>
              <a:t> কোন ভাষার? এর অর্থ কী?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cs typeface="+mj-cs"/>
              </a:rPr>
              <a:t>উত্তর হতে পারে- হাদিস শব্দের</a:t>
            </a:r>
            <a:r>
              <a:rPr lang="bn-BD" baseline="0" dirty="0" smtClean="0">
                <a:cs typeface="+mj-cs"/>
              </a:rPr>
              <a:t> অর্থ কথা বা বাণী।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j-cs"/>
              </a:rPr>
              <a:t>মহানবি (সাঃ) এর বাণী, কর্ম ও মৌনসম্মতিকে হাদিস বলা হয়।</a:t>
            </a:r>
            <a:endParaRPr lang="en-US" sz="14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j-cs"/>
            </a:endParaRPr>
          </a:p>
          <a:p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হাদিস</a:t>
            </a:r>
            <a:r>
              <a:rPr lang="bn-BD" baseline="0" dirty="0" smtClean="0"/>
              <a:t> এর পারিভাষিক সংজ্ঞা সহজভাবে বুঝিয়ে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হাদিস কী? হাদিস কেন প্রয়োজন?</a:t>
            </a:r>
            <a:r>
              <a:rPr lang="bn-BD" baseline="0" dirty="0" smtClean="0"/>
              <a:t> ইত্যাদি প্রশ্ন করা যেতে পারে। হাদিসের গুরুত্ব সহজভাবে বুঝিয়ে দিতে পারেন। </a:t>
            </a:r>
            <a:r>
              <a:rPr lang="bn-BD" dirty="0" smtClean="0"/>
              <a:t>হাদিস কী? হাদিস কেন প্রয়োজন?</a:t>
            </a:r>
            <a:r>
              <a:rPr lang="bn-BD" baseline="0" dirty="0" smtClean="0"/>
              <a:t> ইত্যাদি প্রশ্ন করা যেতে পারে। হাদিসের গুরুত্ব সহজভাবে বুঝিয়ে দিতে পারেন। </a:t>
            </a:r>
            <a:r>
              <a:rPr lang="bn-BD" dirty="0" smtClean="0"/>
              <a:t>হাদিস কী? হাদিস কেন প্রয়োজন?</a:t>
            </a:r>
            <a:r>
              <a:rPr lang="bn-BD" baseline="0" dirty="0" smtClean="0"/>
              <a:t> ইত্যাদি প্রশ্ন করা যেতে পারে। হাদিসের গুরুত্ব সহজভাবে বুঝিয়ে দিতে পারেন। </a:t>
            </a:r>
            <a:r>
              <a:rPr lang="bn-BD" dirty="0" smtClean="0"/>
              <a:t>হাদিস কী? হাদিস কেন প্রয়োজন?</a:t>
            </a:r>
            <a:r>
              <a:rPr lang="bn-BD" baseline="0" dirty="0" smtClean="0"/>
              <a:t> ইত্যাদি প্রশ্ন করা যেতে পারে। হাদিসের গুরুত্ব সহজভাবে বুঝিয়ে দিতে পারেন। </a:t>
            </a:r>
            <a:r>
              <a:rPr lang="bn-BD" dirty="0" smtClean="0"/>
              <a:t>হাদিস কী? হাদিস কেন প্রয়োজন?</a:t>
            </a:r>
            <a:r>
              <a:rPr lang="bn-BD" baseline="0" dirty="0" smtClean="0"/>
              <a:t> ইত্যাদি প্রশ্ন করা যেতে পারে। হাদিসের গুরুত্ব সহজভাবে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0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DFA-AA69-417C-851F-05B2735E106D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8FF8-A179-4D32-9A61-51E855090174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F923-AB4A-4E23-8781-04AAA7160794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C56-CD2B-43DD-B889-F8CD208D0911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AA71-4477-44FD-A94D-EEB6EB474EE5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BA0F-21F8-4D88-B39A-EE075CECA950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B86-1417-4D87-93F6-5EE37323A6AC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1ECA-891B-4CDC-8B53-800AD082FE45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Frame\bor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91" y="0"/>
            <a:ext cx="10489579" cy="73152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xfrm>
            <a:off x="4668044" y="6918909"/>
            <a:ext cx="990600" cy="389467"/>
          </a:xfrm>
        </p:spPr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E4F1EDFE-F515-444E-BD51-3F5D8B3B49AC}" type="datetime8">
              <a:rPr lang="en-US" smtClean="0"/>
              <a:t>6/17/2020 7:17 PM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0630-F6DC-42A3-9987-A3ACC451B6BA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D28-00EB-4FE2-BD66-297207E59913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2DCA-2547-40F4-9C59-5CDDB6A48B81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Sunan-ibn-Majah-300x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181003"/>
            <a:ext cx="101346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62A4-3E65-49BB-992E-B0A84B0AF6FC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47813" y="1648344"/>
            <a:ext cx="8251220" cy="442749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43" y="470646"/>
            <a:ext cx="10202989" cy="1586754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-41840" y="0"/>
            <a:ext cx="5694420" cy="725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5652580" y="0"/>
            <a:ext cx="4750308" cy="72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9017-AD71-40CB-B5F3-3D1FFA8D02C9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8544" y="87839"/>
            <a:ext cx="69342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সের ব্যাখ্যা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962400"/>
            <a:ext cx="1023064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হাদিসটি সহিহ্‌ বুখারির সর্বপ্রথম হাদিস । এর তাৎপর্য অত্যন্ত </a:t>
            </a:r>
            <a:r>
              <a:rPr lang="bn-IN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ব্যপক ।   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7" y="1257300"/>
            <a:ext cx="2328333" cy="293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11" y="1257300"/>
            <a:ext cx="2328333" cy="2933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44" y="1232279"/>
            <a:ext cx="2328333" cy="2933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77" y="1232279"/>
            <a:ext cx="2328333" cy="293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244" y="5029200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মানুষের সকল কাজই নিয়তের সাথে সংশ্লিষ্ট । নিয়ত বা উদ্দেশ্য ছাড়া মানুষ কোনো করে না ।</a:t>
            </a:r>
          </a:p>
          <a:p>
            <a:r>
              <a:rPr lang="bn-IN" sz="3600" dirty="0" smtClean="0"/>
              <a:t>কাজের উদ্দেশ্য কেমন হওয়া উচিত তাও এই হাদিসে বর্ণনা আছে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03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044" y="76200"/>
            <a:ext cx="8534400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A096-F8DA-4A7E-8709-CB5A42FFC9BF}" type="datetime8">
              <a:rPr lang="en-US" smtClean="0"/>
              <a:t>6/17/2020 7:17 PM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4" y="1038368"/>
            <a:ext cx="10044587" cy="564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44" y="52884"/>
            <a:ext cx="1728312" cy="96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35291" y="5791200"/>
            <a:ext cx="957990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</a:rPr>
              <a:t>আল্লাহ তায়ালা পরকালে মানুষের কৃতকর্মের হিসাব নিবেন । 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4" y="1095234"/>
            <a:ext cx="5114424" cy="328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45" y="1055428"/>
            <a:ext cx="5000566" cy="332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7576" y="4267200"/>
            <a:ext cx="10351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সেদিন তিনি মানুষের কাজের নিয়ত বা উদ্দেশ্যের প্রতি দৃষ্টিপাত করবেন ।</a:t>
            </a:r>
          </a:p>
          <a:p>
            <a:r>
              <a:rPr lang="bn-IN" sz="3600" dirty="0" smtClean="0"/>
              <a:t>মানুষ যদি সৎ উদ্দেশ্যে কোনো কাজ করে তবে সে তার পুরস্কার  লাভ করবে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40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4244" y="76200"/>
            <a:ext cx="8458200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 কাজ করার বিভিন্ন পদ্ধতি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68044" y="6918909"/>
            <a:ext cx="1752600" cy="389467"/>
          </a:xfrm>
        </p:spPr>
        <p:txBody>
          <a:bodyPr/>
          <a:lstStyle/>
          <a:p>
            <a:fld id="{B9FF161C-50BE-4F50-A75A-486E5CBE22BE}" type="datetime8">
              <a:rPr lang="en-US" smtClean="0"/>
              <a:t>6/17/2020 7:17 PM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44" y="1391653"/>
            <a:ext cx="4169236" cy="294322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4" y="1371600"/>
            <a:ext cx="4253474" cy="293560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Rectangle 12"/>
          <p:cNvSpPr/>
          <p:nvPr/>
        </p:nvSpPr>
        <p:spPr>
          <a:xfrm>
            <a:off x="867572" y="4894107"/>
            <a:ext cx="4358011" cy="102105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ysClr val="windowText" lastClr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 মূ্ল্যে চিকিৎসা প্রদানের মাধ্যমে  </a:t>
            </a:r>
            <a:endParaRPr lang="en-US" sz="3600" dirty="0">
              <a:solidFill>
                <a:sysClr val="windowText" lastClr="000000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8565" y="4868289"/>
            <a:ext cx="4153723" cy="102105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ysClr val="windowText" lastClr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আহত ব্যক্তিকে চিকিৎসা কেন্দ্রে পৌঁছানোর মাধ্যমে  </a:t>
            </a:r>
            <a:endParaRPr lang="en-US" sz="3600" dirty="0">
              <a:solidFill>
                <a:sysClr val="windowText" lastClr="000000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1" y="1202867"/>
            <a:ext cx="4959793" cy="353589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Rectangle 15"/>
          <p:cNvSpPr/>
          <p:nvPr/>
        </p:nvSpPr>
        <p:spPr>
          <a:xfrm>
            <a:off x="239980" y="4738761"/>
            <a:ext cx="4469781" cy="64331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ছায়াদার বৃক্ষ রোপনের মাধ্যমে </a:t>
            </a:r>
            <a:endParaRPr lang="en-US" sz="3600" dirty="0">
              <a:solidFill>
                <a:schemeClr val="tx1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12" y="1202867"/>
            <a:ext cx="5225304" cy="3535894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Rectangle 17"/>
          <p:cNvSpPr/>
          <p:nvPr/>
        </p:nvSpPr>
        <p:spPr>
          <a:xfrm>
            <a:off x="4780608" y="4744091"/>
            <a:ext cx="4127351" cy="64331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ফলজ বৃক্ষ রোপনের মাধ্যমে </a:t>
            </a:r>
            <a:endParaRPr lang="en-US" sz="3600" dirty="0">
              <a:solidFill>
                <a:schemeClr val="tx1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980" y="5915160"/>
            <a:ext cx="93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নেক নিয়তে কাজ করে ব্যর্থ হলেও সে তার জন্য পুরষ্কার পাবে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98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6" grpId="0"/>
      <p:bldP spid="1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4244" y="76200"/>
            <a:ext cx="8458200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অসৎ কাজ করার পরিণতি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1219200"/>
            <a:ext cx="4272699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r="7072" b="14179"/>
          <a:stretch/>
        </p:blipFill>
        <p:spPr>
          <a:xfrm>
            <a:off x="4621736" y="1219200"/>
            <a:ext cx="5502306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644" y="4648200"/>
            <a:ext cx="9799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আর যদি মন্দ উদ্দেশ্যে কোনো কাজ করে তবে সে শাস্তি ভোগ করবে । </a:t>
            </a:r>
          </a:p>
          <a:p>
            <a:r>
              <a:rPr lang="bn-IN" sz="3200" dirty="0" smtClean="0"/>
              <a:t>এমনকি খারাপ উদ্দেশ্যে ইবাদত করলেও কিম্বা ভালো কাজ করলেও তাতে কোনো সাওয়াব হয় না । বরং নিয়ত সঠিক না হওয়ায় সে ভালো কাজও মন্দ হিসেবে পরিণত হয় ।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21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6/17/2020 7:17 PM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0"/>
          <a:stretch/>
        </p:blipFill>
        <p:spPr>
          <a:xfrm>
            <a:off x="36904" y="2133600"/>
            <a:ext cx="10157849" cy="4030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4244" y="76200"/>
            <a:ext cx="8458200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বর্ণিত হাদিসটির সম্পূর্ণ অংশ ভিডিও মাধ্যমে জানি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33652"/>
              </p:ext>
            </p:extLst>
          </p:nvPr>
        </p:nvGraphicFramePr>
        <p:xfrm>
          <a:off x="2915444" y="1295400"/>
          <a:ext cx="49672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ackager Shell Object" showAsIcon="1" r:id="rId4" imgW="4966920" imgH="685800" progId="Package">
                  <p:embed/>
                </p:oleObj>
              </mc:Choice>
              <mc:Fallback>
                <p:oleObj name="Packager Shell Object" showAsIcon="1" r:id="rId4" imgW="49669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5444" y="1295400"/>
                        <a:ext cx="49672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9106" y="6137499"/>
            <a:ext cx="977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অত্র হাদিসের মধ্যে মানুষের নিয়তের </a:t>
            </a:r>
            <a:r>
              <a:rPr lang="en-US" sz="3600" dirty="0" err="1" smtClean="0"/>
              <a:t>প্রকারভেদ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বর্ণনা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73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24071" y="99600"/>
            <a:ext cx="5354746" cy="1119599"/>
          </a:xfrm>
          <a:prstGeom prst="round2Same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349671" y="4343400"/>
            <a:ext cx="9683465" cy="219456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জীবনে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নিয়তের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।”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কর।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59A2-02E2-4D2C-ABB9-B0D5CE3E15BA}" type="datetime8">
              <a:rPr lang="en-US" smtClean="0"/>
              <a:t>6/17/2020 7:17 PM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15" y="1248155"/>
            <a:ext cx="6036129" cy="3099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64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769D-EFDF-402F-B25C-4922F691B8CE}" type="datetime8">
              <a:rPr lang="en-US" smtClean="0"/>
              <a:t>6/17/2020 7:17 PM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 Same Side Corner Rectangle 3"/>
          <p:cNvSpPr/>
          <p:nvPr/>
        </p:nvSpPr>
        <p:spPr>
          <a:xfrm>
            <a:off x="1162844" y="99601"/>
            <a:ext cx="8305800" cy="967200"/>
          </a:xfrm>
          <a:prstGeom prst="round2Same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 </a:t>
            </a:r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6321482"/>
              </p:ext>
            </p:extLst>
          </p:nvPr>
        </p:nvGraphicFramePr>
        <p:xfrm>
          <a:off x="400844" y="1447800"/>
          <a:ext cx="9551668" cy="4623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5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094875-FA52-438A-9764-A73EA92F7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0F094875-FA52-438A-9764-A73EA92F7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F094875-FA52-438A-9764-A73EA92F7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F094875-FA52-438A-9764-A73EA92F7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B126AC-1B97-48E0-A4DC-CA573D66C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FBB126AC-1B97-48E0-A4DC-CA573D66C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FBB126AC-1B97-48E0-A4DC-CA573D66C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FBB126AC-1B97-48E0-A4DC-CA573D66C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8C1CB0-C0C5-46DC-8553-391BFF97F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0D8C1CB0-C0C5-46DC-8553-391BFF97F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0D8C1CB0-C0C5-46DC-8553-391BFF97F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0D8C1CB0-C0C5-46DC-8553-391BFF97F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8C230A-29E9-4073-8CD7-0D0780007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C18C230A-29E9-4073-8CD7-0D0780007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C18C230A-29E9-4073-8CD7-0D0780007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C18C230A-29E9-4073-8CD7-0D0780007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72199F-06AE-43A0-B750-04FC7EFFA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7B72199F-06AE-43A0-B750-04FC7EFFA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7B72199F-06AE-43A0-B750-04FC7EFFA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7B72199F-06AE-43A0-B750-04FC7EFFA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198264-41BC-4710-A1EB-C69F3A448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91198264-41BC-4710-A1EB-C69F3A448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91198264-41BC-4710-A1EB-C69F3A448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91198264-41BC-4710-A1EB-C69F3A448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BB7D-AC4D-4A30-BE3D-0367524B3AB2}" type="datetime8">
              <a:rPr lang="en-US" smtClean="0"/>
              <a:t>6/17/2020 7:17 PM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57702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/>
          <p:cNvSpPr/>
          <p:nvPr/>
        </p:nvSpPr>
        <p:spPr>
          <a:xfrm>
            <a:off x="1037053" y="124622"/>
            <a:ext cx="8305800" cy="662399"/>
          </a:xfrm>
          <a:prstGeom prst="round2Same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প্রেক্ষাপট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1" b="14040"/>
          <a:stretch/>
        </p:blipFill>
        <p:spPr>
          <a:xfrm>
            <a:off x="106265" y="1219200"/>
            <a:ext cx="10044938" cy="497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5" b="43177"/>
          <a:stretch/>
        </p:blipFill>
        <p:spPr>
          <a:xfrm>
            <a:off x="7238671" y="1219200"/>
            <a:ext cx="2900649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2" y="1271586"/>
            <a:ext cx="5158892" cy="320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r="5824"/>
          <a:stretch/>
        </p:blipFill>
        <p:spPr>
          <a:xfrm>
            <a:off x="5307760" y="1271586"/>
            <a:ext cx="4624944" cy="3151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2915444" y="3657600"/>
            <a:ext cx="227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ঊম্মে</a:t>
            </a:r>
            <a:r>
              <a:rPr lang="en-US" sz="3600" b="1" dirty="0" smtClean="0"/>
              <a:t> কায়স 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6265" y="4475529"/>
            <a:ext cx="4866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ঊম্মে কায়স নামক একজন মহিলা </a:t>
            </a:r>
            <a:r>
              <a:rPr lang="en-US" sz="3600" dirty="0" err="1" smtClean="0"/>
              <a:t>ইসলাম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গ্রহণ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মদিনায়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হিজরত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</a:t>
            </a:r>
            <a:r>
              <a:rPr lang="en-US" sz="3600" dirty="0" smtClean="0"/>
              <a:t>  ।  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1133" y="4475529"/>
            <a:ext cx="4856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তখন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জনৈক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ব্যক্তি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তাঁকে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বিবাহ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মদিনায়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হিজরত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আসে</a:t>
            </a:r>
            <a:r>
              <a:rPr lang="en-US" sz="3600" dirty="0" smtClean="0"/>
              <a:t>।  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72242" y="6193132"/>
            <a:ext cx="996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ঐ </a:t>
            </a:r>
            <a:r>
              <a:rPr lang="en-US" sz="3600" dirty="0" err="1" smtClean="0"/>
              <a:t>ব্যক্তির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উদ্দেশ্য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জানতে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নবি</a:t>
            </a:r>
            <a:r>
              <a:rPr lang="en-US" sz="3600" dirty="0" smtClean="0"/>
              <a:t> (স.) এ </a:t>
            </a:r>
            <a:r>
              <a:rPr lang="en-US" sz="3600" dirty="0" err="1" smtClean="0"/>
              <a:t>হাদিসটি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বর্ণনা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</a:t>
            </a:r>
            <a:r>
              <a:rPr lang="en-US" sz="3600" dirty="0" smtClean="0"/>
              <a:t>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48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858044" y="169206"/>
            <a:ext cx="8991600" cy="609158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 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244" y="1447800"/>
            <a:ext cx="998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600" dirty="0" err="1" smtClean="0"/>
              <a:t>কাজের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উদ্দেশ্য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লক্ষ্যকে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নিয়ত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600" dirty="0" err="1" smtClean="0"/>
              <a:t>নিয়তের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উপরই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সফলতা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নির্ভর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। </a:t>
            </a:r>
            <a:r>
              <a:rPr lang="en-US" sz="3600" dirty="0" err="1" smtClean="0"/>
              <a:t>অর্থা</a:t>
            </a:r>
            <a:r>
              <a:rPr lang="en-US" sz="3600" dirty="0" smtClean="0"/>
              <a:t>ৎ </a:t>
            </a:r>
            <a:r>
              <a:rPr lang="en-US" sz="3600" dirty="0" err="1" smtClean="0"/>
              <a:t>নিয়ত</a:t>
            </a:r>
            <a:r>
              <a:rPr lang="en-US" sz="3600" dirty="0" smtClean="0"/>
              <a:t> </a:t>
            </a:r>
            <a:r>
              <a:rPr lang="en-US" sz="3600" dirty="0" err="1" smtClean="0"/>
              <a:t>যদি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ব্যক্তি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উত্তম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প্রতিদান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লাভ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করবে</a:t>
            </a:r>
            <a:r>
              <a:rPr lang="en-US" sz="3600" dirty="0" smtClean="0"/>
              <a:t> । </a:t>
            </a:r>
            <a:r>
              <a:rPr lang="en-US" sz="3600" dirty="0" err="1" smtClean="0"/>
              <a:t>আর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নিয়ত</a:t>
            </a:r>
            <a:r>
              <a:rPr lang="en-US" sz="3600" dirty="0" smtClean="0"/>
              <a:t> </a:t>
            </a:r>
            <a:r>
              <a:rPr lang="en-US" sz="3600" dirty="0" err="1" smtClean="0"/>
              <a:t>যদি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খারাপ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করলেও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ব্যক্তি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সাওয়াব</a:t>
            </a:r>
            <a:r>
              <a:rPr lang="en-US" sz="3600" dirty="0" smtClean="0"/>
              <a:t> </a:t>
            </a:r>
            <a:r>
              <a:rPr lang="en-US" sz="3600" dirty="0" err="1" smtClean="0"/>
              <a:t>লাভ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না</a:t>
            </a:r>
            <a:r>
              <a:rPr lang="en-US" sz="3600" dirty="0" smtClean="0"/>
              <a:t> 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600" dirty="0" err="1" smtClean="0"/>
              <a:t>আল্লাহ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তায়ালা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মানুষের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বাহ্যিক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আমলের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অন্তরের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অবস্থাও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</a:t>
            </a:r>
            <a:r>
              <a:rPr lang="en-US" sz="3600" smtClean="0"/>
              <a:t>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44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144044" y="169206"/>
            <a:ext cx="3294248" cy="609158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u="sng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u="sng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68044" y="6995551"/>
            <a:ext cx="990600" cy="389467"/>
          </a:xfrm>
        </p:spPr>
        <p:txBody>
          <a:bodyPr/>
          <a:lstStyle/>
          <a:p>
            <a:fld id="{2A8AFE42-69FE-4175-8987-DCCEE92ED9F8}" type="datetime8">
              <a:rPr lang="en-US" sz="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6/17/2020 7:17 PM</a:t>
            </a:fld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44" y="833650"/>
            <a:ext cx="10134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১. </a:t>
            </a:r>
            <a:r>
              <a:rPr lang="en-US" sz="3600" dirty="0" err="1" smtClean="0"/>
              <a:t>কাজের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সফলতা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কীসের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নির্ভর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?</a:t>
            </a:r>
          </a:p>
          <a:p>
            <a:pPr lvl="1"/>
            <a:r>
              <a:rPr lang="en-US" sz="3600" dirty="0" err="1" smtClean="0"/>
              <a:t>উত্তরঃ</a:t>
            </a:r>
            <a:r>
              <a:rPr lang="en-US" sz="3600" dirty="0" smtClean="0"/>
              <a:t>- </a:t>
            </a:r>
            <a:r>
              <a:rPr lang="en-US" sz="3600" dirty="0" err="1" smtClean="0"/>
              <a:t>নিয়তের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নির্ভরশীল</a:t>
            </a:r>
            <a:r>
              <a:rPr lang="en-US" sz="3600" dirty="0" smtClean="0"/>
              <a:t> । </a:t>
            </a:r>
          </a:p>
          <a:p>
            <a:r>
              <a:rPr lang="en-US" sz="3600" dirty="0" smtClean="0"/>
              <a:t>২. </a:t>
            </a:r>
            <a:r>
              <a:rPr lang="en-US" sz="3600" dirty="0" err="1" smtClean="0"/>
              <a:t>নিয়তের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সংশ্লিষ্ট</a:t>
            </a:r>
            <a:r>
              <a:rPr lang="en-US" sz="3600" dirty="0" smtClean="0"/>
              <a:t> ------- । </a:t>
            </a:r>
          </a:p>
          <a:p>
            <a:pPr lvl="1"/>
            <a:r>
              <a:rPr lang="en-US" sz="3600" dirty="0" err="1" smtClean="0"/>
              <a:t>উত্তরঃ</a:t>
            </a:r>
            <a:r>
              <a:rPr lang="en-US" sz="3600" dirty="0" smtClean="0"/>
              <a:t>- </a:t>
            </a:r>
            <a:r>
              <a:rPr lang="en-US" sz="3600" dirty="0" err="1" smtClean="0"/>
              <a:t>মানুষের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সকল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। </a:t>
            </a:r>
          </a:p>
          <a:p>
            <a:r>
              <a:rPr lang="en-US" sz="3600" dirty="0" smtClean="0"/>
              <a:t>৩. </a:t>
            </a:r>
            <a:r>
              <a:rPr lang="en-US" sz="3600" dirty="0" err="1" smtClean="0"/>
              <a:t>হাদিস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অত্যাবশ্যক</a:t>
            </a:r>
            <a:r>
              <a:rPr lang="en-US" sz="3600" dirty="0" smtClean="0"/>
              <a:t>------- 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 smtClean="0"/>
              <a:t>মহানবি</a:t>
            </a:r>
            <a:r>
              <a:rPr lang="en-US" sz="3600" dirty="0" smtClean="0"/>
              <a:t> (স.)-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আদেশ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নিষেধ</a:t>
            </a:r>
            <a:r>
              <a:rPr lang="en-US" sz="3600" dirty="0" smtClean="0"/>
              <a:t>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পরিপূর্ণ</a:t>
            </a:r>
            <a:r>
              <a:rPr lang="en-US" sz="3600" dirty="0" smtClean="0"/>
              <a:t> </a:t>
            </a:r>
            <a:r>
              <a:rPr lang="en-US" sz="3600" dirty="0" err="1" smtClean="0"/>
              <a:t>আনুগত্যের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 smtClean="0"/>
              <a:t>মহানবি</a:t>
            </a:r>
            <a:r>
              <a:rPr lang="en-US" sz="3600" dirty="0" smtClean="0"/>
              <a:t>  (স.)- </a:t>
            </a:r>
            <a:r>
              <a:rPr lang="en-US" sz="3600" dirty="0" err="1" smtClean="0"/>
              <a:t>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পরিপূর্ণ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অনুসরণের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/>
              <a:t>মহানবি</a:t>
            </a:r>
            <a:r>
              <a:rPr lang="en-US" sz="3600" dirty="0"/>
              <a:t>  (স.)- </a:t>
            </a:r>
            <a:r>
              <a:rPr lang="en-US" sz="3600" dirty="0" err="1"/>
              <a:t>এর</a:t>
            </a:r>
            <a:r>
              <a:rPr lang="en-US" sz="3600" dirty="0"/>
              <a:t> </a:t>
            </a:r>
            <a:r>
              <a:rPr lang="en-US" sz="3600" dirty="0" err="1" smtClean="0"/>
              <a:t>অনুগত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হিসেবে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প্রমাণ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        </a:t>
            </a:r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সঠিক</a:t>
            </a:r>
            <a:r>
              <a:rPr lang="en-US" sz="3600" dirty="0" smtClean="0"/>
              <a:t> ?  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4358400" y="5890371"/>
            <a:ext cx="1880611" cy="361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29216" y="5882463"/>
            <a:ext cx="2077669" cy="3221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12741" y="5890372"/>
            <a:ext cx="1670449" cy="338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4561" y="5903125"/>
            <a:ext cx="1658454" cy="323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 rot="12236165">
            <a:off x="523363" y="5480303"/>
            <a:ext cx="381000" cy="7620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379381" y="5564184"/>
            <a:ext cx="609600" cy="990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2312741" y="5598141"/>
            <a:ext cx="609600" cy="990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699091" y="5563737"/>
            <a:ext cx="609600" cy="990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88962" y="184262"/>
            <a:ext cx="2911159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844" y="1183525"/>
            <a:ext cx="5029200" cy="589693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আবুল বাসার </a:t>
            </a:r>
            <a:endParaRPr lang="bn-BD" sz="2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শিক্ষক(ইসলাম শিক্ষা) </a:t>
            </a:r>
            <a:endParaRPr lang="bn-BD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রশিদপুর </a:t>
            </a:r>
            <a:r>
              <a:rPr lang="bn-BD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বিদ্যালয়,</a:t>
            </a:r>
          </a:p>
          <a:p>
            <a:pPr algn="ctr"/>
            <a:r>
              <a:rPr lang="bn-BD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কালিয়াকৈর , গাজীপুর ।</a:t>
            </a:r>
            <a:endParaRPr lang="bn-BD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 – </a:t>
            </a:r>
            <a:r>
              <a:rPr lang="bn-BD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০১৭১৬৩১৩৪৯২ </a:t>
            </a:r>
            <a:endParaRPr lang="bn-BD" sz="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basharrhs71@gmail.co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m</a:t>
            </a:r>
            <a:endParaRPr lang="bn-BD" sz="21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44244" y="6918909"/>
            <a:ext cx="990600" cy="389467"/>
          </a:xfrm>
        </p:spPr>
        <p:txBody>
          <a:bodyPr/>
          <a:lstStyle/>
          <a:p>
            <a:fld id="{51F2A26B-918C-4081-8861-92E634628E63}" type="datetime8">
              <a:rPr lang="en-US" smtClean="0"/>
              <a:t>6/17/2020 7:17 PM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46" y="1228724"/>
            <a:ext cx="4290023" cy="555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400121" y="3124200"/>
            <a:ext cx="3449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অধ্যায়- দ্বিতীয় 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সময়- ৪০ মিনিট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1380744"/>
            <a:ext cx="2133600" cy="252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8166" y="144206"/>
            <a:ext cx="4681300" cy="1227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5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spc="55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58044" y="4797188"/>
            <a:ext cx="9024698" cy="14512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নিয়ত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গুরুত্ব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DCD3-5C71-447D-AB70-DA51424E55A4}" type="datetime8">
              <a:rPr lang="en-US" smtClean="0"/>
              <a:t>6/17/2020 7:17 PM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44" y="1403515"/>
            <a:ext cx="5332854" cy="33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96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1844" y="6810233"/>
            <a:ext cx="1981200" cy="389467"/>
          </a:xfrm>
        </p:spPr>
        <p:txBody>
          <a:bodyPr/>
          <a:lstStyle/>
          <a:p>
            <a:fld id="{21E0B385-EB1D-40F5-9EB3-CF663D3A7A8A}" type="datetime8">
              <a:rPr lang="en-US" smtClean="0"/>
              <a:t>6/17/2020 7:17 PM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1076585"/>
            <a:ext cx="9753600" cy="57814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1444" y="228600"/>
            <a:ext cx="7162800" cy="1456448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>
                <a:ln w="7620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4173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0444" y="6705600"/>
            <a:ext cx="1905000" cy="389467"/>
          </a:xfrm>
        </p:spPr>
        <p:txBody>
          <a:bodyPr/>
          <a:lstStyle/>
          <a:p>
            <a:fld id="{E19D1CAA-1A96-4BB2-B985-C8F6B78A61AC}" type="datetime8">
              <a:rPr lang="en-US" smtClean="0"/>
              <a:t>6/17/2020 7:36 PM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1821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ছবিগুলো</a:t>
            </a:r>
            <a:r>
              <a:rPr lang="bn-IN" sz="3600" dirty="0" smtClean="0"/>
              <a:t> দেখে উত্তর দাও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44" y="1025029"/>
            <a:ext cx="5257800" cy="4249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001044" y="5410200"/>
            <a:ext cx="6079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মেয়েটি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?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35" y="851848"/>
            <a:ext cx="6772963" cy="455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53344" y="5416392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ছেলেটি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নামাজ</a:t>
            </a:r>
            <a:r>
              <a:rPr lang="en-US" sz="3600" dirty="0" smtClean="0"/>
              <a:t> </a:t>
            </a:r>
            <a:r>
              <a:rPr lang="en-US" sz="3600" dirty="0" err="1" smtClean="0"/>
              <a:t>আদায়ের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করিতেছে</a:t>
            </a:r>
            <a:r>
              <a:rPr lang="en-US" sz="3600" dirty="0" smtClean="0"/>
              <a:t> ? 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01043" y="5416392"/>
            <a:ext cx="497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নামাজের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করিতেছে</a:t>
            </a:r>
            <a:r>
              <a:rPr lang="en-US" sz="3600" dirty="0" smtClean="0"/>
              <a:t>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13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98800" y="6858000"/>
            <a:ext cx="1600200" cy="389467"/>
          </a:xfrm>
        </p:spPr>
        <p:txBody>
          <a:bodyPr/>
          <a:lstStyle/>
          <a:p>
            <a:fld id="{01236EE7-D30A-470E-8766-8A258C59ECE0}" type="datetime8">
              <a:rPr lang="en-US" smtClean="0"/>
              <a:t>6/17/2020 7:17 PM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9" y="769803"/>
            <a:ext cx="2983785" cy="4200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9045" y="197892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বিশুদ্ধ হাদিসগ্রন্থের মধ্যে শ্রেষ্টতম গ্রন্থ  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54" y="769803"/>
            <a:ext cx="3076189" cy="4330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44" y="795962"/>
            <a:ext cx="3177328" cy="4285605"/>
          </a:xfrm>
          <a:prstGeom prst="rect">
            <a:avLst/>
          </a:prstGeom>
        </p:spPr>
      </p:pic>
      <p:sp>
        <p:nvSpPr>
          <p:cNvPr id="10" name="Bevel 9"/>
          <p:cNvSpPr/>
          <p:nvPr/>
        </p:nvSpPr>
        <p:spPr>
          <a:xfrm>
            <a:off x="400844" y="4654238"/>
            <a:ext cx="9144000" cy="892791"/>
          </a:xfrm>
          <a:prstGeom prst="bevel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বুখারি শরিফের পর্বপ্রথম হাদিসটি কী সম্পর্কিত হাদিস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2596548" y="5631190"/>
            <a:ext cx="4267200" cy="892791"/>
          </a:xfrm>
          <a:prstGeom prst="bevel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নিয়ত সম্পর্কিত হাদিস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56" y="124326"/>
            <a:ext cx="10535444" cy="7190873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48443" y="124327"/>
            <a:ext cx="9853656" cy="350520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101242" tIns="50621" rIns="101242" bIns="50621" numCol="1">
            <a:prstTxWarp prst="textTriangle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8000" b="1" cap="all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নিয়ত সম্পর্কিত হাদিস </a:t>
            </a:r>
            <a:endParaRPr lang="en-US" sz="8000" b="1" cap="all" dirty="0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B95B-FA7F-4DC3-8F38-7030ABB3043B}" type="datetime8">
              <a:rPr lang="en-US" smtClean="0"/>
              <a:t>6/17/2020 7:17 PM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46471" y="32004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– </a:t>
            </a:r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 </a:t>
            </a:r>
          </a:p>
          <a:p>
            <a:pPr algn="ctr"/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পৃষ্ঠা-৭১, ৭২   </a:t>
            </a:r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00200"/>
            <a:ext cx="10230644" cy="41187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9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সম্পর্কিত আরবি শব্দের অর্থ বলতে পারবে; </a:t>
            </a:r>
          </a:p>
          <a:p>
            <a:pPr marL="569488" indent="-569488">
              <a:buFont typeface="+mj-lt"/>
              <a:buAutoNum type="arabicPeriod"/>
            </a:pP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নিয়ত সম্পর্কিত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 পরিচয়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শুদ্ধভাবে 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 উচ্চারণ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 গুরুত্ব ও শিক্ষা বিশ্লেষণ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1244" y="76200"/>
            <a:ext cx="3010863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71345" y="6917712"/>
            <a:ext cx="990600" cy="389467"/>
          </a:xfrm>
        </p:spPr>
        <p:txBody>
          <a:bodyPr/>
          <a:lstStyle/>
          <a:p>
            <a:fld id="{2297E334-076D-4A98-9040-628366CB9973}" type="datetime8">
              <a:rPr lang="en-US" smtClean="0"/>
              <a:t>6/17/2020 7:17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44244" y="6796911"/>
            <a:ext cx="2438400" cy="389467"/>
          </a:xfrm>
        </p:spPr>
        <p:txBody>
          <a:bodyPr/>
          <a:lstStyle/>
          <a:p>
            <a:fld id="{F44DA1A9-6917-435F-A4C0-6B95F3AAB5F4}" type="datetime8">
              <a:rPr lang="en-US" smtClean="0"/>
              <a:t>6/17/2020 7:17 PM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5" r="72806" b="94620"/>
          <a:stretch/>
        </p:blipFill>
        <p:spPr>
          <a:xfrm>
            <a:off x="149407" y="926092"/>
            <a:ext cx="999189" cy="94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t="5616" r="67969" b="88904"/>
          <a:stretch/>
        </p:blipFill>
        <p:spPr>
          <a:xfrm>
            <a:off x="230757" y="3390689"/>
            <a:ext cx="1332931" cy="74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t="11512" r="68518" b="82551"/>
          <a:stretch/>
        </p:blipFill>
        <p:spPr>
          <a:xfrm>
            <a:off x="120464" y="4952999"/>
            <a:ext cx="1508514" cy="91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53644" y="16473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শব্দার্থ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282485" y="107377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(ইন্নামা) 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70" y="734631"/>
            <a:ext cx="2714257" cy="1839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832560" y="920530"/>
            <a:ext cx="2421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প্রকৃতপক্ষে , বস্তুত, আসলে । 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44" y="2988121"/>
            <a:ext cx="2067805" cy="154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563687" y="3439505"/>
            <a:ext cx="222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(আল-আমালু )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7997031" y="2871792"/>
            <a:ext cx="2257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আমলসমূহ , বা  কর্মসমূহ । 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63687" y="5085895"/>
            <a:ext cx="240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(আন-নিয়াতি ) 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69" y="4800600"/>
            <a:ext cx="2329476" cy="145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7997032" y="4926345"/>
            <a:ext cx="2257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নিয়ত, সংকল্প, উদ্দেশ্য ।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50" y="2742520"/>
            <a:ext cx="1794460" cy="1794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45" y="4752246"/>
            <a:ext cx="1716715" cy="15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6/17/2020 7:17 PM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0" t="21121" r="30554" b="73731"/>
          <a:stretch/>
        </p:blipFill>
        <p:spPr>
          <a:xfrm>
            <a:off x="5963444" y="1098814"/>
            <a:ext cx="3927714" cy="887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53444" y="228600"/>
            <a:ext cx="598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হাদিসটির আরবি উচ্চারণ ও অর্থ -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3244" y="1219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“ইন্নামাল্‌ আমালু বিন্নিইয়াতি”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r="15296"/>
          <a:stretch/>
        </p:blipFill>
        <p:spPr>
          <a:xfrm>
            <a:off x="172244" y="2165133"/>
            <a:ext cx="2634742" cy="2532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86" y="2152622"/>
            <a:ext cx="3397951" cy="2545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37" y="2152621"/>
            <a:ext cx="3973315" cy="2545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244" y="4800600"/>
            <a:ext cx="10006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অর্থ-“ প্রকৃতপক্ষে সকল কাজ ( এর ফলাফল ) নিয়তের উপর নিয়তের উপর নির্ভরশীল ।”   </a:t>
            </a:r>
            <a:r>
              <a:rPr lang="bn-IN" sz="3200" dirty="0" smtClean="0"/>
              <a:t>( বুখারি 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8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14030" y="152400"/>
            <a:ext cx="5354746" cy="103632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A177-08C2-4B57-9FAF-665926AB448F}" type="datetime8">
              <a:rPr lang="en-US" smtClean="0"/>
              <a:t>6/17/2020 7:17 PM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3547" r="50000" b="11440"/>
          <a:stretch/>
        </p:blipFill>
        <p:spPr>
          <a:xfrm>
            <a:off x="3378517" y="1480870"/>
            <a:ext cx="2986727" cy="2961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38503" y="4480739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/>
              <a:t>আল-আমালু (         )   শব্দের অর্থ কী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/>
              <a:t>সকল কাজের ফলাফল কীসের উপর নির্ভরশীল 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t="5616" r="67969" b="88904"/>
          <a:stretch/>
        </p:blipFill>
        <p:spPr>
          <a:xfrm>
            <a:off x="3753644" y="4501211"/>
            <a:ext cx="1185574" cy="661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1054</Words>
  <Application>Microsoft Office PowerPoint</Application>
  <PresentationFormat>Custom</PresentationFormat>
  <Paragraphs>150</Paragraphs>
  <Slides>21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USER</cp:lastModifiedBy>
  <cp:revision>381</cp:revision>
  <dcterms:created xsi:type="dcterms:W3CDTF">2006-08-16T00:00:00Z</dcterms:created>
  <dcterms:modified xsi:type="dcterms:W3CDTF">2020-06-17T13:37:18Z</dcterms:modified>
</cp:coreProperties>
</file>