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23" r:id="rId2"/>
    <p:sldId id="324" r:id="rId3"/>
    <p:sldId id="260" r:id="rId4"/>
    <p:sldId id="272" r:id="rId5"/>
    <p:sldId id="336" r:id="rId6"/>
    <p:sldId id="334" r:id="rId7"/>
    <p:sldId id="327" r:id="rId8"/>
    <p:sldId id="335" r:id="rId9"/>
    <p:sldId id="339" r:id="rId10"/>
    <p:sldId id="337" r:id="rId11"/>
    <p:sldId id="338" r:id="rId12"/>
    <p:sldId id="333" r:id="rId13"/>
    <p:sldId id="321" r:id="rId14"/>
    <p:sldId id="3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467B5-662F-45F6-85F6-BF0817A8D60E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DA86C-D7C8-4EA7-9753-FC02355DE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3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A86C-D7C8-4EA7-9753-FC02355DE8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9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4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3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2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1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3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1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0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2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4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2C8F8-4C6F-4F8C-846B-B1148CCE0873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1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f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69642" y="192505"/>
            <a:ext cx="2281187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30" y="5112407"/>
            <a:ext cx="12114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পাঠশালায়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9752" y="6435846"/>
            <a:ext cx="287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77" y="1149863"/>
            <a:ext cx="4138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রেক্সোনা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বানু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(সম্মান) এম এ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ঘুনী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বিদ্যালয়,সদর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1" y="76943"/>
            <a:ext cx="5079242" cy="5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418" y="0"/>
            <a:ext cx="121085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solidFill>
                  <a:srgbClr val="383838"/>
                </a:solidFill>
                <a:latin typeface="Orienta"/>
              </a:rPr>
              <a:t> </a:t>
            </a:r>
            <a:r>
              <a:rPr lang="bn-IN" sz="4800" dirty="0">
                <a:solidFill>
                  <a:srgbClr val="3838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 তদ্ধিত প্রত্যয় : শব্দের শেষে যেসব বিদেশি প্রত্যয় যুক্ত হয়ে নতুন শব্দ গঠন করে তাদের বিদেশি তদ্ধিত প্রত্যয় বলে। যেমন : ডাক্তার+খানা=ডাক্তারখানা, ধড়ি+বাজ= </a:t>
            </a:r>
            <a:r>
              <a:rPr lang="bn-IN" sz="4800" dirty="0" smtClean="0">
                <a:solidFill>
                  <a:srgbClr val="3838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ধড়িবাজ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131" y="2308324"/>
            <a:ext cx="11877574" cy="43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418" y="2223436"/>
            <a:ext cx="1199628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হিন্দি= ওয়ালা-বাড়িওয়ালা,ওয়ান-গাড়োয়ান, আনা-হিন্দুয়ানা,সা-পানসা&gt;পানসে,কালসে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ফরাসি= গর-কারিগর, দার-তাবেদার,বন্দি-নজরবন্দি,বাজ- ধড়িবাজ,ধোঁকাবাজ,গলাবাজ।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মতো অর্থে= সই- মানানসই, পনা- বেহায়াপনা, গিন্নীপনা।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টিপসই, নামসই প্রত্যয় না, এদুটি মূলশব্দ।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270"/>
            <a:ext cx="11986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3838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 তদ্ধিত প্রত্যয় : যে তদ্ধিত প্রত্যয় সংস্কৃত বা তৎসম শব্দের সঙ্গে যুক্ত হয়ে নতুন শব্দ গঠন করে </a:t>
            </a:r>
            <a:r>
              <a:rPr lang="bn-IN" sz="4800" dirty="0" smtClean="0">
                <a:solidFill>
                  <a:srgbClr val="3838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তাকেসংস্কৃত </a:t>
            </a:r>
            <a:r>
              <a:rPr lang="bn-IN" sz="4800" dirty="0">
                <a:solidFill>
                  <a:srgbClr val="3838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তদ্ধিত </a:t>
            </a:r>
            <a:r>
              <a:rPr lang="bn-IN" sz="4800" dirty="0" smtClean="0">
                <a:solidFill>
                  <a:srgbClr val="3838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মনু+ষ্ণ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89792"/>
              </p:ext>
            </p:extLst>
          </p:nvPr>
        </p:nvGraphicFramePr>
        <p:xfrm>
          <a:off x="264696" y="2175947"/>
          <a:ext cx="5813658" cy="4395805"/>
        </p:xfrm>
        <a:graphic>
          <a:graphicData uri="http://schemas.openxmlformats.org/drawingml/2006/table">
            <a:tbl>
              <a:tblPr/>
              <a:tblGrid>
                <a:gridCol w="738098"/>
                <a:gridCol w="856558"/>
                <a:gridCol w="2314528"/>
                <a:gridCol w="1904474"/>
              </a:tblGrid>
              <a:tr h="1374107">
                <a:tc>
                  <a:txBody>
                    <a:bodyPr/>
                    <a:lstStyle/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কুসুম+ইত = কুসুমিত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তরঙ্গ+ইত = তরঙ্গিত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কণ্টক+ইত = কণ্টকিত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6071">
                <a:tc>
                  <a:txBody>
                    <a:bodyPr/>
                    <a:lstStyle/>
                    <a:p>
                      <a:r>
                        <a:rPr lang="as-IN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ইমন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ইমা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নীল+ইমন = নীলিমা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মহৎ+ইমন = মহিমা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4107">
                <a:tc>
                  <a:txBody>
                    <a:bodyPr/>
                    <a:lstStyle/>
                    <a:p>
                      <a:r>
                        <a:rPr lang="as-IN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পঙ্ক+ইল = পঙ্কিল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ঊর্মি+ইল = ঊর্মিল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ফেন+ইল = ফেনিল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87053">
                <a:tc>
                  <a:txBody>
                    <a:bodyPr/>
                    <a:lstStyle/>
                    <a:p>
                      <a:r>
                        <a:rPr lang="as-IN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ইষ্ঠ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গুরু+ইষ্ঠ = গরিষ্ঠ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লঘু+ইষ্ঠ = লঘিষ্ঠ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339" marR="76339" marT="38170" marB="38170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05100"/>
              </p:ext>
            </p:extLst>
          </p:nvPr>
        </p:nvGraphicFramePr>
        <p:xfrm>
          <a:off x="6343049" y="1847956"/>
          <a:ext cx="5848951" cy="4830584"/>
        </p:xfrm>
        <a:graphic>
          <a:graphicData uri="http://schemas.openxmlformats.org/drawingml/2006/table">
            <a:tbl>
              <a:tblPr/>
              <a:tblGrid>
                <a:gridCol w="769407"/>
                <a:gridCol w="857229"/>
                <a:gridCol w="2316346"/>
                <a:gridCol w="1905969"/>
              </a:tblGrid>
              <a:tr h="1135132">
                <a:tc>
                  <a:txBody>
                    <a:bodyPr/>
                    <a:lstStyle/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তর/তম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মধুর+তর = মধুরতর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প্রিয়+তর = প্রিয়তর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প্রিয়+তম = প্রিয়তম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5943">
                <a:tc>
                  <a:txBody>
                    <a:bodyPr/>
                    <a:lstStyle/>
                    <a:p>
                      <a:r>
                        <a:rPr lang="as-IN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নীন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ঈন(ন ইৎ)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সর্বজন+নীন = সর্বজনীন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কুল+নীন = কুলীন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নব+নীন = নবীন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35132">
                <a:tc>
                  <a:txBody>
                    <a:bodyPr/>
                    <a:lstStyle/>
                    <a:p>
                      <a:r>
                        <a:rPr lang="as-IN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নীয়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ঈয়(ন ইৎ)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জল+নীয় = জলীয়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বায়ু+নীয় = বায়বীয়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বর্ষ+নীয় = বর্ষীয়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পর+নীয় = পরকীয়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স্ব+নীয় = স্বকীয়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রাজা+নীয় = রাজকীয়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35132">
                <a:tc>
                  <a:txBody>
                    <a:bodyPr/>
                    <a:lstStyle/>
                    <a:p>
                      <a:r>
                        <a:rPr lang="as-IN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বতুপ/মতুপ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বান/মান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গুণ+বতুপ = গুণবান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দয়া+বতুপ = দয়াবান</a:t>
                      </a:r>
                    </a:p>
                    <a:p>
                      <a:r>
                        <a:rPr lang="as-IN" sz="24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শ্রী+মতুপ = শ্রীমান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3063" marR="63063" marT="31531" marB="31531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0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4810" y="0"/>
            <a:ext cx="2454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3819" y="4447384"/>
            <a:ext cx="4321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বেলে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42698" y="285750"/>
            <a:ext cx="4483920" cy="29764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600" b="1" i="0" u="none" strike="noStrike" cap="none" normalizeH="0" baseline="0" dirty="0" smtClean="0">
                <a:ln>
                  <a:noFill/>
                </a:ln>
                <a:solidFill>
                  <a:srgbClr val="70707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altLang="en-US" sz="3600" b="1" dirty="0" smtClean="0">
                <a:solidFill>
                  <a:srgbClr val="7070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গরিষ্ঠ কোন ধরনের তদ্ধিত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70707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solidFill>
                  <a:srgbClr val="34315D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kumimoji="0" lang="bn-IN" altLang="en-US" sz="3600" b="0" i="0" u="none" strike="noStrike" cap="none" normalizeH="0" dirty="0" smtClean="0">
                <a:ln>
                  <a:noFill/>
                </a:ln>
                <a:solidFill>
                  <a:srgbClr val="34315D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তদ্ধিত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34315D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altLang="en-US" sz="3600" dirty="0" smtClean="0">
                <a:solidFill>
                  <a:srgbClr val="3431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 তদ্ধিত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34315D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altLang="en-US" sz="3600" dirty="0" smtClean="0">
                <a:solidFill>
                  <a:srgbClr val="3431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 তদ্ধিত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34315D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altLang="en-US" sz="3600" dirty="0" smtClean="0">
                <a:solidFill>
                  <a:srgbClr val="3431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 কৃৎ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0753" y="2146852"/>
            <a:ext cx="378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সংস্কৃত তদ্ধিত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031" y="307234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4000" b="1" dirty="0" smtClean="0">
                <a:solidFill>
                  <a:srgbClr val="7070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altLang="en-US" sz="4000" b="1" dirty="0" err="1">
                <a:solidFill>
                  <a:srgbClr val="7070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bn-IN" altLang="en-US" sz="4000" b="1" dirty="0">
                <a:solidFill>
                  <a:srgbClr val="7070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বুঝাতে ইয়া </a:t>
            </a:r>
            <a:r>
              <a:rPr lang="en-US" altLang="en-US" sz="4000" b="1" dirty="0">
                <a:solidFill>
                  <a:srgbClr val="7070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bn-IN" altLang="en-US" sz="4000" b="1" dirty="0">
                <a:solidFill>
                  <a:srgbClr val="7070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প্রত্যয় কোনটি</a:t>
            </a:r>
            <a:r>
              <a:rPr lang="en-US" altLang="en-US" sz="4000" b="1" dirty="0">
                <a:solidFill>
                  <a:srgbClr val="7070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3431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সেকেলে</a:t>
            </a:r>
            <a:endParaRPr lang="en-US" altLang="en-US" sz="4000" dirty="0">
              <a:solidFill>
                <a:srgbClr val="3431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4000" dirty="0">
                <a:solidFill>
                  <a:srgbClr val="3431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altLang="en-US" sz="4000" dirty="0">
              <a:solidFill>
                <a:srgbClr val="3431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4000" dirty="0">
                <a:solidFill>
                  <a:srgbClr val="3431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খুনে</a:t>
            </a:r>
            <a:endParaRPr lang="en-US" altLang="en-US" sz="4000" dirty="0">
              <a:solidFill>
                <a:srgbClr val="3431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4000" dirty="0">
                <a:solidFill>
                  <a:srgbClr val="3431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964" y="82746"/>
            <a:ext cx="2121592" cy="86570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186" name="HTMLOption1" r:id="rId2" imgW="209520" imgH="266760"/>
        </mc:Choice>
        <mc:Fallback>
          <p:control name="HTMLOption1" r:id="rId2" imgW="209520" imgH="266760">
            <p:pic>
              <p:nvPicPr>
                <p:cNvPr id="8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7" name="HTMLOption2" r:id="rId3" imgW="209520" imgH="266760"/>
        </mc:Choice>
        <mc:Fallback>
          <p:control name="HTMLOption2" r:id="rId3" imgW="209520" imgH="266760">
            <p:pic>
              <p:nvPicPr>
                <p:cNvPr id="9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8" name="HTMLOption3" r:id="rId4" imgW="209520" imgH="266760"/>
        </mc:Choice>
        <mc:Fallback>
          <p:control name="HTMLOption3" r:id="rId4" imgW="209520" imgH="266760">
            <p:pic>
              <p:nvPicPr>
                <p:cNvPr id="10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36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171299-E3C2-4B90-A708-A41F3F6953CA}"/>
              </a:ext>
            </a:extLst>
          </p:cNvPr>
          <p:cNvSpPr txBox="1"/>
          <p:nvPr/>
        </p:nvSpPr>
        <p:spPr>
          <a:xfrm>
            <a:off x="2246973" y="811278"/>
            <a:ext cx="7391701" cy="13234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25000"/>
                  </a:schemeClr>
                </a:solidFill>
              </a:rPr>
              <a:t>ব</a:t>
            </a:r>
            <a:r>
              <a:rPr lang="as-IN" sz="8000" b="1" dirty="0">
                <a:solidFill>
                  <a:schemeClr val="bg2">
                    <a:lumMod val="25000"/>
                  </a:schemeClr>
                </a:solidFill>
              </a:rPr>
              <a:t>া</a:t>
            </a:r>
            <a:r>
              <a:rPr lang="en-US" sz="8000" b="1" dirty="0">
                <a:solidFill>
                  <a:schemeClr val="bg2">
                    <a:lumMod val="25000"/>
                  </a:schemeClr>
                </a:solidFill>
              </a:rPr>
              <a:t>ড়</a:t>
            </a:r>
            <a:r>
              <a:rPr lang="as-IN" sz="8000" b="1" dirty="0">
                <a:solidFill>
                  <a:schemeClr val="bg2">
                    <a:lumMod val="25000"/>
                  </a:schemeClr>
                </a:solidFill>
              </a:rPr>
              <a:t>ি</a:t>
            </a:r>
            <a:r>
              <a:rPr lang="en-US" sz="8000" b="1" dirty="0">
                <a:solidFill>
                  <a:schemeClr val="bg2">
                    <a:lumMod val="25000"/>
                  </a:schemeClr>
                </a:solidFill>
              </a:rPr>
              <a:t>র </a:t>
            </a:r>
            <a:r>
              <a:rPr lang="as-IN" sz="8000" b="1" dirty="0">
                <a:solidFill>
                  <a:schemeClr val="bg2">
                    <a:lumMod val="25000"/>
                  </a:schemeClr>
                </a:solidFill>
              </a:rPr>
              <a:t>ক</a:t>
            </a:r>
            <a:r>
              <a:rPr lang="en-US" sz="8000" b="1" dirty="0">
                <a:solidFill>
                  <a:schemeClr val="bg2">
                    <a:lumMod val="25000"/>
                  </a:schemeClr>
                </a:solidFill>
              </a:rPr>
              <a:t>া</a:t>
            </a:r>
            <a:r>
              <a:rPr lang="as-IN" sz="8000" b="1" dirty="0">
                <a:solidFill>
                  <a:schemeClr val="bg2">
                    <a:lumMod val="25000"/>
                  </a:schemeClr>
                </a:solidFill>
              </a:rPr>
              <a:t>জ</a:t>
            </a:r>
            <a:endParaRPr lang="en-US" sz="8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8F0024-B0E8-4D31-81BC-FDC3E3B9C2EC}"/>
              </a:ext>
            </a:extLst>
          </p:cNvPr>
          <p:cNvSpPr txBox="1"/>
          <p:nvPr/>
        </p:nvSpPr>
        <p:spPr>
          <a:xfrm>
            <a:off x="105879" y="2333297"/>
            <a:ext cx="12012328" cy="30469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তদ্ধিত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প্রত্যয়ের</a:t>
            </a:r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পড়বে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771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ZP\Desktop\dd82772709f4c9cf3e192b99d18f2a6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396" y="139764"/>
            <a:ext cx="10114710" cy="6638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2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0766" y="6038762"/>
            <a:ext cx="4769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লক্ষ্য 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397" y="86087"/>
            <a:ext cx="2020340" cy="1107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60" y="119265"/>
            <a:ext cx="3951351" cy="29001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25" y="119266"/>
            <a:ext cx="3916480" cy="2900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5" t="20396"/>
          <a:stretch/>
        </p:blipFill>
        <p:spPr>
          <a:xfrm>
            <a:off x="1982961" y="3143053"/>
            <a:ext cx="3951351" cy="29683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25" y="3143053"/>
            <a:ext cx="3916480" cy="29683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35402" y="1347536"/>
            <a:ext cx="1694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পান্তা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81398" y="4073207"/>
            <a:ext cx="1848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লাবণ্য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803" y="1937125"/>
            <a:ext cx="10741794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411A7A-03E6-4818-9787-239D66067FC4}"/>
              </a:ext>
            </a:extLst>
          </p:cNvPr>
          <p:cNvSpPr txBox="1"/>
          <p:nvPr/>
        </p:nvSpPr>
        <p:spPr>
          <a:xfrm>
            <a:off x="299803" y="297421"/>
            <a:ext cx="11422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" y="5014763"/>
            <a:ext cx="12192000" cy="3968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56" y="128537"/>
            <a:ext cx="246909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99357" y="5432325"/>
            <a:ext cx="2743200" cy="365125"/>
          </a:xfrm>
        </p:spPr>
        <p:txBody>
          <a:bodyPr/>
          <a:lstStyle/>
          <a:p>
            <a:fld id="{7EFEB294-3512-4CAB-989B-BB5BF1D54C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376" y="257472"/>
            <a:ext cx="12124623" cy="56323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২) বাংলা তদ্ধিত প্রত্যয়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৩) বিদেশি তদ্ধিত এবং সংস্কৃত তদ্ধিত প্রত্যয় নির্ণয় করতে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57" y="6065671"/>
            <a:ext cx="12192000" cy="3968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49" y="432597"/>
            <a:ext cx="246909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3" y="865707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‘লাজ’ ‘বড়’ ও ‘ঘর’ শব্দগুলোর পরে যথাক্রমে ‘উক’, ‘আই’ ও ‘আমি’ (প্রত্যয়) যোগ করে নতুন শব্দ গঠিত হয়েছে। এখানে ‘লাজ’ ‘বড়’ ও ‘ঘর’ শব্দগুলোর সাথে কোনো শব্দ/ বিভক্তি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নাই। </a:t>
            </a:r>
            <a:r>
              <a:rPr lang="bn-IN" sz="4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বিভক্তিহীন নাম শব্দকে বলা হয় প্রাতিপদিক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প্রাতিপদিককে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তদ্ধিত প্রত্যয়ের প্রকৃতি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বলে,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প্রাতিপদিককে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প্রকৃতিও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বলা হয়। ধাতু যেমন কৃৎপ্রত্যয়ের প্রকৃতি তেমনি প্রাতিপদিকও তদ্ধিত প্রত্যয়ের প্রকৃতি। প্রত্যয় যুক্ত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 হলে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ধাতুকে বলা হয় ক্রিয়াপ্রকৃতি এবং প্রাতিপদিককে বলা হয়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প্রকৃতি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51" y="171243"/>
            <a:ext cx="12041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পাঠে- কৃৎ প্রত্যয়, কৃদন্ত পদ, প্রাতিপাদিক এবং ধাতু সম্পর্কে জেনেছিলাম,কৃৎপ্রত্যয় সাধিত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পদটিকে কৃদন্ত পদ বলে।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37" y="0"/>
            <a:ext cx="2121592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42" y="4092620"/>
            <a:ext cx="114989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rgbClr val="3838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পরে যে প্রত্যয় যুক্ত হয়ে নতুন শব্দ গঠন করে তাকে তদ্ধিত প্রত্যয় বলে। যেমন : </a:t>
            </a:r>
            <a:r>
              <a:rPr lang="bn-IN" sz="6000" dirty="0" smtClean="0">
                <a:solidFill>
                  <a:srgbClr val="3838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বাঘ+আ=বাঘা, </a:t>
            </a:r>
            <a:r>
              <a:rPr lang="bn-IN" sz="6000" dirty="0">
                <a:solidFill>
                  <a:srgbClr val="3838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সোনা+আলি =</a:t>
            </a:r>
            <a:r>
              <a:rPr lang="bn-IN" sz="6000" dirty="0" smtClean="0">
                <a:solidFill>
                  <a:srgbClr val="3838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সোনালি, </a:t>
            </a:r>
            <a:r>
              <a:rPr lang="bn-IN" sz="6000" dirty="0">
                <a:solidFill>
                  <a:srgbClr val="3838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সপ্তাহ+ইক=সাপ্তাহিক ইত্যাদি</a:t>
            </a:r>
            <a:r>
              <a:rPr lang="bn-IN" sz="6000" dirty="0" smtClean="0">
                <a:solidFill>
                  <a:srgbClr val="3838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6000" dirty="0">
              <a:solidFill>
                <a:srgbClr val="38383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9" y="1030261"/>
            <a:ext cx="4273617" cy="2887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28" y="1030261"/>
            <a:ext cx="4356137" cy="2887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0236" y="1841134"/>
            <a:ext cx="152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রূপালী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22" y="125150"/>
            <a:ext cx="2121592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848" y="336884"/>
            <a:ext cx="3850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074" y="2118177"/>
            <a:ext cx="41681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82" y="336884"/>
            <a:ext cx="2121592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128" y="185634"/>
            <a:ext cx="11762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3838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তদ্ধিত প্রত্যয় : বাংলা ভাষায় ব্যবহৃত সংস্কৃত ও বিদেশি প্রত্যয় ছাড়া বাকি সব প্রত্যয়কে বাংলা তদ্ধিত প্রত্যয় বলে।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002" y="1675811"/>
            <a:ext cx="120379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অবজ্ঞার্থে-চোরা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সদৃশ-বাঘা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বৃহত-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ডিঙ্গা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সমষ্টি- বিশা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ভাববাচক-বড়াই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কানাই,ঢাকাই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স্ত্রীপু-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বোনাই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ভাব-পাগলামি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জীবিকা-ঘরামি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নিন্দা-ছেলেমি,জেঠামি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ই/ঈ=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ভাব-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বাহাদু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জীবিকা-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ক্তারি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মালিকানা-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সম্বন্ধ-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&gt;এ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কালীন-সেকেলে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উপকরণ-বেলে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উপজীবিকা-জেলে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নেপুণ্য-খুনে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,নেয়ে= না+ ইয়া। উয়া&gt;ও-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জ্বরো,মেঠো,টেকো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2354" y="96253"/>
            <a:ext cx="51110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কাজ করি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808" y="1564180"/>
            <a:ext cx="75109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5400" b="1" dirty="0" smtClean="0">
                <a:solidFill>
                  <a:srgbClr val="7070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5400" b="1" dirty="0">
                <a:solidFill>
                  <a:srgbClr val="7070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টেকো কোন ধরনের তদ্ধিত? </a:t>
            </a:r>
            <a:endParaRPr lang="en-US" alt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5400" dirty="0">
                <a:solidFill>
                  <a:srgbClr val="3431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তদ্ধিত</a:t>
            </a:r>
            <a:endParaRPr lang="en-US" altLang="en-US" sz="5400" dirty="0">
              <a:solidFill>
                <a:srgbClr val="3431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5400" dirty="0">
                <a:solidFill>
                  <a:srgbClr val="3431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 তদ্ধিত</a:t>
            </a:r>
            <a:endParaRPr lang="en-US" altLang="en-US" sz="5400" dirty="0">
              <a:solidFill>
                <a:srgbClr val="3431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5400" dirty="0">
                <a:solidFill>
                  <a:srgbClr val="3431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 তদ্ধিত</a:t>
            </a:r>
            <a:endParaRPr lang="en-US" altLang="en-US" sz="5400" dirty="0">
              <a:solidFill>
                <a:srgbClr val="3431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5400" dirty="0">
                <a:solidFill>
                  <a:srgbClr val="3431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কৃৎ</a:t>
            </a:r>
            <a:endParaRPr lang="en-US" alt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0254" y="2649354"/>
            <a:ext cx="4360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বাংলা তদ্ধিত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906" y="96253"/>
            <a:ext cx="2121592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527</Words>
  <Application>Microsoft Office PowerPoint</Application>
  <PresentationFormat>Widescreen</PresentationFormat>
  <Paragraphs>106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Orienta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</dc:creator>
  <cp:lastModifiedBy>Windows User</cp:lastModifiedBy>
  <cp:revision>142</cp:revision>
  <dcterms:created xsi:type="dcterms:W3CDTF">2019-12-23T07:19:35Z</dcterms:created>
  <dcterms:modified xsi:type="dcterms:W3CDTF">2020-06-11T09:22:16Z</dcterms:modified>
</cp:coreProperties>
</file>