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70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36D8A-DDB6-4363-B913-7196ADDAD73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8FBAA-247C-4F91-955E-B6B6C64BA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8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BAA-247C-4F91-955E-B6B6C64BA5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8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FA8A-6559-40CD-8469-E421D4272B75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REXONA BANU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2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93AC-5C69-4FC5-8CBE-5884F2356735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REXONA BANU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9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2514-71AC-43DE-BA8E-F4BF0ED26583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REXONA BANU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DDE9-F2B2-49DC-AD6E-948DDC77F2BD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REXONA BANU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2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7DFA-3298-46B8-83ED-0A0534890A2C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REXONA BANU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2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087C-273F-44DF-AA8C-8463C1D93FC4}" type="datetime1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REXONA BANU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9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C43E-D503-41F3-9730-97F45D94C1F2}" type="datetime1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REXONA BANU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2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BF6A-7CF8-43C8-84E9-A67A717A21C3}" type="datetime1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REXONA BANU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38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5C4-CB64-42E1-90B8-75887B4186C1}" type="datetime1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REXONA BANU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628-3648-48B8-88C1-FA8699ED58D2}" type="datetime1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REXONA BANU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46-EE63-42C6-B5E9-D14F6908C808}" type="datetime1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REXONA BANU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2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50EBC-40B0-4EEE-BA21-163D43B268AE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REXONA BANU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593F2-BA4E-45A3-A505-B776AD8A6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7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136" y="1773936"/>
            <a:ext cx="2029968" cy="185422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089136" y="457201"/>
            <a:ext cx="2029968" cy="1316736"/>
          </a:xfrm>
          <a:prstGeom prst="roundRect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89136" y="438934"/>
            <a:ext cx="2029968" cy="138499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পার্ট-২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0114" y="2235578"/>
            <a:ext cx="3794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রেক্সোনা বানু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ঘুনী মাধ্যমিকবিদ্যালয়, সদর, যশোর।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8336" y="3897548"/>
            <a:ext cx="73426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 অনলাইন স্কুলে </a:t>
            </a:r>
          </a:p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36" y="173961"/>
            <a:ext cx="1766316" cy="201168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346-C388-4F43-8BAB-2877925C88B5}" type="datetime1">
              <a:rPr lang="en-US" smtClean="0"/>
              <a:t>5/6/2020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REXONA BANU 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6" y="173961"/>
            <a:ext cx="2746702" cy="243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5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296" y="0"/>
            <a:ext cx="11914632" cy="68634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৭. অলুক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যে বহুব্রীহি সমাসে পূর্ব বা পরপদের কোনো পরিবর্তন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না, তাকে অলুক বহুব্রীহি বলে। অলুক বহুব্রীহি সমাসে সমস্ত পদটি বিশেষণ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হয়।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যেমন: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মাথায়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পাগড়ি যার=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মাথায় পাগড়ি, গলায় গামছা , </a:t>
            </a:r>
            <a:r>
              <a:rPr lang="bn-IN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হাতে-</a:t>
            </a:r>
            <a:r>
              <a:rPr lang="en-US" sz="4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খড়ি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কানে-কলম, </a:t>
            </a:r>
            <a:r>
              <a:rPr lang="bn-IN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গায়ে-</a:t>
            </a:r>
            <a:r>
              <a:rPr lang="en-US" sz="4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,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IN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অলুক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তৎপুরুষ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,দেশে-বিদেশে=অলুক দ্বন্দ্ব।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৮. সংখ্যাবাচক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পূর্বপদ সংখ্যাবাচক এবং পরপদ বিশেষ্য হলে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বিশেষণ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বোঝালে তাকে সংখ্যাবাচক বহুব্রীহি বলা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 সমাসে সমস্তপদে 'আ', 'ই' না 'ঈ' যুক্ত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যেমন: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পঞ্চানন,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দশগজি, চৌ (চার) চাল যে ঘরের= চৌচালা। এরূপ- চারহাতি,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তেপায়া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742" y="79185"/>
            <a:ext cx="1333722" cy="89922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F56B-31FB-439E-8D6A-D33E53F16571}" type="datetime1">
              <a:rPr lang="en-US" smtClean="0"/>
              <a:t>5/6/2020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REXONA BANU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6210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8912" y="877824"/>
            <a:ext cx="11109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নিপাতনে সিদ্ধ </a:t>
            </a:r>
            <a:r>
              <a:rPr lang="bn-IN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</a:t>
            </a:r>
            <a:endParaRPr lang="bn-IN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ধরনের বহুব্রীহি সমাস কোনো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নিয়মের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অধীনে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নয়।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যেমন: দু দিকে অপ যার= দ্বীপ, অন্তর্গত অপ যার= অন্তরীপ, নরাকারের পশু যে= নরপশু, জীবিত থেকেও যে মৃত= জীবন্মৃত, পণ্ডিত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হয়েও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যে মূর্খ= পণ্ডিতমূর্খ ইত্যাদি।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CC91-3773-4877-8E0F-50F1D7A3D60C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 smtClean="0"/>
              <a:t>REXONA BANU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0" y="106617"/>
            <a:ext cx="1493520" cy="10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Callout 2"/>
          <p:cNvSpPr/>
          <p:nvPr/>
        </p:nvSpPr>
        <p:spPr>
          <a:xfrm>
            <a:off x="0" y="94255"/>
            <a:ext cx="4215384" cy="18470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কাজ করি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9344" y="1906458"/>
            <a:ext cx="736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বহুব্রীহি সমাস কয় প্রকার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1056" y="2804424"/>
            <a:ext cx="9381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বিড়ালচোখী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পাগড়ী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2184" y="4465499"/>
            <a:ext cx="10158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উত্তরগুলি মিলিয়ে নাও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মধ্যপদলোপী কর্মধারয় খ) অলুক বহুব্রীহি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5D26-57F5-4156-9A61-D51774A6D833}" type="datetime1">
              <a:rPr lang="en-US" smtClean="0"/>
              <a:t>5/6/2020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 smtClean="0"/>
              <a:t>REXONA BANU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192" y="94255"/>
            <a:ext cx="1454083" cy="9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6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8288"/>
            <a:ext cx="12250674" cy="69357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649224" y="-18288"/>
            <a:ext cx="3557016" cy="1572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দ্বিগু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964" y="1333435"/>
            <a:ext cx="118704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সমাহার বা সমষ্টি বা মিলন অর্থে সংখ্যাবাচক শব্দের সঙ্গে 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বিশেষ্য পদের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 যে 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তাকে দ্বিগু সমাস 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দ্বিগু সমাসে সমাসনিষ্পন্ন পদটি বিশেষ্য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 ত্রিকাল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(তিন কালের সমাহার),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চৌরাস্তা,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তেমাথা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শতাব্দী,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পঞ্চবটী (পঞ্চবটের সমাহার), ত্রিপদী (ত্রি বা তিন পদের সমাহার), ত্রিফলা (ত্রি বা তিন ফলের সমাহার),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নবরত্ন,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পঞ্চনদ, পঞ্চভূত, ষড়ঋতু,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দশচক্র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অষ্টধাতু, সপ্তর্ষি, ত্রিভুজ, চতুর্ভুজ, 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81DC-31B2-4727-BD39-680523E43635}" type="datetime1">
              <a:rPr lang="en-US" smtClean="0"/>
              <a:t>5/6/2020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REXONA BANU 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304" y="103506"/>
            <a:ext cx="1673733" cy="112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lay 3"/>
          <p:cNvSpPr/>
          <p:nvPr/>
        </p:nvSpPr>
        <p:spPr>
          <a:xfrm>
            <a:off x="0" y="0"/>
            <a:ext cx="2514600" cy="6858000"/>
          </a:xfrm>
          <a:prstGeom prst="flowChartDela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636008" y="301752"/>
            <a:ext cx="4590288" cy="1088136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অব্যয়ীভাব সমাস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453896"/>
            <a:ext cx="9464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পূর্বপদে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অব্যয়যোগে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নিষ্পন্ন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অব্য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য়ী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যেমন- উপকূল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344" y="4261104"/>
            <a:ext cx="9180576" cy="230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161180"/>
              </p:ext>
            </p:extLst>
          </p:nvPr>
        </p:nvGraphicFramePr>
        <p:xfrm>
          <a:off x="2561844" y="3304032"/>
          <a:ext cx="9371076" cy="3322320"/>
        </p:xfrm>
        <a:graphic>
          <a:graphicData uri="http://schemas.openxmlformats.org/drawingml/2006/table">
            <a:tbl>
              <a:tblPr/>
              <a:tblGrid>
                <a:gridCol w="1927860"/>
                <a:gridCol w="7443216"/>
              </a:tblGrid>
              <a:tr h="0">
                <a:tc>
                  <a:txBody>
                    <a:bodyPr/>
                    <a:lstStyle/>
                    <a:p>
                      <a:r>
                        <a:rPr lang="bn-IN" dirty="0">
                          <a:effectLst/>
                        </a:rPr>
                        <a:t>সামীপ্য (উপ)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কণ্ঠের সমীপে= উপকণ্ঠ, কূলের সমীপে= উপকূল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bn-IN">
                          <a:effectLst/>
                        </a:rPr>
                        <a:t>বিপ্সা (অনু, প্রতি)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দিন দিন= প্রতিদিন, ক্ষণে ক্ষণে= </a:t>
                      </a:r>
                      <a:r>
                        <a:rPr lang="bn-IN" sz="400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অনুক্ষণে</a:t>
                      </a:r>
                      <a:endParaRPr lang="bn-IN" sz="4000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bn-IN">
                          <a:effectLst/>
                        </a:rPr>
                        <a:t>অভাব (নিঃ= নির)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আমিষের অভাব= নিরামিষ, ভাবনার অভাব= নির্ভাবনা, জলের অভাব= নির্জল,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DCC8-F300-4164-997B-AA3BD2728A0B}" type="datetime1">
              <a:rPr lang="en-US" smtClean="0"/>
              <a:t>5/6/2020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REXONA BANU 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28" y="202503"/>
            <a:ext cx="1581912" cy="106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280865"/>
              </p:ext>
            </p:extLst>
          </p:nvPr>
        </p:nvGraphicFramePr>
        <p:xfrm>
          <a:off x="100584" y="133382"/>
          <a:ext cx="11786616" cy="3931920"/>
        </p:xfrm>
        <a:graphic>
          <a:graphicData uri="http://schemas.openxmlformats.org/drawingml/2006/table">
            <a:tbl>
              <a:tblPr/>
              <a:tblGrid>
                <a:gridCol w="1536192"/>
                <a:gridCol w="10250424"/>
              </a:tblGrid>
              <a:tr h="0">
                <a:tc>
                  <a:txBody>
                    <a:bodyPr/>
                    <a:lstStyle/>
                    <a:p>
                      <a:r>
                        <a:rPr lang="bn-IN" dirty="0">
                          <a:effectLst/>
                        </a:rPr>
                        <a:t>পর্যন্ত (আ)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সমুদ্র থেকে হিমাচল পর্যন্ত= আসমুদ্রহিমাচল, পা থেকে মাথা পর্যন্ত= আপাদমস্তক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bn-IN" dirty="0">
                          <a:effectLst/>
                        </a:rPr>
                        <a:t>সাদৃশ্য (উপ)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শহরের সদৃশ= উপশহর, গ্রহের তুল্য= উপগ্রহ, বনের সদৃশ= উপবন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bn-IN" dirty="0">
                          <a:effectLst/>
                        </a:rPr>
                        <a:t>অনতিক্রম্যতা (যথা)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রীতিকে অতিক্রম না করে= যথারীতি, সাধ্যকে অতিক্রম না করে= যথাসাধ্য। এরূপ- যথাবিধি, যথাযোগ্য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898021"/>
              </p:ext>
            </p:extLst>
          </p:nvPr>
        </p:nvGraphicFramePr>
        <p:xfrm>
          <a:off x="100584" y="4065302"/>
          <a:ext cx="11786616" cy="2804160"/>
        </p:xfrm>
        <a:graphic>
          <a:graphicData uri="http://schemas.openxmlformats.org/drawingml/2006/table">
            <a:tbl>
              <a:tblPr/>
              <a:tblGrid>
                <a:gridCol w="1563624"/>
                <a:gridCol w="10222992"/>
              </a:tblGrid>
              <a:tr h="0">
                <a:tc>
                  <a:txBody>
                    <a:bodyPr/>
                    <a:lstStyle/>
                    <a:p>
                      <a:r>
                        <a:rPr lang="bn-IN" dirty="0">
                          <a:effectLst/>
                        </a:rPr>
                        <a:t>অতিক্রান্ত (উৎ)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বেলাকে অতিক্রান্ত= উদ্বেল, শৃঙখলাকে অতিক্রান্ত= উচ্ছৃঙখল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bn-IN">
                          <a:effectLst/>
                        </a:rPr>
                        <a:t>বিরোধ (প্রতি)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বিরুদ্ধ বাদ= প্রতিবাদ, বিরুদ্ধ কূল= প্রতিকূল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bn-IN">
                          <a:effectLst/>
                        </a:rPr>
                        <a:t>পশ্চাৎ (অনু)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পশ্চাৎ গমন= অনুগমন, পশ্চাৎ ধাবন= অনুধাবন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bn-IN">
                          <a:effectLst/>
                        </a:rPr>
                        <a:t>ঈষৎ (আ)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ঈষৎ নত= আনত, ঈষৎ রক্তিম= আরক্তিম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FEB0-7259-4718-8BC7-8070226FE09D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REXONA BANU 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547" y="0"/>
            <a:ext cx="1356453" cy="91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9272" y="237744"/>
            <a:ext cx="2679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0432" y="1892808"/>
            <a:ext cx="9116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মহাত্মা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পঞ্চনদ ৩। উপশহর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পদগুলি কোন কোন সমাস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6D2F-D1B2-41A8-847A-6FA146A097EF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 dirty="0" smtClean="0"/>
              <a:t>REXONA BANU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582" y="141225"/>
            <a:ext cx="1689261" cy="113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3280" y="846014"/>
            <a:ext cx="398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560" y="2816352"/>
            <a:ext cx="11042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সমাসের উদাহারণ সহ সংজ্ঞা পড়বে। আমি তোমাদের ১০ টি বহুনির্বাচনী পরীক্ষা নিব অনলাইনে।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9751-C492-4357-ABD2-5AAA77F595CA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 dirty="0" smtClean="0"/>
              <a:t>REXONA BANU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736" y="148745"/>
            <a:ext cx="1575909" cy="106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2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5C4-CB64-42E1-90B8-75887B4186C1}" type="datetime1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 dirty="0" smtClean="0"/>
              <a:t>REXONA BANU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89304" y="148124"/>
            <a:ext cx="9006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সকলকে 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" t="2487" r="2445" b="2115"/>
          <a:stretch/>
        </p:blipFill>
        <p:spPr>
          <a:xfrm>
            <a:off x="2103119" y="1354582"/>
            <a:ext cx="7616953" cy="5001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975" y="97536"/>
            <a:ext cx="2029968" cy="18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/>
          <p:cNvSpPr/>
          <p:nvPr/>
        </p:nvSpPr>
        <p:spPr>
          <a:xfrm>
            <a:off x="0" y="0"/>
            <a:ext cx="2103120" cy="6858000"/>
          </a:xfrm>
          <a:prstGeom prst="flowChartDela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6752" y="856357"/>
            <a:ext cx="98480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যে সমাসে সমস্যমান পদগুলোর কোনোটির অর্থ না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অন্য কোনো পদকে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 বহুব্রীহি সমাস বলে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 যেমন: বহু ব্রীহি (ধান) আছে যার= বহুব্রীহি। এখানের 'বহু' কিংবা 'ধান' কোনোটিরই অর্থের প্রাধান্য নেই, যার বহু ধান আছে এমন লোককে বোঝাচ্ছে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তেমনি বীণাপাণি।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 সমাসে সাধারণত যার, যাতে ইত্যাদি শব্দ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ব্যাসবাক্য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রূপে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ব্যবহৃত হ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32" y="124768"/>
            <a:ext cx="1085088" cy="73158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1601-8F07-4BE7-A1C0-072CB4139EC1}" type="datetime1">
              <a:rPr lang="en-US" smtClean="0"/>
              <a:t>5/6/2020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REXONA BANU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0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8026" y="1059597"/>
            <a:ext cx="117759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সমাসে সাধারণত যার, যাতে ইত্যাদি শব্দ ব্যাস বাক্যরূপে ব্যবহৃত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যেমন: আ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য়ত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লোচন যার= আ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য়তলোচনা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(স্ত্রী),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মহাত্মা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স্স্বচ্ছসলিলা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নীলবসনা,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স্স্থিরপ্রতিজ্ঞ।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'সহ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' কিংবা 'সহিত' শব্দের সঙ্গে অন্য পদের বহুব্রীহি সমাস হলে 'সহ' ও 'সহিত' এর স্থলে 'স'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যেমন: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উদর যার=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সহোদ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&gt;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সোদর। এরূপ- সজল, সফল, সদর্প,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সলজ্জ ইত্যাদি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সমাসে পরপদে মাতৃ, পত্নী, পুত্র, স্ত্রী ইত্যাদি শব্দ থাকলে এ শব্দগুলোর সাথে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হয়।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যেমন: নদী মাতা (মাতৃ) যার= নদীমাতৃক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বিপত্নীক। এরূপ- সস্ত্রীক,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অপুত্রক ইত্যাদি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3552" y="114300"/>
            <a:ext cx="4773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 সমাসের নিয়ম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616" y="114300"/>
            <a:ext cx="1444371" cy="97382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B0DA-5694-4FE5-A935-9233EF90090E}" type="datetime1">
              <a:rPr lang="en-US" smtClean="0"/>
              <a:t>5/6/2020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REXONA BANU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736" y="804604"/>
            <a:ext cx="119054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 সমাসে সমস্ত পদে 'অক্ষি' শব্দের স্থলে 'অক্ষ' এবং 'নাভি' শব্দের স্থলে 'নাভ'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যেমন: কমলের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অক্ষি যার= কমলাক্ষ, পদ্ম নাভিতে যার=পদ্মনাভ। এরূপ- ঊর্ণনাভ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 সমাসে পরপদে 'চূড়া' শব্দ সমস্ত পদে 'চূড়' এবং 'কর্ম' শব্দ সমস্ত পদে 'কর্মা'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যেমন: চন্দ্র চূড়া যার=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চন্দ্রচূ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বিচিত্রকর্মা।</a:t>
            </a: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সমাসে 'সমান' শব্দের স্থানে 'স' এবং 'সহ'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হয়।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যেমন: সমান কর্মী যে= সহকর্মী, সমান বর্ণ যার= সমবর্ণ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সহোদর।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680" y="100584"/>
            <a:ext cx="1193384" cy="80460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D3EF-28F6-4756-B7C4-D1BFD0BE743E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REXONA BANU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41732"/>
            <a:ext cx="12192000" cy="6986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/>
          <p:cNvSpPr/>
          <p:nvPr/>
        </p:nvSpPr>
        <p:spPr>
          <a:xfrm>
            <a:off x="0" y="-164592"/>
            <a:ext cx="2990088" cy="7031736"/>
          </a:xfrm>
          <a:prstGeom prst="flowChartDela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 সমাসের  প্রকারভেদ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6020" y="200449"/>
            <a:ext cx="547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সমানিধিকরণ বহুব্রীহি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9578" y="976391"/>
            <a:ext cx="480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ব্যাধিকরণ বহুব্রীহি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5590" y="1779642"/>
            <a:ext cx="461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ব্যাতিহার বহুব্রীহি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7792" y="2610639"/>
            <a:ext cx="347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নঞ বহুব্রীহি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7792" y="3404741"/>
            <a:ext cx="5285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মধ্যপদলোপী বহুব্রীহি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5590" y="4244749"/>
            <a:ext cx="4261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প্রত্যয়ন্ত বহুব্রীহি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5184" y="5098606"/>
            <a:ext cx="3767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অলুক বহুব্রীহি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8291" y="5892708"/>
            <a:ext cx="4716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 সংখ্যাবাচক বহুব্রীহি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115761"/>
            <a:ext cx="1851753" cy="1248491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A2A1-6DE9-4474-AB1A-817D6C1DA5E6}" type="datetime1">
              <a:rPr lang="en-US" smtClean="0"/>
              <a:t>5/6/2020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REXONA BANU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4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5156" y="-701791"/>
            <a:ext cx="12280392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8956" y="-685595"/>
            <a:ext cx="121752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সমানাধিকরণ </a:t>
            </a:r>
            <a:r>
              <a:rPr lang="bn-IN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</a:t>
            </a:r>
            <a:endParaRPr lang="bn-IN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পূর্বপদ বিশেষণ আর পরপদ বিশেষ্য হলে 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সমানাধিকরণ বহুব্রীহি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bn-IN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যেমন: হত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শ্রী যার= হতশ্রী, খোশ মেজাজ যার= খোশমেজাজ। এরূপ- হৃতসর্বস্ব, উচ্চশির, পীতাম্বর, নীলকণ্ঠ, জবরদস্তি, সুশীল,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সুশ্রী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" y="2792280"/>
            <a:ext cx="121752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ব্যাধিকরণ </a:t>
            </a:r>
            <a:r>
              <a:rPr lang="bn-IN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</a:t>
            </a:r>
            <a:endParaRPr lang="bn-IN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 সমাসের পূর্বপদ এবং পরপদ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কোনোটিই যদি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 বিশেষণ না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তবে তাকে ব্যাধিকরণ বহুব্রীহি বলে। যেমন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আশীবিষ।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পরপদ কৃদন্ত বিশেষণ হলেও ব্যাধিকরণ বহুব্রীহি সমাস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হয়।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দু কানকাটা,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বোঁটাখসা,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পা-চাটা, পাতা-চাটা, পাতাছেঁড়া,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ধামাধরা।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683" y="-131127"/>
            <a:ext cx="1306597" cy="88093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F66D-91E1-4843-B093-F93C4F0FAC25}" type="datetime1">
              <a:rPr lang="en-US" smtClean="0"/>
              <a:t>5/6/2020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REXONA BANU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976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0561"/>
            <a:ext cx="116677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৩. ব্যতিহার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ক্রি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অর্থে ব্যতিহার বহুব্রীহি 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 সমাসে পূর্বপদে 'আ' এবং পরপদে 'ই' যুক্ত হয়।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যেমন: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হাতাহাতি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,কানাকানি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চুলাচুলি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কাড়াকা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গালাগালি, দেখাদেখি, কোলাকুলি,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লাঠালাঠি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" y="2873597"/>
            <a:ext cx="118780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৪. নঞ্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বিশেষ্য পূর্বপদের আগে নঞ্ (না অর্থবোধক) অব্যয় যোগ করে বহুব্রীহি সমাস কিরা হলে তাকে নঞ্ বহুব্রীহি বলে। নঞ্ বহুব্রীহি সমাসে সাধিত পদটি বিশেষণ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যেমন: ন (নাই) জ্ঞান যার= অজ্ঞান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না (নাই) চারা (উপায়) যার= নাচার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নির্ভুল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নাজানা, অজানা ইত্যাদি। এরূপ- নাহক,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নিরু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নির্ঝঞ্ঝাট, অবুঝ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ইত্যাদি।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216" y="102001"/>
            <a:ext cx="1228344" cy="82817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8B7F-EBAA-47E0-86C2-2EE7C1146127}" type="datetime1">
              <a:rPr lang="en-US" smtClean="0"/>
              <a:t>5/6/2020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19216" y="6531038"/>
            <a:ext cx="4114800" cy="365125"/>
          </a:xfrm>
        </p:spPr>
        <p:txBody>
          <a:bodyPr/>
          <a:lstStyle/>
          <a:p>
            <a:r>
              <a:rPr lang="en-US" sz="2000" dirty="0" smtClean="0"/>
              <a:t>REXONA BANU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7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3312" y="2459736"/>
            <a:ext cx="8193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নীলকণ্ঠ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লাঠালাঠি ৩।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আশীবিষ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এগুলা কোন বহুব্রীহি সমাস?</a:t>
            </a:r>
            <a:endParaRPr lang="en-US" sz="5400" dirty="0"/>
          </a:p>
        </p:txBody>
      </p:sp>
      <p:sp>
        <p:nvSpPr>
          <p:cNvPr id="3" name="Pentagon 2"/>
          <p:cNvSpPr/>
          <p:nvPr/>
        </p:nvSpPr>
        <p:spPr>
          <a:xfrm>
            <a:off x="2450592" y="402336"/>
            <a:ext cx="4306824" cy="10332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কাজ করি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176" y="106617"/>
            <a:ext cx="1475325" cy="99469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2AD0-8B4F-4457-B03A-42248B5DC246}" type="datetime1">
              <a:rPr lang="en-US" smtClean="0"/>
              <a:t>5/6/2020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 dirty="0" smtClean="0"/>
              <a:t>REXONA BANU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99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89"/>
            <a:ext cx="12192000" cy="6967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0688" y="179725"/>
            <a:ext cx="120030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৫. মধ্যপদলোপী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 সমাসের ব্যাখ্যার জন্য ব্যবহৃত বাক্যাংশের কোনো অংশ যদি সমস্তপদে লোপ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তবে তাকে মধ্যপদলোপী বহুব্রীহি বলে। যেমন: বিড়ালের চোখের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চোখ যে নারীর= বিড়ালচোখী, </a:t>
            </a:r>
            <a:r>
              <a:rPr lang="bn-IN" sz="4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হাতেখড়ি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গায়ে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হলুদ, মেনিমুখো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সোনাক্ষি, জন্মাষ্টমী, রুদ্রাক্ষী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88" y="3576721"/>
            <a:ext cx="119908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প্রত্যয়ান্ত বহুব্রীহি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যে বহুব্রীহি সমাসের সমস্তপদে আ, এ, ও ইত্যাদি 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প্রত্যয় যুক্ত হয় তাকে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প্রত্যয়ান্ত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 বলা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যেমন: এক দিকে চোখ (দৃষ্টি) যার= একচোখা (চোখ+আ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ঘরমুখো (মুখ+ও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নি-খরচে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(খরচ+এ)। এরূপ- দোটানা, দোমনা,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একগুঁ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অকেজো, একঘরে,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দোতলা,ইত্যাদি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703" y="98846"/>
            <a:ext cx="1384817" cy="93367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161D-F378-4204-BA3E-71BECC1EC1D6}" type="datetime1">
              <a:rPr lang="en-US" smtClean="0"/>
              <a:t>5/6/2020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93F2-BA4E-45A3-A505-B776AD8A63B6}" type="slidenum">
              <a:rPr lang="en-US" smtClean="0"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REXONA BANU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787</Words>
  <Application>Microsoft Office PowerPoint</Application>
  <PresentationFormat>Widescreen</PresentationFormat>
  <Paragraphs>141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82</cp:revision>
  <dcterms:created xsi:type="dcterms:W3CDTF">2020-04-30T03:31:51Z</dcterms:created>
  <dcterms:modified xsi:type="dcterms:W3CDTF">2020-05-06T07:18:30Z</dcterms:modified>
</cp:coreProperties>
</file>