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59" r:id="rId3"/>
    <p:sldId id="264" r:id="rId4"/>
    <p:sldId id="256" r:id="rId5"/>
    <p:sldId id="262" r:id="rId6"/>
    <p:sldId id="263" r:id="rId7"/>
    <p:sldId id="267" r:id="rId8"/>
    <p:sldId id="268" r:id="rId9"/>
    <p:sldId id="265" r:id="rId10"/>
    <p:sldId id="269" r:id="rId11"/>
    <p:sldId id="273" r:id="rId12"/>
    <p:sldId id="274" r:id="rId13"/>
    <p:sldId id="266" r:id="rId14"/>
    <p:sldId id="275" r:id="rId15"/>
    <p:sldId id="276" r:id="rId16"/>
    <p:sldId id="277" r:id="rId17"/>
    <p:sldId id="278" r:id="rId18"/>
    <p:sldId id="279" r:id="rId19"/>
    <p:sldId id="281" r:id="rId20"/>
    <p:sldId id="270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99FE1-B732-450D-80D2-2E70A73E5A6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E056F-22C6-4DEB-991F-486E31A33C6B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457939-FA8F-4BB5-82A6-79674943804D}" type="parTrans" cxnId="{68344784-169C-4E87-AF67-485EEA2C7C86}">
      <dgm:prSet/>
      <dgm:spPr/>
      <dgm:t>
        <a:bodyPr/>
        <a:lstStyle/>
        <a:p>
          <a:endParaRPr lang="en-US"/>
        </a:p>
      </dgm:t>
    </dgm:pt>
    <dgm:pt modelId="{4D00CE7A-F5CC-41A1-9686-309860C91401}" type="sibTrans" cxnId="{68344784-169C-4E87-AF67-485EEA2C7C86}">
      <dgm:prSet/>
      <dgm:spPr/>
      <dgm:t>
        <a:bodyPr/>
        <a:lstStyle/>
        <a:p>
          <a:endParaRPr lang="en-US"/>
        </a:p>
      </dgm:t>
    </dgm:pt>
    <dgm:pt modelId="{A4D40DB5-3967-43C7-BA23-C7E84EC444F4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পর্যায়</a:t>
          </a:r>
          <a:r>
            <a:rPr lang="en-US" sz="36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6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সারণি</a:t>
          </a:r>
          <a:r>
            <a:rPr lang="en-US" sz="36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6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কী</a:t>
          </a:r>
          <a:r>
            <a:rPr lang="en-US" sz="36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6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তা</a:t>
          </a:r>
          <a:r>
            <a:rPr lang="en-US" sz="36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6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বলতে</a:t>
          </a:r>
          <a:r>
            <a:rPr lang="en-US" sz="36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6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পারবে</a:t>
          </a:r>
          <a:r>
            <a:rPr lang="bn-IN" sz="36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। </a:t>
          </a:r>
          <a:endParaRPr lang="en-US" sz="36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3371F6-AF3F-4ED2-BCA0-72B87189843E}" type="parTrans" cxnId="{60A8077F-4A9C-4166-821E-3045DDEC9B0A}">
      <dgm:prSet/>
      <dgm:spPr/>
      <dgm:t>
        <a:bodyPr/>
        <a:lstStyle/>
        <a:p>
          <a:endParaRPr lang="en-US"/>
        </a:p>
      </dgm:t>
    </dgm:pt>
    <dgm:pt modelId="{91BA8C86-6491-4255-B7BE-8B1A62E8485C}" type="sibTrans" cxnId="{60A8077F-4A9C-4166-821E-3045DDEC9B0A}">
      <dgm:prSet/>
      <dgm:spPr/>
      <dgm:t>
        <a:bodyPr/>
        <a:lstStyle/>
        <a:p>
          <a:endParaRPr lang="en-US"/>
        </a:p>
      </dgm:t>
    </dgm:pt>
    <dgm:pt modelId="{80E28AA5-12A5-43EF-ABF2-53CB5B364469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0F775F-D157-46DF-9706-57616108B9EC}" type="parTrans" cxnId="{51FD542E-2DFA-497D-9A04-F0CE3646FC51}">
      <dgm:prSet/>
      <dgm:spPr/>
      <dgm:t>
        <a:bodyPr/>
        <a:lstStyle/>
        <a:p>
          <a:endParaRPr lang="en-US"/>
        </a:p>
      </dgm:t>
    </dgm:pt>
    <dgm:pt modelId="{5A66736F-50EC-4326-8D02-CEC8333EDBE9}" type="sibTrans" cxnId="{51FD542E-2DFA-497D-9A04-F0CE3646FC51}">
      <dgm:prSet/>
      <dgm:spPr/>
      <dgm:t>
        <a:bodyPr/>
        <a:lstStyle/>
        <a:p>
          <a:endParaRPr lang="en-US"/>
        </a:p>
      </dgm:t>
    </dgm:pt>
    <dgm:pt modelId="{44BD61FF-2804-4D94-B20D-248D5363F8A0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E6A033-D125-46A3-B98E-5138D8CE0D0A}" type="parTrans" cxnId="{93094836-D518-4B0C-9520-45546A3E93D9}">
      <dgm:prSet/>
      <dgm:spPr/>
      <dgm:t>
        <a:bodyPr/>
        <a:lstStyle/>
        <a:p>
          <a:endParaRPr lang="en-US"/>
        </a:p>
      </dgm:t>
    </dgm:pt>
    <dgm:pt modelId="{65758B4A-4DDD-402E-9560-570A3228D5F5}" type="sibTrans" cxnId="{93094836-D518-4B0C-9520-45546A3E93D9}">
      <dgm:prSet/>
      <dgm:spPr/>
      <dgm:t>
        <a:bodyPr/>
        <a:lstStyle/>
        <a:p>
          <a:endParaRPr lang="en-US"/>
        </a:p>
      </dgm:t>
    </dgm:pt>
    <dgm:pt modelId="{02BED4B0-1AA8-40CF-BB44-8001A1A8171D}">
      <dgm:prSet phldrT="[Text]"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পর্যায় সারণির বৈশিষ্ট্য বর্ণনা করতে পারবে। </a:t>
          </a:r>
          <a:endParaRPr lang="en-US" sz="3600" dirty="0">
            <a:solidFill>
              <a:schemeClr val="tx1"/>
            </a:solidFill>
          </a:endParaRPr>
        </a:p>
      </dgm:t>
    </dgm:pt>
    <dgm:pt modelId="{FE683053-7899-4645-BAD4-8500A4F335AD}" type="parTrans" cxnId="{EAE428AD-4C10-47B0-9EA9-CFDA413D4BD5}">
      <dgm:prSet/>
      <dgm:spPr/>
      <dgm:t>
        <a:bodyPr/>
        <a:lstStyle/>
        <a:p>
          <a:endParaRPr lang="en-US"/>
        </a:p>
      </dgm:t>
    </dgm:pt>
    <dgm:pt modelId="{37EBE7C8-952A-4E59-B5D0-238E85D52E1F}" type="sibTrans" cxnId="{EAE428AD-4C10-47B0-9EA9-CFDA413D4BD5}">
      <dgm:prSet/>
      <dgm:spPr/>
      <dgm:t>
        <a:bodyPr/>
        <a:lstStyle/>
        <a:p>
          <a:endParaRPr lang="en-US"/>
        </a:p>
      </dgm:t>
    </dgm:pt>
    <dgm:pt modelId="{97C327B1-142F-4A83-BE2C-DD56DA71EFF5}">
      <dgm:prSet custT="1"/>
      <dgm:spPr/>
      <dgm:t>
        <a:bodyPr/>
        <a:lstStyle/>
        <a:p>
          <a:r>
            <a:rPr lang="en-US" sz="34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পর্যায়</a:t>
          </a:r>
          <a:r>
            <a:rPr lang="en-US" sz="34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4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সারণি</a:t>
          </a:r>
          <a:r>
            <a:rPr lang="en-US" sz="34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4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বিকাশের</a:t>
          </a:r>
          <a:r>
            <a:rPr lang="en-US" sz="34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4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পটভূমি</a:t>
          </a:r>
          <a:r>
            <a:rPr lang="en-US" sz="34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bn-BD" sz="34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ব্যাখ্যা</a:t>
          </a:r>
          <a:r>
            <a:rPr lang="en-US" sz="34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4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করতে</a:t>
          </a:r>
          <a:r>
            <a:rPr lang="en-US" sz="34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4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পারবে</a:t>
          </a:r>
          <a:r>
            <a:rPr lang="en-US" sz="34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।</a:t>
          </a:r>
          <a:endParaRPr lang="en-US" sz="3400" dirty="0">
            <a:effectLst/>
          </a:endParaRPr>
        </a:p>
      </dgm:t>
    </dgm:pt>
    <dgm:pt modelId="{50BA7718-79E8-4B19-BB59-6CCFAEFC7C0E}" type="parTrans" cxnId="{5B325696-0669-4682-B599-0A5DA75E458C}">
      <dgm:prSet/>
      <dgm:spPr/>
      <dgm:t>
        <a:bodyPr/>
        <a:lstStyle/>
        <a:p>
          <a:endParaRPr lang="en-US"/>
        </a:p>
      </dgm:t>
    </dgm:pt>
    <dgm:pt modelId="{3D21A1F4-756F-46ED-A331-8F4049301CB4}" type="sibTrans" cxnId="{5B325696-0669-4682-B599-0A5DA75E458C}">
      <dgm:prSet/>
      <dgm:spPr/>
      <dgm:t>
        <a:bodyPr/>
        <a:lstStyle/>
        <a:p>
          <a:endParaRPr lang="en-US"/>
        </a:p>
      </dgm:t>
    </dgm:pt>
    <dgm:pt modelId="{40237F9C-E123-4523-8F0B-63C1BF5DBA2A}" type="pres">
      <dgm:prSet presAssocID="{06E99FE1-B732-450D-80D2-2E70A73E5A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22657-25FE-44E4-B4F2-AB8C6BA62FBD}" type="pres">
      <dgm:prSet presAssocID="{06CE056F-22C6-4DEB-991F-486E31A33C6B}" presName="composite" presStyleCnt="0"/>
      <dgm:spPr/>
    </dgm:pt>
    <dgm:pt modelId="{2042F1ED-A62C-4EF8-BF14-844287DDA162}" type="pres">
      <dgm:prSet presAssocID="{06CE056F-22C6-4DEB-991F-486E31A33C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43453-11F5-4AB2-AE2C-85887680F51C}" type="pres">
      <dgm:prSet presAssocID="{06CE056F-22C6-4DEB-991F-486E31A33C6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51014-5F1B-41FA-852A-8D5AB9874757}" type="pres">
      <dgm:prSet presAssocID="{4D00CE7A-F5CC-41A1-9686-309860C91401}" presName="sp" presStyleCnt="0"/>
      <dgm:spPr/>
    </dgm:pt>
    <dgm:pt modelId="{7E95EA2C-C546-4B9B-A4F8-79F9330C758F}" type="pres">
      <dgm:prSet presAssocID="{80E28AA5-12A5-43EF-ABF2-53CB5B364469}" presName="composite" presStyleCnt="0"/>
      <dgm:spPr/>
    </dgm:pt>
    <dgm:pt modelId="{A22E2119-9242-4667-BF8C-EDD34924C4C2}" type="pres">
      <dgm:prSet presAssocID="{80E28AA5-12A5-43EF-ABF2-53CB5B3644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E29F0-7FF8-4070-936C-3823F9631983}" type="pres">
      <dgm:prSet presAssocID="{80E28AA5-12A5-43EF-ABF2-53CB5B3644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D99B4-29D3-4866-9BD8-33B092A3BB0C}" type="pres">
      <dgm:prSet presAssocID="{5A66736F-50EC-4326-8D02-CEC8333EDBE9}" presName="sp" presStyleCnt="0"/>
      <dgm:spPr/>
    </dgm:pt>
    <dgm:pt modelId="{08C6ACC2-7D77-4009-A3A9-F02FBBFFBDE6}" type="pres">
      <dgm:prSet presAssocID="{44BD61FF-2804-4D94-B20D-248D5363F8A0}" presName="composite" presStyleCnt="0"/>
      <dgm:spPr/>
    </dgm:pt>
    <dgm:pt modelId="{A22009AD-1197-478D-859C-387A204B6065}" type="pres">
      <dgm:prSet presAssocID="{44BD61FF-2804-4D94-B20D-248D5363F8A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F28F8-B3B1-4230-ADC6-BDF28F7D2300}" type="pres">
      <dgm:prSet presAssocID="{44BD61FF-2804-4D94-B20D-248D5363F8A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E428AD-4C10-47B0-9EA9-CFDA413D4BD5}" srcId="{44BD61FF-2804-4D94-B20D-248D5363F8A0}" destId="{02BED4B0-1AA8-40CF-BB44-8001A1A8171D}" srcOrd="0" destOrd="0" parTransId="{FE683053-7899-4645-BAD4-8500A4F335AD}" sibTransId="{37EBE7C8-952A-4E59-B5D0-238E85D52E1F}"/>
    <dgm:cxn modelId="{51FD542E-2DFA-497D-9A04-F0CE3646FC51}" srcId="{06E99FE1-B732-450D-80D2-2E70A73E5A67}" destId="{80E28AA5-12A5-43EF-ABF2-53CB5B364469}" srcOrd="1" destOrd="0" parTransId="{2F0F775F-D157-46DF-9706-57616108B9EC}" sibTransId="{5A66736F-50EC-4326-8D02-CEC8333EDBE9}"/>
    <dgm:cxn modelId="{B39FA473-2263-41A5-84E7-FA94D7A4EC55}" type="presOf" srcId="{A4D40DB5-3967-43C7-BA23-C7E84EC444F4}" destId="{65443453-11F5-4AB2-AE2C-85887680F51C}" srcOrd="0" destOrd="0" presId="urn:microsoft.com/office/officeart/2005/8/layout/chevron2"/>
    <dgm:cxn modelId="{60A8077F-4A9C-4166-821E-3045DDEC9B0A}" srcId="{06CE056F-22C6-4DEB-991F-486E31A33C6B}" destId="{A4D40DB5-3967-43C7-BA23-C7E84EC444F4}" srcOrd="0" destOrd="0" parTransId="{CA3371F6-AF3F-4ED2-BCA0-72B87189843E}" sibTransId="{91BA8C86-6491-4255-B7BE-8B1A62E8485C}"/>
    <dgm:cxn modelId="{5B325696-0669-4682-B599-0A5DA75E458C}" srcId="{80E28AA5-12A5-43EF-ABF2-53CB5B364469}" destId="{97C327B1-142F-4A83-BE2C-DD56DA71EFF5}" srcOrd="0" destOrd="0" parTransId="{50BA7718-79E8-4B19-BB59-6CCFAEFC7C0E}" sibTransId="{3D21A1F4-756F-46ED-A331-8F4049301CB4}"/>
    <dgm:cxn modelId="{DFA9CEBA-4CEC-4A8E-89CD-8B976AEC0BDA}" type="presOf" srcId="{02BED4B0-1AA8-40CF-BB44-8001A1A8171D}" destId="{5A8F28F8-B3B1-4230-ADC6-BDF28F7D2300}" srcOrd="0" destOrd="0" presId="urn:microsoft.com/office/officeart/2005/8/layout/chevron2"/>
    <dgm:cxn modelId="{92A3FD38-2756-4976-8D1B-B53053AF6009}" type="presOf" srcId="{80E28AA5-12A5-43EF-ABF2-53CB5B364469}" destId="{A22E2119-9242-4667-BF8C-EDD34924C4C2}" srcOrd="0" destOrd="0" presId="urn:microsoft.com/office/officeart/2005/8/layout/chevron2"/>
    <dgm:cxn modelId="{93094836-D518-4B0C-9520-45546A3E93D9}" srcId="{06E99FE1-B732-450D-80D2-2E70A73E5A67}" destId="{44BD61FF-2804-4D94-B20D-248D5363F8A0}" srcOrd="2" destOrd="0" parTransId="{40E6A033-D125-46A3-B98E-5138D8CE0D0A}" sibTransId="{65758B4A-4DDD-402E-9560-570A3228D5F5}"/>
    <dgm:cxn modelId="{7A5364D0-0DCC-4530-B526-27C73743ABD9}" type="presOf" srcId="{06CE056F-22C6-4DEB-991F-486E31A33C6B}" destId="{2042F1ED-A62C-4EF8-BF14-844287DDA162}" srcOrd="0" destOrd="0" presId="urn:microsoft.com/office/officeart/2005/8/layout/chevron2"/>
    <dgm:cxn modelId="{8DB5862A-3B45-452E-BAE2-5959956370BC}" type="presOf" srcId="{44BD61FF-2804-4D94-B20D-248D5363F8A0}" destId="{A22009AD-1197-478D-859C-387A204B6065}" srcOrd="0" destOrd="0" presId="urn:microsoft.com/office/officeart/2005/8/layout/chevron2"/>
    <dgm:cxn modelId="{096A4E49-D17C-4B2F-8A6C-2E0972C5FEE0}" type="presOf" srcId="{97C327B1-142F-4A83-BE2C-DD56DA71EFF5}" destId="{EF9E29F0-7FF8-4070-936C-3823F9631983}" srcOrd="0" destOrd="0" presId="urn:microsoft.com/office/officeart/2005/8/layout/chevron2"/>
    <dgm:cxn modelId="{002AAC79-5F2D-4CF9-B7F3-622B55DA5118}" type="presOf" srcId="{06E99FE1-B732-450D-80D2-2E70A73E5A67}" destId="{40237F9C-E123-4523-8F0B-63C1BF5DBA2A}" srcOrd="0" destOrd="0" presId="urn:microsoft.com/office/officeart/2005/8/layout/chevron2"/>
    <dgm:cxn modelId="{68344784-169C-4E87-AF67-485EEA2C7C86}" srcId="{06E99FE1-B732-450D-80D2-2E70A73E5A67}" destId="{06CE056F-22C6-4DEB-991F-486E31A33C6B}" srcOrd="0" destOrd="0" parTransId="{EC457939-FA8F-4BB5-82A6-79674943804D}" sibTransId="{4D00CE7A-F5CC-41A1-9686-309860C91401}"/>
    <dgm:cxn modelId="{AA359CDF-232B-4325-B17F-BEF91FF2F43E}" type="presParOf" srcId="{40237F9C-E123-4523-8F0B-63C1BF5DBA2A}" destId="{0DC22657-25FE-44E4-B4F2-AB8C6BA62FBD}" srcOrd="0" destOrd="0" presId="urn:microsoft.com/office/officeart/2005/8/layout/chevron2"/>
    <dgm:cxn modelId="{6AE61EED-923D-4921-93F7-CDA6FD158BDF}" type="presParOf" srcId="{0DC22657-25FE-44E4-B4F2-AB8C6BA62FBD}" destId="{2042F1ED-A62C-4EF8-BF14-844287DDA162}" srcOrd="0" destOrd="0" presId="urn:microsoft.com/office/officeart/2005/8/layout/chevron2"/>
    <dgm:cxn modelId="{09618D4B-251D-4967-AF04-7F818B7C8AE4}" type="presParOf" srcId="{0DC22657-25FE-44E4-B4F2-AB8C6BA62FBD}" destId="{65443453-11F5-4AB2-AE2C-85887680F51C}" srcOrd="1" destOrd="0" presId="urn:microsoft.com/office/officeart/2005/8/layout/chevron2"/>
    <dgm:cxn modelId="{BB89A57E-F28E-4FB4-96C8-03596C087E43}" type="presParOf" srcId="{40237F9C-E123-4523-8F0B-63C1BF5DBA2A}" destId="{40351014-5F1B-41FA-852A-8D5AB9874757}" srcOrd="1" destOrd="0" presId="urn:microsoft.com/office/officeart/2005/8/layout/chevron2"/>
    <dgm:cxn modelId="{989988CC-C28D-48E5-93A4-AB603850F771}" type="presParOf" srcId="{40237F9C-E123-4523-8F0B-63C1BF5DBA2A}" destId="{7E95EA2C-C546-4B9B-A4F8-79F9330C758F}" srcOrd="2" destOrd="0" presId="urn:microsoft.com/office/officeart/2005/8/layout/chevron2"/>
    <dgm:cxn modelId="{1FC11FED-8668-48C1-B12B-1B1B3B4A3410}" type="presParOf" srcId="{7E95EA2C-C546-4B9B-A4F8-79F9330C758F}" destId="{A22E2119-9242-4667-BF8C-EDD34924C4C2}" srcOrd="0" destOrd="0" presId="urn:microsoft.com/office/officeart/2005/8/layout/chevron2"/>
    <dgm:cxn modelId="{27BA2893-1870-44EE-A61E-76FED0D4A4F4}" type="presParOf" srcId="{7E95EA2C-C546-4B9B-A4F8-79F9330C758F}" destId="{EF9E29F0-7FF8-4070-936C-3823F9631983}" srcOrd="1" destOrd="0" presId="urn:microsoft.com/office/officeart/2005/8/layout/chevron2"/>
    <dgm:cxn modelId="{52BC37A4-B59E-4E62-BAE2-B0D0EA8D1EBD}" type="presParOf" srcId="{40237F9C-E123-4523-8F0B-63C1BF5DBA2A}" destId="{44DD99B4-29D3-4866-9BD8-33B092A3BB0C}" srcOrd="3" destOrd="0" presId="urn:microsoft.com/office/officeart/2005/8/layout/chevron2"/>
    <dgm:cxn modelId="{2F4FC6F1-31BB-4AB2-8CBB-81E1228A5450}" type="presParOf" srcId="{40237F9C-E123-4523-8F0B-63C1BF5DBA2A}" destId="{08C6ACC2-7D77-4009-A3A9-F02FBBFFBDE6}" srcOrd="4" destOrd="0" presId="urn:microsoft.com/office/officeart/2005/8/layout/chevron2"/>
    <dgm:cxn modelId="{53B27F82-EA53-4B9F-B0F0-22E6909A1C83}" type="presParOf" srcId="{08C6ACC2-7D77-4009-A3A9-F02FBBFFBDE6}" destId="{A22009AD-1197-478D-859C-387A204B6065}" srcOrd="0" destOrd="0" presId="urn:microsoft.com/office/officeart/2005/8/layout/chevron2"/>
    <dgm:cxn modelId="{BDD6914E-30F4-4351-BF82-959A54C49A46}" type="presParOf" srcId="{08C6ACC2-7D77-4009-A3A9-F02FBBFFBDE6}" destId="{5A8F28F8-B3B1-4230-ADC6-BDF28F7D23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E99FE1-B732-450D-80D2-2E70A73E5A67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E056F-22C6-4DEB-991F-486E31A33C6B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457939-FA8F-4BB5-82A6-79674943804D}" type="parTrans" cxnId="{68344784-169C-4E87-AF67-485EEA2C7C86}">
      <dgm:prSet/>
      <dgm:spPr/>
      <dgm:t>
        <a:bodyPr/>
        <a:lstStyle/>
        <a:p>
          <a:endParaRPr lang="en-US"/>
        </a:p>
      </dgm:t>
    </dgm:pt>
    <dgm:pt modelId="{4D00CE7A-F5CC-41A1-9686-309860C91401}" type="sibTrans" cxnId="{68344784-169C-4E87-AF67-485EEA2C7C86}">
      <dgm:prSet/>
      <dgm:spPr/>
      <dgm:t>
        <a:bodyPr/>
        <a:lstStyle/>
        <a:p>
          <a:endParaRPr lang="en-US"/>
        </a:p>
      </dgm:t>
    </dgm:pt>
    <dgm:pt modelId="{A4D40DB5-3967-43C7-BA23-C7E84EC444F4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পর্যায় সারণি কাকে বলে?</a:t>
          </a:r>
          <a:endParaRPr lang="en-US" sz="36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3371F6-AF3F-4ED2-BCA0-72B87189843E}" type="parTrans" cxnId="{60A8077F-4A9C-4166-821E-3045DDEC9B0A}">
      <dgm:prSet/>
      <dgm:spPr/>
      <dgm:t>
        <a:bodyPr/>
        <a:lstStyle/>
        <a:p>
          <a:endParaRPr lang="en-US"/>
        </a:p>
      </dgm:t>
    </dgm:pt>
    <dgm:pt modelId="{91BA8C86-6491-4255-B7BE-8B1A62E8485C}" type="sibTrans" cxnId="{60A8077F-4A9C-4166-821E-3045DDEC9B0A}">
      <dgm:prSet/>
      <dgm:spPr/>
      <dgm:t>
        <a:bodyPr/>
        <a:lstStyle/>
        <a:p>
          <a:endParaRPr lang="en-US"/>
        </a:p>
      </dgm:t>
    </dgm:pt>
    <dgm:pt modelId="{80E28AA5-12A5-43EF-ABF2-53CB5B364469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0F775F-D157-46DF-9706-57616108B9EC}" type="parTrans" cxnId="{51FD542E-2DFA-497D-9A04-F0CE3646FC51}">
      <dgm:prSet/>
      <dgm:spPr/>
      <dgm:t>
        <a:bodyPr/>
        <a:lstStyle/>
        <a:p>
          <a:endParaRPr lang="en-US"/>
        </a:p>
      </dgm:t>
    </dgm:pt>
    <dgm:pt modelId="{5A66736F-50EC-4326-8D02-CEC8333EDBE9}" type="sibTrans" cxnId="{51FD542E-2DFA-497D-9A04-F0CE3646FC51}">
      <dgm:prSet/>
      <dgm:spPr/>
      <dgm:t>
        <a:bodyPr/>
        <a:lstStyle/>
        <a:p>
          <a:endParaRPr lang="en-US"/>
        </a:p>
      </dgm:t>
    </dgm:pt>
    <dgm:pt modelId="{44BD61FF-2804-4D94-B20D-248D5363F8A0}">
      <dgm:prSet phldrT="[Text]" custT="1"/>
      <dgm:spPr/>
      <dgm:t>
        <a:bodyPr/>
        <a:lstStyle/>
        <a:p>
          <a:r>
            <a:rPr lang="en-US" sz="360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E6A033-D125-46A3-B98E-5138D8CE0D0A}" type="parTrans" cxnId="{93094836-D518-4B0C-9520-45546A3E93D9}">
      <dgm:prSet/>
      <dgm:spPr/>
      <dgm:t>
        <a:bodyPr/>
        <a:lstStyle/>
        <a:p>
          <a:endParaRPr lang="en-US"/>
        </a:p>
      </dgm:t>
    </dgm:pt>
    <dgm:pt modelId="{65758B4A-4DDD-402E-9560-570A3228D5F5}" type="sibTrans" cxnId="{93094836-D518-4B0C-9520-45546A3E93D9}">
      <dgm:prSet/>
      <dgm:spPr/>
      <dgm:t>
        <a:bodyPr/>
        <a:lstStyle/>
        <a:p>
          <a:endParaRPr lang="en-US"/>
        </a:p>
      </dgm:t>
    </dgm:pt>
    <dgm:pt modelId="{02BED4B0-1AA8-40CF-BB44-8001A1A8171D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এ পর্যন্ত আবিস্কৃত মৌলের সংখ্যা কতটি ? </a:t>
          </a:r>
          <a:endParaRPr lang="en-US" sz="3600" dirty="0"/>
        </a:p>
      </dgm:t>
    </dgm:pt>
    <dgm:pt modelId="{FE683053-7899-4645-BAD4-8500A4F335AD}" type="parTrans" cxnId="{EAE428AD-4C10-47B0-9EA9-CFDA413D4BD5}">
      <dgm:prSet/>
      <dgm:spPr/>
      <dgm:t>
        <a:bodyPr/>
        <a:lstStyle/>
        <a:p>
          <a:endParaRPr lang="en-US"/>
        </a:p>
      </dgm:t>
    </dgm:pt>
    <dgm:pt modelId="{37EBE7C8-952A-4E59-B5D0-238E85D52E1F}" type="sibTrans" cxnId="{EAE428AD-4C10-47B0-9EA9-CFDA413D4BD5}">
      <dgm:prSet/>
      <dgm:spPr/>
      <dgm:t>
        <a:bodyPr/>
        <a:lstStyle/>
        <a:p>
          <a:endParaRPr lang="en-US"/>
        </a:p>
      </dgm:t>
    </dgm:pt>
    <dgm:pt modelId="{97C327B1-142F-4A83-BE2C-DD56DA71EFF5}">
      <dgm:prSet custT="1"/>
      <dgm:spPr/>
      <dgm:t>
        <a:bodyPr/>
        <a:lstStyle/>
        <a:p>
          <a:r>
            <a:rPr lang="bn-BD" sz="3400" dirty="0" smtClean="0">
              <a:latin typeface="NikoshBAN" pitchFamily="2" charset="0"/>
              <a:cs typeface="NikoshBAN" pitchFamily="2" charset="0"/>
            </a:rPr>
            <a:t>পর্যায় সারণির জনক বলা হয় কাকে? </a:t>
          </a:r>
          <a:endParaRPr lang="en-US" sz="3400" dirty="0">
            <a:effectLst/>
          </a:endParaRPr>
        </a:p>
      </dgm:t>
    </dgm:pt>
    <dgm:pt modelId="{50BA7718-79E8-4B19-BB59-6CCFAEFC7C0E}" type="parTrans" cxnId="{5B325696-0669-4682-B599-0A5DA75E458C}">
      <dgm:prSet/>
      <dgm:spPr/>
      <dgm:t>
        <a:bodyPr/>
        <a:lstStyle/>
        <a:p>
          <a:endParaRPr lang="en-US"/>
        </a:p>
      </dgm:t>
    </dgm:pt>
    <dgm:pt modelId="{3D21A1F4-756F-46ED-A331-8F4049301CB4}" type="sibTrans" cxnId="{5B325696-0669-4682-B599-0A5DA75E458C}">
      <dgm:prSet/>
      <dgm:spPr/>
      <dgm:t>
        <a:bodyPr/>
        <a:lstStyle/>
        <a:p>
          <a:endParaRPr lang="en-US"/>
        </a:p>
      </dgm:t>
    </dgm:pt>
    <dgm:pt modelId="{A483636B-285E-4339-92E1-E627B7FC209D}">
      <dgm:prSet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৪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49DBD6D-53AA-405B-8F13-6F915EB11AF4}" type="parTrans" cxnId="{8EFF436D-761F-4210-878D-85C43F66F08D}">
      <dgm:prSet/>
      <dgm:spPr/>
      <dgm:t>
        <a:bodyPr/>
        <a:lstStyle/>
        <a:p>
          <a:endParaRPr lang="en-US"/>
        </a:p>
      </dgm:t>
    </dgm:pt>
    <dgm:pt modelId="{1F3EA7E4-4733-479B-9FAF-96B1DF7F93C0}" type="sibTrans" cxnId="{8EFF436D-761F-4210-878D-85C43F66F08D}">
      <dgm:prSet/>
      <dgm:spPr/>
      <dgm:t>
        <a:bodyPr/>
        <a:lstStyle/>
        <a:p>
          <a:endParaRPr lang="en-US"/>
        </a:p>
      </dgm:t>
    </dgm:pt>
    <dgm:pt modelId="{1949AD08-494D-4929-A760-C7225A199435}">
      <dgm:prSet custT="1"/>
      <dgm:spPr/>
      <dgm:t>
        <a:bodyPr/>
        <a:lstStyle/>
        <a:p>
          <a:r>
            <a:rPr lang="bn-IN" sz="3200" baseline="0" dirty="0" smtClean="0">
              <a:latin typeface="NikoshBAN" pitchFamily="2" charset="0"/>
              <a:cs typeface="NikoshBAN" pitchFamily="2" charset="0"/>
            </a:rPr>
            <a:t>৫ </a:t>
          </a:r>
          <a:endParaRPr lang="en-US" sz="3200" baseline="0" dirty="0">
            <a:latin typeface="NikoshBAN" pitchFamily="2" charset="0"/>
            <a:cs typeface="NikoshBAN" pitchFamily="2" charset="0"/>
          </a:endParaRPr>
        </a:p>
      </dgm:t>
    </dgm:pt>
    <dgm:pt modelId="{35399F57-6FE9-4430-BE06-B9634B4F4ED2}" type="parTrans" cxnId="{8F0BE57C-45B9-4205-AC49-A1C33F21E375}">
      <dgm:prSet/>
      <dgm:spPr/>
      <dgm:t>
        <a:bodyPr/>
        <a:lstStyle/>
        <a:p>
          <a:endParaRPr lang="en-US"/>
        </a:p>
      </dgm:t>
    </dgm:pt>
    <dgm:pt modelId="{CE00A717-9A48-49D0-975C-316082EA16B7}" type="sibTrans" cxnId="{8F0BE57C-45B9-4205-AC49-A1C33F21E375}">
      <dgm:prSet/>
      <dgm:spPr/>
      <dgm:t>
        <a:bodyPr/>
        <a:lstStyle/>
        <a:p>
          <a:endParaRPr lang="en-US"/>
        </a:p>
      </dgm:t>
    </dgm:pt>
    <dgm:pt modelId="{172D5441-2ED7-4330-B32A-09EB5FA76A09}">
      <dgm:prSet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আবিস্কৃত মৌলের মধ্যে কতটি প্রকৃতিতে পাওয়া যায়? </a:t>
          </a:r>
          <a:endParaRPr lang="en-US"/>
        </a:p>
      </dgm:t>
    </dgm:pt>
    <dgm:pt modelId="{5F7F09EE-EE21-4F15-9A4F-41B7C0F93FB7}" type="parTrans" cxnId="{DE2CFCE9-2E96-4E65-8C70-7CD42CA0A73A}">
      <dgm:prSet/>
      <dgm:spPr/>
      <dgm:t>
        <a:bodyPr/>
        <a:lstStyle/>
        <a:p>
          <a:endParaRPr lang="en-US"/>
        </a:p>
      </dgm:t>
    </dgm:pt>
    <dgm:pt modelId="{7368FD88-6ADF-483E-97A7-77F50C2087E6}" type="sibTrans" cxnId="{DE2CFCE9-2E96-4E65-8C70-7CD42CA0A73A}">
      <dgm:prSet/>
      <dgm:spPr/>
      <dgm:t>
        <a:bodyPr/>
        <a:lstStyle/>
        <a:p>
          <a:endParaRPr lang="en-US"/>
        </a:p>
      </dgm:t>
    </dgm:pt>
    <dgm:pt modelId="{1E5410A1-423E-4EDB-9C9D-C51E6193484C}">
      <dgm:prSet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আবিস্কৃত মৌলের মধ্যে কতটি প্রকৃতিতে পাওয়া যায়? </a:t>
          </a:r>
          <a:endParaRPr lang="en-US"/>
        </a:p>
      </dgm:t>
    </dgm:pt>
    <dgm:pt modelId="{CC3DEE47-1593-4DFF-8CF4-DD4FE68963FA}" type="parTrans" cxnId="{3B289977-DC8A-4EBB-AB06-3DADF816CCFC}">
      <dgm:prSet/>
      <dgm:spPr/>
      <dgm:t>
        <a:bodyPr/>
        <a:lstStyle/>
        <a:p>
          <a:endParaRPr lang="en-US"/>
        </a:p>
      </dgm:t>
    </dgm:pt>
    <dgm:pt modelId="{58C31B24-05D2-4EFF-BA50-E1A24CC443BB}" type="sibTrans" cxnId="{3B289977-DC8A-4EBB-AB06-3DADF816CCFC}">
      <dgm:prSet/>
      <dgm:spPr/>
      <dgm:t>
        <a:bodyPr/>
        <a:lstStyle/>
        <a:p>
          <a:endParaRPr lang="en-US"/>
        </a:p>
      </dgm:t>
    </dgm:pt>
    <dgm:pt modelId="{40237F9C-E123-4523-8F0B-63C1BF5DBA2A}" type="pres">
      <dgm:prSet presAssocID="{06E99FE1-B732-450D-80D2-2E70A73E5A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22657-25FE-44E4-B4F2-AB8C6BA62FBD}" type="pres">
      <dgm:prSet presAssocID="{06CE056F-22C6-4DEB-991F-486E31A33C6B}" presName="composite" presStyleCnt="0"/>
      <dgm:spPr/>
      <dgm:t>
        <a:bodyPr/>
        <a:lstStyle/>
        <a:p>
          <a:endParaRPr lang="en-US"/>
        </a:p>
      </dgm:t>
    </dgm:pt>
    <dgm:pt modelId="{2042F1ED-A62C-4EF8-BF14-844287DDA162}" type="pres">
      <dgm:prSet presAssocID="{06CE056F-22C6-4DEB-991F-486E31A33C6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43453-11F5-4AB2-AE2C-85887680F51C}" type="pres">
      <dgm:prSet presAssocID="{06CE056F-22C6-4DEB-991F-486E31A33C6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51014-5F1B-41FA-852A-8D5AB9874757}" type="pres">
      <dgm:prSet presAssocID="{4D00CE7A-F5CC-41A1-9686-309860C91401}" presName="sp" presStyleCnt="0"/>
      <dgm:spPr/>
      <dgm:t>
        <a:bodyPr/>
        <a:lstStyle/>
        <a:p>
          <a:endParaRPr lang="en-US"/>
        </a:p>
      </dgm:t>
    </dgm:pt>
    <dgm:pt modelId="{7E95EA2C-C546-4B9B-A4F8-79F9330C758F}" type="pres">
      <dgm:prSet presAssocID="{80E28AA5-12A5-43EF-ABF2-53CB5B364469}" presName="composite" presStyleCnt="0"/>
      <dgm:spPr/>
      <dgm:t>
        <a:bodyPr/>
        <a:lstStyle/>
        <a:p>
          <a:endParaRPr lang="en-US"/>
        </a:p>
      </dgm:t>
    </dgm:pt>
    <dgm:pt modelId="{A22E2119-9242-4667-BF8C-EDD34924C4C2}" type="pres">
      <dgm:prSet presAssocID="{80E28AA5-12A5-43EF-ABF2-53CB5B36446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E29F0-7FF8-4070-936C-3823F9631983}" type="pres">
      <dgm:prSet presAssocID="{80E28AA5-12A5-43EF-ABF2-53CB5B36446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D99B4-29D3-4866-9BD8-33B092A3BB0C}" type="pres">
      <dgm:prSet presAssocID="{5A66736F-50EC-4326-8D02-CEC8333EDBE9}" presName="sp" presStyleCnt="0"/>
      <dgm:spPr/>
      <dgm:t>
        <a:bodyPr/>
        <a:lstStyle/>
        <a:p>
          <a:endParaRPr lang="en-US"/>
        </a:p>
      </dgm:t>
    </dgm:pt>
    <dgm:pt modelId="{08C6ACC2-7D77-4009-A3A9-F02FBBFFBDE6}" type="pres">
      <dgm:prSet presAssocID="{44BD61FF-2804-4D94-B20D-248D5363F8A0}" presName="composite" presStyleCnt="0"/>
      <dgm:spPr/>
      <dgm:t>
        <a:bodyPr/>
        <a:lstStyle/>
        <a:p>
          <a:endParaRPr lang="en-US"/>
        </a:p>
      </dgm:t>
    </dgm:pt>
    <dgm:pt modelId="{A22009AD-1197-478D-859C-387A204B6065}" type="pres">
      <dgm:prSet presAssocID="{44BD61FF-2804-4D94-B20D-248D5363F8A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F28F8-B3B1-4230-ADC6-BDF28F7D2300}" type="pres">
      <dgm:prSet presAssocID="{44BD61FF-2804-4D94-B20D-248D5363F8A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F5902-3EDF-4D17-A5CD-52E63425CF81}" type="pres">
      <dgm:prSet presAssocID="{65758B4A-4DDD-402E-9560-570A3228D5F5}" presName="sp" presStyleCnt="0"/>
      <dgm:spPr/>
    </dgm:pt>
    <dgm:pt modelId="{9BB42357-11EA-419B-A34C-2DA3C7AD2F24}" type="pres">
      <dgm:prSet presAssocID="{A483636B-285E-4339-92E1-E627B7FC209D}" presName="composite" presStyleCnt="0"/>
      <dgm:spPr/>
    </dgm:pt>
    <dgm:pt modelId="{FB11D2FF-1F8B-4013-AFD3-A28172687975}" type="pres">
      <dgm:prSet presAssocID="{A483636B-285E-4339-92E1-E627B7FC209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574D3-3908-418D-A962-637CAA74DFB5}" type="pres">
      <dgm:prSet presAssocID="{A483636B-285E-4339-92E1-E627B7FC209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F81C0-98A1-423F-AAD5-D02A54D225CE}" type="pres">
      <dgm:prSet presAssocID="{1F3EA7E4-4733-479B-9FAF-96B1DF7F93C0}" presName="sp" presStyleCnt="0"/>
      <dgm:spPr/>
    </dgm:pt>
    <dgm:pt modelId="{89C73183-5DD6-4285-8F70-DC5C3F27BFB6}" type="pres">
      <dgm:prSet presAssocID="{1949AD08-494D-4929-A760-C7225A199435}" presName="composite" presStyleCnt="0"/>
      <dgm:spPr/>
    </dgm:pt>
    <dgm:pt modelId="{710B1A05-E152-4BF6-9E3E-DCEA21634D3E}" type="pres">
      <dgm:prSet presAssocID="{1949AD08-494D-4929-A760-C7225A19943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086A3-2849-4E17-ABCA-88833912108C}" type="pres">
      <dgm:prSet presAssocID="{1949AD08-494D-4929-A760-C7225A19943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FA2FDC-25E4-457E-8A6A-868FBE4FFB9D}" type="presOf" srcId="{1949AD08-494D-4929-A760-C7225A199435}" destId="{710B1A05-E152-4BF6-9E3E-DCEA21634D3E}" srcOrd="0" destOrd="0" presId="urn:microsoft.com/office/officeart/2005/8/layout/chevron2"/>
    <dgm:cxn modelId="{5B325696-0669-4682-B599-0A5DA75E458C}" srcId="{80E28AA5-12A5-43EF-ABF2-53CB5B364469}" destId="{97C327B1-142F-4A83-BE2C-DD56DA71EFF5}" srcOrd="0" destOrd="0" parTransId="{50BA7718-79E8-4B19-BB59-6CCFAEFC7C0E}" sibTransId="{3D21A1F4-756F-46ED-A331-8F4049301CB4}"/>
    <dgm:cxn modelId="{CC819861-B1D5-47AE-8B7E-FBA6AEE7E98E}" type="presOf" srcId="{06E99FE1-B732-450D-80D2-2E70A73E5A67}" destId="{40237F9C-E123-4523-8F0B-63C1BF5DBA2A}" srcOrd="0" destOrd="0" presId="urn:microsoft.com/office/officeart/2005/8/layout/chevron2"/>
    <dgm:cxn modelId="{68344784-169C-4E87-AF67-485EEA2C7C86}" srcId="{06E99FE1-B732-450D-80D2-2E70A73E5A67}" destId="{06CE056F-22C6-4DEB-991F-486E31A33C6B}" srcOrd="0" destOrd="0" parTransId="{EC457939-FA8F-4BB5-82A6-79674943804D}" sibTransId="{4D00CE7A-F5CC-41A1-9686-309860C91401}"/>
    <dgm:cxn modelId="{122971DA-831C-4E0A-9BE2-121814B154A5}" type="presOf" srcId="{02BED4B0-1AA8-40CF-BB44-8001A1A8171D}" destId="{5A8F28F8-B3B1-4230-ADC6-BDF28F7D2300}" srcOrd="0" destOrd="0" presId="urn:microsoft.com/office/officeart/2005/8/layout/chevron2"/>
    <dgm:cxn modelId="{93094836-D518-4B0C-9520-45546A3E93D9}" srcId="{06E99FE1-B732-450D-80D2-2E70A73E5A67}" destId="{44BD61FF-2804-4D94-B20D-248D5363F8A0}" srcOrd="2" destOrd="0" parTransId="{40E6A033-D125-46A3-B98E-5138D8CE0D0A}" sibTransId="{65758B4A-4DDD-402E-9560-570A3228D5F5}"/>
    <dgm:cxn modelId="{60A8077F-4A9C-4166-821E-3045DDEC9B0A}" srcId="{06CE056F-22C6-4DEB-991F-486E31A33C6B}" destId="{A4D40DB5-3967-43C7-BA23-C7E84EC444F4}" srcOrd="0" destOrd="0" parTransId="{CA3371F6-AF3F-4ED2-BCA0-72B87189843E}" sibTransId="{91BA8C86-6491-4255-B7BE-8B1A62E8485C}"/>
    <dgm:cxn modelId="{CEF87458-6E82-4BCE-B892-20E76E0D789E}" type="presOf" srcId="{172D5441-2ED7-4330-B32A-09EB5FA76A09}" destId="{ED5574D3-3908-418D-A962-637CAA74DFB5}" srcOrd="0" destOrd="0" presId="urn:microsoft.com/office/officeart/2005/8/layout/chevron2"/>
    <dgm:cxn modelId="{3B289977-DC8A-4EBB-AB06-3DADF816CCFC}" srcId="{1949AD08-494D-4929-A760-C7225A199435}" destId="{1E5410A1-423E-4EDB-9C9D-C51E6193484C}" srcOrd="0" destOrd="0" parTransId="{CC3DEE47-1593-4DFF-8CF4-DD4FE68963FA}" sibTransId="{58C31B24-05D2-4EFF-BA50-E1A24CC443BB}"/>
    <dgm:cxn modelId="{5EEB4B43-EF87-4154-951F-AB6A71C0C6AC}" type="presOf" srcId="{97C327B1-142F-4A83-BE2C-DD56DA71EFF5}" destId="{EF9E29F0-7FF8-4070-936C-3823F9631983}" srcOrd="0" destOrd="0" presId="urn:microsoft.com/office/officeart/2005/8/layout/chevron2"/>
    <dgm:cxn modelId="{DE2CFCE9-2E96-4E65-8C70-7CD42CA0A73A}" srcId="{A483636B-285E-4339-92E1-E627B7FC209D}" destId="{172D5441-2ED7-4330-B32A-09EB5FA76A09}" srcOrd="0" destOrd="0" parTransId="{5F7F09EE-EE21-4F15-9A4F-41B7C0F93FB7}" sibTransId="{7368FD88-6ADF-483E-97A7-77F50C2087E6}"/>
    <dgm:cxn modelId="{95F40475-D351-448B-96E8-9A337578A027}" type="presOf" srcId="{44BD61FF-2804-4D94-B20D-248D5363F8A0}" destId="{A22009AD-1197-478D-859C-387A204B6065}" srcOrd="0" destOrd="0" presId="urn:microsoft.com/office/officeart/2005/8/layout/chevron2"/>
    <dgm:cxn modelId="{51FD542E-2DFA-497D-9A04-F0CE3646FC51}" srcId="{06E99FE1-B732-450D-80D2-2E70A73E5A67}" destId="{80E28AA5-12A5-43EF-ABF2-53CB5B364469}" srcOrd="1" destOrd="0" parTransId="{2F0F775F-D157-46DF-9706-57616108B9EC}" sibTransId="{5A66736F-50EC-4326-8D02-CEC8333EDBE9}"/>
    <dgm:cxn modelId="{D375654A-A73F-4C07-863C-732F106AB012}" type="presOf" srcId="{A483636B-285E-4339-92E1-E627B7FC209D}" destId="{FB11D2FF-1F8B-4013-AFD3-A28172687975}" srcOrd="0" destOrd="0" presId="urn:microsoft.com/office/officeart/2005/8/layout/chevron2"/>
    <dgm:cxn modelId="{8F0BE57C-45B9-4205-AC49-A1C33F21E375}" srcId="{06E99FE1-B732-450D-80D2-2E70A73E5A67}" destId="{1949AD08-494D-4929-A760-C7225A199435}" srcOrd="4" destOrd="0" parTransId="{35399F57-6FE9-4430-BE06-B9634B4F4ED2}" sibTransId="{CE00A717-9A48-49D0-975C-316082EA16B7}"/>
    <dgm:cxn modelId="{8EFF436D-761F-4210-878D-85C43F66F08D}" srcId="{06E99FE1-B732-450D-80D2-2E70A73E5A67}" destId="{A483636B-285E-4339-92E1-E627B7FC209D}" srcOrd="3" destOrd="0" parTransId="{049DBD6D-53AA-405B-8F13-6F915EB11AF4}" sibTransId="{1F3EA7E4-4733-479B-9FAF-96B1DF7F93C0}"/>
    <dgm:cxn modelId="{24BF7484-C026-4382-8003-C8BF841BA144}" type="presOf" srcId="{A4D40DB5-3967-43C7-BA23-C7E84EC444F4}" destId="{65443453-11F5-4AB2-AE2C-85887680F51C}" srcOrd="0" destOrd="0" presId="urn:microsoft.com/office/officeart/2005/8/layout/chevron2"/>
    <dgm:cxn modelId="{0B83CEB5-5AEE-486B-9BB3-CED806A8229E}" type="presOf" srcId="{06CE056F-22C6-4DEB-991F-486E31A33C6B}" destId="{2042F1ED-A62C-4EF8-BF14-844287DDA162}" srcOrd="0" destOrd="0" presId="urn:microsoft.com/office/officeart/2005/8/layout/chevron2"/>
    <dgm:cxn modelId="{EAE428AD-4C10-47B0-9EA9-CFDA413D4BD5}" srcId="{44BD61FF-2804-4D94-B20D-248D5363F8A0}" destId="{02BED4B0-1AA8-40CF-BB44-8001A1A8171D}" srcOrd="0" destOrd="0" parTransId="{FE683053-7899-4645-BAD4-8500A4F335AD}" sibTransId="{37EBE7C8-952A-4E59-B5D0-238E85D52E1F}"/>
    <dgm:cxn modelId="{AA2DEA08-D0B4-44FF-BC3E-DC1980683730}" type="presOf" srcId="{80E28AA5-12A5-43EF-ABF2-53CB5B364469}" destId="{A22E2119-9242-4667-BF8C-EDD34924C4C2}" srcOrd="0" destOrd="0" presId="urn:microsoft.com/office/officeart/2005/8/layout/chevron2"/>
    <dgm:cxn modelId="{117D08A5-3FDA-4886-BD2A-768F418545F1}" type="presOf" srcId="{1E5410A1-423E-4EDB-9C9D-C51E6193484C}" destId="{979086A3-2849-4E17-ABCA-88833912108C}" srcOrd="0" destOrd="0" presId="urn:microsoft.com/office/officeart/2005/8/layout/chevron2"/>
    <dgm:cxn modelId="{5DBD5CA8-D294-4439-BCA7-6FC796A1B857}" type="presParOf" srcId="{40237F9C-E123-4523-8F0B-63C1BF5DBA2A}" destId="{0DC22657-25FE-44E4-B4F2-AB8C6BA62FBD}" srcOrd="0" destOrd="0" presId="urn:microsoft.com/office/officeart/2005/8/layout/chevron2"/>
    <dgm:cxn modelId="{BEA9A4B9-B38B-4A04-B1CB-6762F0C26BB8}" type="presParOf" srcId="{0DC22657-25FE-44E4-B4F2-AB8C6BA62FBD}" destId="{2042F1ED-A62C-4EF8-BF14-844287DDA162}" srcOrd="0" destOrd="0" presId="urn:microsoft.com/office/officeart/2005/8/layout/chevron2"/>
    <dgm:cxn modelId="{95C7B9A1-48D8-42AD-835C-4EFB882FD813}" type="presParOf" srcId="{0DC22657-25FE-44E4-B4F2-AB8C6BA62FBD}" destId="{65443453-11F5-4AB2-AE2C-85887680F51C}" srcOrd="1" destOrd="0" presId="urn:microsoft.com/office/officeart/2005/8/layout/chevron2"/>
    <dgm:cxn modelId="{2CBE090F-B23B-44D9-95CD-FF363EF66E26}" type="presParOf" srcId="{40237F9C-E123-4523-8F0B-63C1BF5DBA2A}" destId="{40351014-5F1B-41FA-852A-8D5AB9874757}" srcOrd="1" destOrd="0" presId="urn:microsoft.com/office/officeart/2005/8/layout/chevron2"/>
    <dgm:cxn modelId="{B293B671-5E54-498E-9A33-4BB3F2A9A8CA}" type="presParOf" srcId="{40237F9C-E123-4523-8F0B-63C1BF5DBA2A}" destId="{7E95EA2C-C546-4B9B-A4F8-79F9330C758F}" srcOrd="2" destOrd="0" presId="urn:microsoft.com/office/officeart/2005/8/layout/chevron2"/>
    <dgm:cxn modelId="{D6C01C16-4367-4526-A28F-FAA54D529CD8}" type="presParOf" srcId="{7E95EA2C-C546-4B9B-A4F8-79F9330C758F}" destId="{A22E2119-9242-4667-BF8C-EDD34924C4C2}" srcOrd="0" destOrd="0" presId="urn:microsoft.com/office/officeart/2005/8/layout/chevron2"/>
    <dgm:cxn modelId="{0E673923-E6B3-4FEC-BE2F-5D6B7E40BCD2}" type="presParOf" srcId="{7E95EA2C-C546-4B9B-A4F8-79F9330C758F}" destId="{EF9E29F0-7FF8-4070-936C-3823F9631983}" srcOrd="1" destOrd="0" presId="urn:microsoft.com/office/officeart/2005/8/layout/chevron2"/>
    <dgm:cxn modelId="{9324B882-3056-49ED-855C-022FD7F22040}" type="presParOf" srcId="{40237F9C-E123-4523-8F0B-63C1BF5DBA2A}" destId="{44DD99B4-29D3-4866-9BD8-33B092A3BB0C}" srcOrd="3" destOrd="0" presId="urn:microsoft.com/office/officeart/2005/8/layout/chevron2"/>
    <dgm:cxn modelId="{1B66D004-F635-4C2B-90E3-4DF003DCB40E}" type="presParOf" srcId="{40237F9C-E123-4523-8F0B-63C1BF5DBA2A}" destId="{08C6ACC2-7D77-4009-A3A9-F02FBBFFBDE6}" srcOrd="4" destOrd="0" presId="urn:microsoft.com/office/officeart/2005/8/layout/chevron2"/>
    <dgm:cxn modelId="{8CBEFC30-D0C9-4079-A839-E8CC8D8D6D6D}" type="presParOf" srcId="{08C6ACC2-7D77-4009-A3A9-F02FBBFFBDE6}" destId="{A22009AD-1197-478D-859C-387A204B6065}" srcOrd="0" destOrd="0" presId="urn:microsoft.com/office/officeart/2005/8/layout/chevron2"/>
    <dgm:cxn modelId="{C389881B-F044-4CF8-8063-ED7E13AF47EB}" type="presParOf" srcId="{08C6ACC2-7D77-4009-A3A9-F02FBBFFBDE6}" destId="{5A8F28F8-B3B1-4230-ADC6-BDF28F7D2300}" srcOrd="1" destOrd="0" presId="urn:microsoft.com/office/officeart/2005/8/layout/chevron2"/>
    <dgm:cxn modelId="{DCD0B0A2-B926-4F74-8057-505939BF952A}" type="presParOf" srcId="{40237F9C-E123-4523-8F0B-63C1BF5DBA2A}" destId="{336F5902-3EDF-4D17-A5CD-52E63425CF81}" srcOrd="5" destOrd="0" presId="urn:microsoft.com/office/officeart/2005/8/layout/chevron2"/>
    <dgm:cxn modelId="{93F7AC1D-14DE-48B6-9433-521C405AC17D}" type="presParOf" srcId="{40237F9C-E123-4523-8F0B-63C1BF5DBA2A}" destId="{9BB42357-11EA-419B-A34C-2DA3C7AD2F24}" srcOrd="6" destOrd="0" presId="urn:microsoft.com/office/officeart/2005/8/layout/chevron2"/>
    <dgm:cxn modelId="{4C6D625E-F025-4172-93BF-E5E3A61F74CD}" type="presParOf" srcId="{9BB42357-11EA-419B-A34C-2DA3C7AD2F24}" destId="{FB11D2FF-1F8B-4013-AFD3-A28172687975}" srcOrd="0" destOrd="0" presId="urn:microsoft.com/office/officeart/2005/8/layout/chevron2"/>
    <dgm:cxn modelId="{F8E1ADA4-1B33-44E6-8F7B-0EDF7CA52D25}" type="presParOf" srcId="{9BB42357-11EA-419B-A34C-2DA3C7AD2F24}" destId="{ED5574D3-3908-418D-A962-637CAA74DFB5}" srcOrd="1" destOrd="0" presId="urn:microsoft.com/office/officeart/2005/8/layout/chevron2"/>
    <dgm:cxn modelId="{FBF0DF49-4FA1-4161-9DF5-B8DBD9E21AB6}" type="presParOf" srcId="{40237F9C-E123-4523-8F0B-63C1BF5DBA2A}" destId="{EA1F81C0-98A1-423F-AAD5-D02A54D225CE}" srcOrd="7" destOrd="0" presId="urn:microsoft.com/office/officeart/2005/8/layout/chevron2"/>
    <dgm:cxn modelId="{111EAF78-E4D7-478E-BC35-11CA284E8B13}" type="presParOf" srcId="{40237F9C-E123-4523-8F0B-63C1BF5DBA2A}" destId="{89C73183-5DD6-4285-8F70-DC5C3F27BFB6}" srcOrd="8" destOrd="0" presId="urn:microsoft.com/office/officeart/2005/8/layout/chevron2"/>
    <dgm:cxn modelId="{B41DCE7F-D792-49BE-A198-15A95421E735}" type="presParOf" srcId="{89C73183-5DD6-4285-8F70-DC5C3F27BFB6}" destId="{710B1A05-E152-4BF6-9E3E-DCEA21634D3E}" srcOrd="0" destOrd="0" presId="urn:microsoft.com/office/officeart/2005/8/layout/chevron2"/>
    <dgm:cxn modelId="{FFFDCEA6-E8EA-43EB-9228-0962C41AED38}" type="presParOf" srcId="{89C73183-5DD6-4285-8F70-DC5C3F27BFB6}" destId="{979086A3-2849-4E17-ABCA-8883391210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99FE1-B732-450D-80D2-2E70A73E5A6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E056F-22C6-4DEB-991F-486E31A33C6B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457939-FA8F-4BB5-82A6-79674943804D}" type="parTrans" cxnId="{68344784-169C-4E87-AF67-485EEA2C7C86}">
      <dgm:prSet/>
      <dgm:spPr/>
      <dgm:t>
        <a:bodyPr/>
        <a:lstStyle/>
        <a:p>
          <a:endParaRPr lang="en-US"/>
        </a:p>
      </dgm:t>
    </dgm:pt>
    <dgm:pt modelId="{4D00CE7A-F5CC-41A1-9686-309860C91401}" type="sibTrans" cxnId="{68344784-169C-4E87-AF67-485EEA2C7C86}">
      <dgm:prSet/>
      <dgm:spPr/>
      <dgm:t>
        <a:bodyPr/>
        <a:lstStyle/>
        <a:p>
          <a:endParaRPr lang="en-US"/>
        </a:p>
      </dgm:t>
    </dgm:pt>
    <dgm:pt modelId="{A4D40DB5-3967-43C7-BA23-C7E84EC444F4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আধুনিক পর্যায় সারণি জনক বলা হয় কাকে এবং কেন? ব্যাখ্যা কর। </a:t>
          </a:r>
          <a:endParaRPr lang="en-US" sz="36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3371F6-AF3F-4ED2-BCA0-72B87189843E}" type="parTrans" cxnId="{60A8077F-4A9C-4166-821E-3045DDEC9B0A}">
      <dgm:prSet/>
      <dgm:spPr/>
      <dgm:t>
        <a:bodyPr/>
        <a:lstStyle/>
        <a:p>
          <a:endParaRPr lang="en-US"/>
        </a:p>
      </dgm:t>
    </dgm:pt>
    <dgm:pt modelId="{91BA8C86-6491-4255-B7BE-8B1A62E8485C}" type="sibTrans" cxnId="{60A8077F-4A9C-4166-821E-3045DDEC9B0A}">
      <dgm:prSet/>
      <dgm:spPr/>
      <dgm:t>
        <a:bodyPr/>
        <a:lstStyle/>
        <a:p>
          <a:endParaRPr lang="en-US"/>
        </a:p>
      </dgm:t>
    </dgm:pt>
    <dgm:pt modelId="{80E28AA5-12A5-43EF-ABF2-53CB5B364469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0F775F-D157-46DF-9706-57616108B9EC}" type="parTrans" cxnId="{51FD542E-2DFA-497D-9A04-F0CE3646FC51}">
      <dgm:prSet/>
      <dgm:spPr/>
      <dgm:t>
        <a:bodyPr/>
        <a:lstStyle/>
        <a:p>
          <a:endParaRPr lang="en-US"/>
        </a:p>
      </dgm:t>
    </dgm:pt>
    <dgm:pt modelId="{5A66736F-50EC-4326-8D02-CEC8333EDBE9}" type="sibTrans" cxnId="{51FD542E-2DFA-497D-9A04-F0CE3646FC51}">
      <dgm:prSet/>
      <dgm:spPr/>
      <dgm:t>
        <a:bodyPr/>
        <a:lstStyle/>
        <a:p>
          <a:endParaRPr lang="en-US"/>
        </a:p>
      </dgm:t>
    </dgm:pt>
    <dgm:pt modelId="{97C327B1-142F-4A83-BE2C-DD56DA71EFF5}">
      <dgm:prSet custT="1"/>
      <dgm:spPr/>
      <dgm:t>
        <a:bodyPr/>
        <a:lstStyle/>
        <a:p>
          <a:r>
            <a:rPr lang="bn-BD" sz="34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মেন্ডেলিফের পর্যায় সারণি সংশোধনের সম্ভাব্য উপায় বর্ণনা কর।</a:t>
          </a:r>
          <a:endParaRPr lang="en-US" sz="3400" b="0" dirty="0">
            <a:effectLst/>
          </a:endParaRPr>
        </a:p>
      </dgm:t>
    </dgm:pt>
    <dgm:pt modelId="{50BA7718-79E8-4B19-BB59-6CCFAEFC7C0E}" type="parTrans" cxnId="{5B325696-0669-4682-B599-0A5DA75E458C}">
      <dgm:prSet/>
      <dgm:spPr/>
      <dgm:t>
        <a:bodyPr/>
        <a:lstStyle/>
        <a:p>
          <a:endParaRPr lang="en-US"/>
        </a:p>
      </dgm:t>
    </dgm:pt>
    <dgm:pt modelId="{3D21A1F4-756F-46ED-A331-8F4049301CB4}" type="sibTrans" cxnId="{5B325696-0669-4682-B599-0A5DA75E458C}">
      <dgm:prSet/>
      <dgm:spPr/>
      <dgm:t>
        <a:bodyPr/>
        <a:lstStyle/>
        <a:p>
          <a:endParaRPr lang="en-US"/>
        </a:p>
      </dgm:t>
    </dgm:pt>
    <dgm:pt modelId="{40237F9C-E123-4523-8F0B-63C1BF5DBA2A}" type="pres">
      <dgm:prSet presAssocID="{06E99FE1-B732-450D-80D2-2E70A73E5A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22657-25FE-44E4-B4F2-AB8C6BA62FBD}" type="pres">
      <dgm:prSet presAssocID="{06CE056F-22C6-4DEB-991F-486E31A33C6B}" presName="composite" presStyleCnt="0"/>
      <dgm:spPr/>
    </dgm:pt>
    <dgm:pt modelId="{2042F1ED-A62C-4EF8-BF14-844287DDA162}" type="pres">
      <dgm:prSet presAssocID="{06CE056F-22C6-4DEB-991F-486E31A33C6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43453-11F5-4AB2-AE2C-85887680F51C}" type="pres">
      <dgm:prSet presAssocID="{06CE056F-22C6-4DEB-991F-486E31A33C6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51014-5F1B-41FA-852A-8D5AB9874757}" type="pres">
      <dgm:prSet presAssocID="{4D00CE7A-F5CC-41A1-9686-309860C91401}" presName="sp" presStyleCnt="0"/>
      <dgm:spPr/>
    </dgm:pt>
    <dgm:pt modelId="{7E95EA2C-C546-4B9B-A4F8-79F9330C758F}" type="pres">
      <dgm:prSet presAssocID="{80E28AA5-12A5-43EF-ABF2-53CB5B364469}" presName="composite" presStyleCnt="0"/>
      <dgm:spPr/>
    </dgm:pt>
    <dgm:pt modelId="{A22E2119-9242-4667-BF8C-EDD34924C4C2}" type="pres">
      <dgm:prSet presAssocID="{80E28AA5-12A5-43EF-ABF2-53CB5B36446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E29F0-7FF8-4070-936C-3823F9631983}" type="pres">
      <dgm:prSet presAssocID="{80E28AA5-12A5-43EF-ABF2-53CB5B36446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4566C-79BC-4398-AC0E-4F062D8B7D32}" type="presOf" srcId="{A4D40DB5-3967-43C7-BA23-C7E84EC444F4}" destId="{65443453-11F5-4AB2-AE2C-85887680F51C}" srcOrd="0" destOrd="0" presId="urn:microsoft.com/office/officeart/2005/8/layout/chevron2"/>
    <dgm:cxn modelId="{5B325696-0669-4682-B599-0A5DA75E458C}" srcId="{80E28AA5-12A5-43EF-ABF2-53CB5B364469}" destId="{97C327B1-142F-4A83-BE2C-DD56DA71EFF5}" srcOrd="0" destOrd="0" parTransId="{50BA7718-79E8-4B19-BB59-6CCFAEFC7C0E}" sibTransId="{3D21A1F4-756F-46ED-A331-8F4049301CB4}"/>
    <dgm:cxn modelId="{61EDF822-F96A-471A-9493-DAB12A421E2A}" type="presOf" srcId="{06E99FE1-B732-450D-80D2-2E70A73E5A67}" destId="{40237F9C-E123-4523-8F0B-63C1BF5DBA2A}" srcOrd="0" destOrd="0" presId="urn:microsoft.com/office/officeart/2005/8/layout/chevron2"/>
    <dgm:cxn modelId="{68344784-169C-4E87-AF67-485EEA2C7C86}" srcId="{06E99FE1-B732-450D-80D2-2E70A73E5A67}" destId="{06CE056F-22C6-4DEB-991F-486E31A33C6B}" srcOrd="0" destOrd="0" parTransId="{EC457939-FA8F-4BB5-82A6-79674943804D}" sibTransId="{4D00CE7A-F5CC-41A1-9686-309860C91401}"/>
    <dgm:cxn modelId="{60A8077F-4A9C-4166-821E-3045DDEC9B0A}" srcId="{06CE056F-22C6-4DEB-991F-486E31A33C6B}" destId="{A4D40DB5-3967-43C7-BA23-C7E84EC444F4}" srcOrd="0" destOrd="0" parTransId="{CA3371F6-AF3F-4ED2-BCA0-72B87189843E}" sibTransId="{91BA8C86-6491-4255-B7BE-8B1A62E8485C}"/>
    <dgm:cxn modelId="{4BD48CE6-3288-4C9A-A14A-F1947F239EC8}" type="presOf" srcId="{80E28AA5-12A5-43EF-ABF2-53CB5B364469}" destId="{A22E2119-9242-4667-BF8C-EDD34924C4C2}" srcOrd="0" destOrd="0" presId="urn:microsoft.com/office/officeart/2005/8/layout/chevron2"/>
    <dgm:cxn modelId="{51FD542E-2DFA-497D-9A04-F0CE3646FC51}" srcId="{06E99FE1-B732-450D-80D2-2E70A73E5A67}" destId="{80E28AA5-12A5-43EF-ABF2-53CB5B364469}" srcOrd="1" destOrd="0" parTransId="{2F0F775F-D157-46DF-9706-57616108B9EC}" sibTransId="{5A66736F-50EC-4326-8D02-CEC8333EDBE9}"/>
    <dgm:cxn modelId="{C8D3FEDD-1A97-4A01-AEDE-872012C8607D}" type="presOf" srcId="{06CE056F-22C6-4DEB-991F-486E31A33C6B}" destId="{2042F1ED-A62C-4EF8-BF14-844287DDA162}" srcOrd="0" destOrd="0" presId="urn:microsoft.com/office/officeart/2005/8/layout/chevron2"/>
    <dgm:cxn modelId="{75F81FAA-DA51-4854-AD15-3A0DAEEAEB7D}" type="presOf" srcId="{97C327B1-142F-4A83-BE2C-DD56DA71EFF5}" destId="{EF9E29F0-7FF8-4070-936C-3823F9631983}" srcOrd="0" destOrd="0" presId="urn:microsoft.com/office/officeart/2005/8/layout/chevron2"/>
    <dgm:cxn modelId="{1BD33ADB-919E-43AD-B7DC-70F05E24B6F4}" type="presParOf" srcId="{40237F9C-E123-4523-8F0B-63C1BF5DBA2A}" destId="{0DC22657-25FE-44E4-B4F2-AB8C6BA62FBD}" srcOrd="0" destOrd="0" presId="urn:microsoft.com/office/officeart/2005/8/layout/chevron2"/>
    <dgm:cxn modelId="{2719713B-3B5A-44C7-BF22-63882A7461C9}" type="presParOf" srcId="{0DC22657-25FE-44E4-B4F2-AB8C6BA62FBD}" destId="{2042F1ED-A62C-4EF8-BF14-844287DDA162}" srcOrd="0" destOrd="0" presId="urn:microsoft.com/office/officeart/2005/8/layout/chevron2"/>
    <dgm:cxn modelId="{87C01ED3-8B01-45C5-9226-EB44E4CFFEE6}" type="presParOf" srcId="{0DC22657-25FE-44E4-B4F2-AB8C6BA62FBD}" destId="{65443453-11F5-4AB2-AE2C-85887680F51C}" srcOrd="1" destOrd="0" presId="urn:microsoft.com/office/officeart/2005/8/layout/chevron2"/>
    <dgm:cxn modelId="{E0776F7E-23D0-4E3E-ABA0-01D9004A144D}" type="presParOf" srcId="{40237F9C-E123-4523-8F0B-63C1BF5DBA2A}" destId="{40351014-5F1B-41FA-852A-8D5AB9874757}" srcOrd="1" destOrd="0" presId="urn:microsoft.com/office/officeart/2005/8/layout/chevron2"/>
    <dgm:cxn modelId="{B61D4EFD-27F3-48DF-96D9-F9EE9E67AAAB}" type="presParOf" srcId="{40237F9C-E123-4523-8F0B-63C1BF5DBA2A}" destId="{7E95EA2C-C546-4B9B-A4F8-79F9330C758F}" srcOrd="2" destOrd="0" presId="urn:microsoft.com/office/officeart/2005/8/layout/chevron2"/>
    <dgm:cxn modelId="{C5E7894F-F8A1-4CF0-BC95-58AC65B46ABC}" type="presParOf" srcId="{7E95EA2C-C546-4B9B-A4F8-79F9330C758F}" destId="{A22E2119-9242-4667-BF8C-EDD34924C4C2}" srcOrd="0" destOrd="0" presId="urn:microsoft.com/office/officeart/2005/8/layout/chevron2"/>
    <dgm:cxn modelId="{B06D6CAC-604E-4650-BF0D-E472A67874F0}" type="presParOf" srcId="{7E95EA2C-C546-4B9B-A4F8-79F9330C758F}" destId="{EF9E29F0-7FF8-4070-936C-3823F96319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2F1ED-A62C-4EF8-BF14-844287DDA162}">
      <dsp:nvSpPr>
        <dsp:cNvPr id="0" name=""/>
        <dsp:cNvSpPr/>
      </dsp:nvSpPr>
      <dsp:spPr>
        <a:xfrm rot="5400000">
          <a:off x="-191313" y="194917"/>
          <a:ext cx="1275422" cy="8927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450002"/>
        <a:ext cx="892795" cy="382627"/>
      </dsp:txXfrm>
    </dsp:sp>
    <dsp:sp modelId="{65443453-11F5-4AB2-AE2C-85887680F51C}">
      <dsp:nvSpPr>
        <dsp:cNvPr id="0" name=""/>
        <dsp:cNvSpPr/>
      </dsp:nvSpPr>
      <dsp:spPr>
        <a:xfrm rot="5400000">
          <a:off x="5427176" y="-4530775"/>
          <a:ext cx="829460" cy="98982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পর্যায়</a:t>
          </a:r>
          <a:r>
            <a:rPr lang="en-US" sz="36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6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সারণি</a:t>
          </a:r>
          <a:r>
            <a:rPr lang="en-US" sz="36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6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কী</a:t>
          </a:r>
          <a:r>
            <a:rPr lang="en-US" sz="36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6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তা</a:t>
          </a:r>
          <a:r>
            <a:rPr lang="en-US" sz="36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6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বলতে</a:t>
          </a:r>
          <a:r>
            <a:rPr lang="en-US" sz="36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6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পারবে</a:t>
          </a:r>
          <a:r>
            <a:rPr lang="bn-IN" sz="36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। </a:t>
          </a:r>
          <a:endParaRPr lang="en-US" sz="3600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92796" y="44096"/>
        <a:ext cx="9857730" cy="748478"/>
      </dsp:txXfrm>
    </dsp:sp>
    <dsp:sp modelId="{A22E2119-9242-4667-BF8C-EDD34924C4C2}">
      <dsp:nvSpPr>
        <dsp:cNvPr id="0" name=""/>
        <dsp:cNvSpPr/>
      </dsp:nvSpPr>
      <dsp:spPr>
        <a:xfrm rot="5400000">
          <a:off x="-191313" y="1271485"/>
          <a:ext cx="1275422" cy="8927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1526570"/>
        <a:ext cx="892795" cy="382627"/>
      </dsp:txXfrm>
    </dsp:sp>
    <dsp:sp modelId="{EF9E29F0-7FF8-4070-936C-3823F9631983}">
      <dsp:nvSpPr>
        <dsp:cNvPr id="0" name=""/>
        <dsp:cNvSpPr/>
      </dsp:nvSpPr>
      <dsp:spPr>
        <a:xfrm rot="5400000">
          <a:off x="5427394" y="-3454426"/>
          <a:ext cx="829024" cy="98982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পর্যায়</a:t>
          </a:r>
          <a:r>
            <a:rPr lang="en-US" sz="34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4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সারণি</a:t>
          </a:r>
          <a:r>
            <a:rPr lang="en-US" sz="34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4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বিকাশের</a:t>
          </a:r>
          <a:r>
            <a:rPr lang="en-US" sz="34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4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পটভূমি</a:t>
          </a:r>
          <a:r>
            <a:rPr lang="en-US" sz="34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bn-BD" sz="34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ব্যাখ্যা</a:t>
          </a:r>
          <a:r>
            <a:rPr lang="en-US" sz="34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4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করতে</a:t>
          </a:r>
          <a:r>
            <a:rPr lang="en-US" sz="34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 </a:t>
          </a:r>
          <a:r>
            <a:rPr lang="en-US" sz="34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পারবে</a:t>
          </a:r>
          <a:r>
            <a:rPr lang="en-US" sz="34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ebdings"/>
            </a:rPr>
            <a:t>।</a:t>
          </a:r>
          <a:endParaRPr lang="en-US" sz="3400" kern="1200" dirty="0">
            <a:effectLst/>
          </a:endParaRPr>
        </a:p>
      </dsp:txBody>
      <dsp:txXfrm rot="-5400000">
        <a:off x="892796" y="1120642"/>
        <a:ext cx="9857751" cy="748084"/>
      </dsp:txXfrm>
    </dsp:sp>
    <dsp:sp modelId="{A22009AD-1197-478D-859C-387A204B6065}">
      <dsp:nvSpPr>
        <dsp:cNvPr id="0" name=""/>
        <dsp:cNvSpPr/>
      </dsp:nvSpPr>
      <dsp:spPr>
        <a:xfrm rot="5400000">
          <a:off x="-191313" y="2348053"/>
          <a:ext cx="1275422" cy="8927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603138"/>
        <a:ext cx="892795" cy="382627"/>
      </dsp:txXfrm>
    </dsp:sp>
    <dsp:sp modelId="{5A8F28F8-B3B1-4230-ADC6-BDF28F7D2300}">
      <dsp:nvSpPr>
        <dsp:cNvPr id="0" name=""/>
        <dsp:cNvSpPr/>
      </dsp:nvSpPr>
      <dsp:spPr>
        <a:xfrm rot="5400000">
          <a:off x="5427394" y="-2377858"/>
          <a:ext cx="829024" cy="98982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পর্যায় সারণির বৈশিষ্ট্য বর্ণনা করতে পারবে। </a:t>
          </a:r>
          <a:endParaRPr lang="en-US" sz="3600" kern="1200" dirty="0">
            <a:solidFill>
              <a:schemeClr val="tx1"/>
            </a:solidFill>
          </a:endParaRPr>
        </a:p>
      </dsp:txBody>
      <dsp:txXfrm rot="-5400000">
        <a:off x="892796" y="2197210"/>
        <a:ext cx="9857751" cy="748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8F2B8-4DA8-4A4D-8240-452A6872BFFB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01B8-F92A-4829-AB87-5516BD04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0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এক্ষেত্রে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চার্ট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B31AF-675E-4BF5-BDBE-FA2877F5644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সবল ও দূর্বল</a:t>
            </a:r>
            <a:r>
              <a:rPr lang="bn-BD" baseline="0" smtClean="0"/>
              <a:t> </a:t>
            </a:r>
            <a:r>
              <a:rPr lang="bn-BD" smtClean="0"/>
              <a:t>শিক্ষার্থীদেরকে</a:t>
            </a:r>
            <a:r>
              <a:rPr lang="bn-BD" baseline="0" smtClean="0"/>
              <a:t> দলে ভাগ করে দিতে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B31AF-675E-4BF5-BDBE-FA2877F5644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zhoq71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6945"/>
            <a:ext cx="8534400" cy="6306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290" y="381000"/>
            <a:ext cx="58674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 . .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1501" y="1366952"/>
            <a:ext cx="6429624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/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160549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29000" y="2554307"/>
            <a:ext cx="5562600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১৮৬৪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নিউল্যান্ড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৫৬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রাসায়নিক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ধর্মে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অষ্টক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প্রস্থাব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835536">
            <a:off x="2191204" y="1826727"/>
            <a:ext cx="4648200" cy="1905000"/>
          </a:xfrm>
          <a:prstGeom prst="cloudCallou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অষ্টক সূত্র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91541" y="472440"/>
            <a:ext cx="607812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দাও 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16082" y="469360"/>
            <a:ext cx="607812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বিজ্ঞানের কোন আবিষ্কারের জন্য তিনি স্মরণীয়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52400" y="6477000"/>
            <a:ext cx="9296400" cy="381000"/>
            <a:chOff x="-152400" y="6477000"/>
            <a:chExt cx="9296400" cy="381000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6477000"/>
              <a:ext cx="7162800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77777"/>
                  </a:solidFill>
                  <a:latin typeface="Times New Roman" pitchFamily="18" charset="0"/>
                  <a:cs typeface="Times New Roman" pitchFamily="18" charset="0"/>
                </a:rPr>
                <a:t>arifzia85@gmail.com</a:t>
              </a:r>
              <a:endParaRPr lang="en-US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5626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1524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-1397918" y="24726"/>
            <a:ext cx="3987717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95051" y="-7875"/>
            <a:ext cx="1645920" cy="1645920"/>
            <a:chOff x="231902" y="975607"/>
            <a:chExt cx="1845290" cy="1405881"/>
          </a:xfrm>
        </p:grpSpPr>
        <p:sp>
          <p:nvSpPr>
            <p:cNvPr id="10" name="Freeform 9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1344482" y="129285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</a:p>
          <a:p>
            <a:pPr algn="ctr"/>
            <a:r>
              <a:rPr lang="bn-IN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1" y="1848892"/>
            <a:ext cx="2658977" cy="3657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4639427" y="2209800"/>
            <a:ext cx="10759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102" y="5410200"/>
            <a:ext cx="19623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নিউল্যান্ড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1837 – 1898</a:t>
            </a:r>
          </a:p>
        </p:txBody>
      </p:sp>
    </p:spTree>
    <p:extLst>
      <p:ext uri="{BB962C8B-B14F-4D97-AF65-F5344CB8AC3E}">
        <p14:creationId xmlns:p14="http://schemas.microsoft.com/office/powerpoint/2010/main" val="29709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7" grpId="1" animBg="1"/>
      <p:bldP spid="7" grpId="0" animBg="1"/>
      <p:bldP spid="7" grpId="1" animBg="1"/>
      <p:bldP spid="25" grpId="0" animBg="1"/>
      <p:bldP spid="12" grpId="0" animBg="1"/>
      <p:bldP spid="13" grpId="0"/>
      <p:bldP spid="13" grpId="1"/>
      <p:bldP spid="13" grpId="2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91541" y="472440"/>
            <a:ext cx="607812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দাও 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48739" y="475518"/>
            <a:ext cx="607812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বিজ্ঞানের কোন আবিষ্কারের জন্য তিনি স্মরণীয়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52400" y="6477000"/>
            <a:ext cx="9296400" cy="381000"/>
            <a:chOff x="-152400" y="6477000"/>
            <a:chExt cx="9296400" cy="381000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6477000"/>
              <a:ext cx="7162800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77777"/>
                  </a:solidFill>
                  <a:latin typeface="Times New Roman" pitchFamily="18" charset="0"/>
                  <a:cs typeface="Times New Roman" pitchFamily="18" charset="0"/>
                </a:rPr>
                <a:t>arifzia85@gmail.com</a:t>
              </a:r>
              <a:endParaRPr lang="en-US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5626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1524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-1397918" y="24726"/>
            <a:ext cx="3987717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95051" y="-7875"/>
            <a:ext cx="1645920" cy="1645920"/>
            <a:chOff x="231902" y="975607"/>
            <a:chExt cx="1845290" cy="1405881"/>
          </a:xfrm>
        </p:grpSpPr>
        <p:sp>
          <p:nvSpPr>
            <p:cNvPr id="10" name="Freeform 9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1344482" y="129285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</a:p>
          <a:p>
            <a:pPr algn="ctr"/>
            <a:r>
              <a:rPr lang="bn-IN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2949"/>
            <a:ext cx="3352800" cy="344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4639427" y="2209800"/>
            <a:ext cx="10759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442" y="5410200"/>
            <a:ext cx="22397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দিমিদ্রি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ম্যান্ডেলিফ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1834 – 1907)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31092"/>
            <a:ext cx="3124200" cy="344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4791827" y="2362200"/>
            <a:ext cx="10759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915" y="5454649"/>
            <a:ext cx="21916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লুথার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মেয়র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(১৮৩০ – ১৮৯৫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0771" y="2031092"/>
            <a:ext cx="5410200" cy="397031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১৮৬৯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ম্যান্ডেলিফ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জার্মান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লুথার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মেয়র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পৃথকভাবে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ধর্মবিশিষ্ট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সমশ্রেণিভূক্ত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রসায়নে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খ্যাত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5" grpId="0" animBg="1"/>
      <p:bldP spid="12" grpId="0" animBg="1"/>
      <p:bldP spid="13" grpId="0"/>
      <p:bldP spid="13" grpId="1"/>
      <p:bldP spid="13" grpId="2"/>
      <p:bldP spid="16" grpId="0"/>
      <p:bldP spid="16" grpId="1"/>
      <p:bldP spid="20" grpId="0"/>
      <p:bldP spid="20" grpId="1"/>
      <p:bldP spid="20" grpId="2"/>
      <p:bldP spid="21" grpId="0"/>
      <p:bldP spid="21" grpId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03619" y="556567"/>
            <a:ext cx="607812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ম্যান্ডেলিফের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 সারণি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52400" y="6477000"/>
            <a:ext cx="9296400" cy="381000"/>
            <a:chOff x="-152400" y="6477000"/>
            <a:chExt cx="9296400" cy="381000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6477000"/>
              <a:ext cx="7162800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77777"/>
                  </a:solidFill>
                  <a:latin typeface="Times New Roman" pitchFamily="18" charset="0"/>
                  <a:cs typeface="Times New Roman" pitchFamily="18" charset="0"/>
                </a:rPr>
                <a:t>arifzia85@gmail.com</a:t>
              </a:r>
              <a:endParaRPr lang="en-US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5626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1524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-1685840" y="108853"/>
            <a:ext cx="3987717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07129" y="76252"/>
            <a:ext cx="1645920" cy="1645920"/>
            <a:chOff x="231902" y="975607"/>
            <a:chExt cx="1845290" cy="1405881"/>
          </a:xfrm>
        </p:grpSpPr>
        <p:sp>
          <p:nvSpPr>
            <p:cNvPr id="10" name="Freeform 9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1056560" y="213412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</a:p>
          <a:p>
            <a:pPr algn="ctr"/>
            <a:r>
              <a:rPr lang="bn-IN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46" y="1273841"/>
            <a:ext cx="5649040" cy="29432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8914" y="4572000"/>
            <a:ext cx="7719743" cy="156966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রুশ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ম্যান্ডেলিফ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৬৭টি </a:t>
            </a:r>
          </a:p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৬৩টি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তখনও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2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2400" y="6477000"/>
            <a:ext cx="9296400" cy="381000"/>
            <a:chOff x="-152400" y="6477000"/>
            <a:chExt cx="9296400" cy="381000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6477000"/>
              <a:ext cx="7162800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77777"/>
                  </a:solidFill>
                  <a:latin typeface="Times New Roman" pitchFamily="18" charset="0"/>
                  <a:cs typeface="Times New Roman" pitchFamily="18" charset="0"/>
                </a:rPr>
                <a:t>arifzia85@gmail.com</a:t>
              </a:r>
              <a:endParaRPr lang="en-US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5626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1524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92353" y="3352800"/>
            <a:ext cx="3803447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হেনরি মোসলে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(1887 – 1915)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00600"/>
            <a:ext cx="8458200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১৯১৩ সালে ব্রিটিশ বিজ্ঞানী হেনরি মোসলে </a:t>
            </a:r>
            <a:r>
              <a:rPr lang="en-US" sz="2400" dirty="0" smtClean="0"/>
              <a:t>X-ray spectrum</a:t>
            </a:r>
            <a:r>
              <a:rPr lang="bn-BD" sz="2400" dirty="0" smtClean="0"/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সম্পর্কে পরীক্ষা করতে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গিয়ে মৌলের পারমাণবিক সংখ্যার ধারনা দেন।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sl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40" y="609600"/>
            <a:ext cx="4192903" cy="2362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jmmmmmmm.jpg"/>
          <p:cNvPicPr>
            <a:picLocks noChangeAspect="1"/>
          </p:cNvPicPr>
          <p:nvPr/>
        </p:nvPicPr>
        <p:blipFill rotWithShape="1">
          <a:blip r:embed="rId3"/>
          <a:srcRect l="21618"/>
          <a:stretch/>
        </p:blipFill>
        <p:spPr>
          <a:xfrm>
            <a:off x="5181600" y="555172"/>
            <a:ext cx="3350898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44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0182" y="304800"/>
            <a:ext cx="3394364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 সারণির বৈশিষ্ট্য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571328" y="2595891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 </a:t>
            </a:r>
            <a:r>
              <a:rPr lang="en-US" sz="2800" dirty="0" smtClean="0">
                <a:cs typeface="NikoshBAN" pitchFamily="2" charset="0"/>
              </a:rPr>
              <a:t>(C o u l m n)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364" y="990601"/>
            <a:ext cx="852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  র্যা   য়     (বা)   আ  নু  ভূ  মি ক   সা 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135091" y="1295400"/>
            <a:ext cx="159327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6" idx="1"/>
          </p:cNvCxnSpPr>
          <p:nvPr/>
        </p:nvCxnSpPr>
        <p:spPr>
          <a:xfrm rot="10800000">
            <a:off x="346364" y="1282988"/>
            <a:ext cx="1662545" cy="124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914401"/>
            <a:ext cx="48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1472625"/>
            <a:ext cx="48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2006026"/>
            <a:ext cx="48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2539426"/>
            <a:ext cx="48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2996626"/>
            <a:ext cx="48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3606226"/>
            <a:ext cx="48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4063426"/>
            <a:ext cx="48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6364" y="605136"/>
            <a:ext cx="4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900546" y="1066801"/>
            <a:ext cx="4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246909" y="2209801"/>
            <a:ext cx="4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731818" y="2209801"/>
            <a:ext cx="4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2216727" y="2209801"/>
            <a:ext cx="4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5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2701636" y="2209801"/>
            <a:ext cx="4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6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3117273" y="2209801"/>
            <a:ext cx="4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602182" y="2209801"/>
            <a:ext cx="4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087091" y="2209801"/>
            <a:ext cx="4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9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4502727" y="2209801"/>
            <a:ext cx="484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4987636" y="2209801"/>
            <a:ext cx="484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472546" y="2209801"/>
            <a:ext cx="484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5957455" y="1138536"/>
            <a:ext cx="484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6442364" y="1143001"/>
            <a:ext cx="484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14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6858000" y="1143001"/>
            <a:ext cx="484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7342909" y="1138536"/>
            <a:ext cx="484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7827818" y="1143001"/>
            <a:ext cx="484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8243455" y="685801"/>
            <a:ext cx="484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</a:t>
            </a:r>
            <a:endParaRPr lang="en-US" sz="2400" dirty="0"/>
          </a:p>
        </p:txBody>
      </p: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762000" y="5181600"/>
          <a:ext cx="76892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18"/>
                <a:gridCol w="512618"/>
                <a:gridCol w="512618"/>
                <a:gridCol w="512618"/>
                <a:gridCol w="512618"/>
                <a:gridCol w="512618"/>
                <a:gridCol w="512618"/>
                <a:gridCol w="512618"/>
                <a:gridCol w="512618"/>
                <a:gridCol w="512618"/>
                <a:gridCol w="512618"/>
                <a:gridCol w="512618"/>
                <a:gridCol w="512618"/>
                <a:gridCol w="512618"/>
                <a:gridCol w="51261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</a:tr>
            </a:tbl>
          </a:graphicData>
        </a:graphic>
      </p:graphicFrame>
      <p:sp>
        <p:nvSpPr>
          <p:cNvPr id="71" name="5-Point Star 70"/>
          <p:cNvSpPr/>
          <p:nvPr/>
        </p:nvSpPr>
        <p:spPr>
          <a:xfrm>
            <a:off x="969818" y="3733800"/>
            <a:ext cx="207818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5-Point Star 71"/>
          <p:cNvSpPr/>
          <p:nvPr/>
        </p:nvSpPr>
        <p:spPr>
          <a:xfrm>
            <a:off x="900546" y="5257800"/>
            <a:ext cx="207818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5-Point Star 73"/>
          <p:cNvSpPr/>
          <p:nvPr/>
        </p:nvSpPr>
        <p:spPr>
          <a:xfrm>
            <a:off x="969818" y="4267200"/>
            <a:ext cx="138545" cy="228600"/>
          </a:xfrm>
          <a:prstGeom prst="star5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5-Point Star 74"/>
          <p:cNvSpPr/>
          <p:nvPr/>
        </p:nvSpPr>
        <p:spPr>
          <a:xfrm>
            <a:off x="1177637" y="4267200"/>
            <a:ext cx="138545" cy="228600"/>
          </a:xfrm>
          <a:prstGeom prst="star5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5-Point Star 75"/>
          <p:cNvSpPr/>
          <p:nvPr/>
        </p:nvSpPr>
        <p:spPr>
          <a:xfrm>
            <a:off x="900546" y="5638800"/>
            <a:ext cx="138545" cy="228600"/>
          </a:xfrm>
          <a:prstGeom prst="star5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5-Point Star 76"/>
          <p:cNvSpPr/>
          <p:nvPr/>
        </p:nvSpPr>
        <p:spPr>
          <a:xfrm>
            <a:off x="1039091" y="5638800"/>
            <a:ext cx="138545" cy="228600"/>
          </a:xfrm>
          <a:prstGeom prst="star5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246909" y="4876801"/>
            <a:ext cx="7342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</a:t>
            </a:r>
            <a:r>
              <a:rPr lang="en-US" sz="2400" dirty="0" smtClean="0"/>
              <a:t>1      2      3      4      5      6      7      8      9     10    11   12    13    14</a:t>
            </a:r>
            <a:endParaRPr lang="en-US" sz="2400" dirty="0"/>
          </a:p>
        </p:txBody>
      </p:sp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346363" y="2667000"/>
          <a:ext cx="8381988" cy="1905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5666"/>
                <a:gridCol w="465666"/>
                <a:gridCol w="465666"/>
                <a:gridCol w="465666"/>
                <a:gridCol w="465666"/>
                <a:gridCol w="465666"/>
                <a:gridCol w="465666"/>
                <a:gridCol w="465666"/>
                <a:gridCol w="465666"/>
                <a:gridCol w="465666"/>
                <a:gridCol w="465666"/>
                <a:gridCol w="465666"/>
                <a:gridCol w="465666"/>
                <a:gridCol w="465666"/>
                <a:gridCol w="465666"/>
                <a:gridCol w="465666"/>
                <a:gridCol w="465666"/>
                <a:gridCol w="465666"/>
              </a:tblGrid>
              <a:tr h="476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</a:tr>
              <a:tr h="476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</a:tr>
              <a:tr h="476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</a:tr>
              <a:tr h="476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346364" y="1600200"/>
          <a:ext cx="900545" cy="970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84909"/>
                <a:gridCol w="415636"/>
              </a:tblGrid>
              <a:tr h="485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</a:tr>
              <a:tr h="485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5957455" y="1600200"/>
          <a:ext cx="2770908" cy="970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1818"/>
                <a:gridCol w="461818"/>
                <a:gridCol w="461818"/>
                <a:gridCol w="461818"/>
                <a:gridCol w="461818"/>
                <a:gridCol w="461818"/>
              </a:tblGrid>
              <a:tr h="485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</a:tr>
              <a:tr h="485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346364" y="1066800"/>
          <a:ext cx="484909" cy="523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84909"/>
              </a:tblGrid>
              <a:tr h="523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8243455" y="1066800"/>
          <a:ext cx="484909" cy="523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84909"/>
              </a:tblGrid>
              <a:tr h="523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0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9" presetClass="entr" presetSubtype="1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19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26" grpId="2"/>
      <p:bldP spid="33" grpId="0"/>
      <p:bldP spid="33" grpId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tPT10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82" y="1164878"/>
            <a:ext cx="7150218" cy="5540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14980"/>
            <a:ext cx="533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ম্যান্ডেলিফের সংশোধিত পর্যায় সারণি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04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এটি কার পর্যায় সারণি?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15637" y="609600"/>
            <a:ext cx="8312727" cy="2895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ম্যাণ্ডেলিফের পর্যায় সূত্র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  মৌলসমূহকে ক্রমবর্ধমান পারমাণবিক ভর অনুসারে সাজানো হয়, তবে তাদের ভৌত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ধর্মাবলি পর্যা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ক্রমে আবর্তিত হয়।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415636" y="3733800"/>
            <a:ext cx="8382000" cy="2895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ম্যাণ্ডেলিফের সংশোধিত পর্যায় সূত্র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মৌলসমূহের ভৌত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ধর্মাবলি তাদের পারমাণবিক সংখ্যা অনুযায়ী পর্যা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ক্রমে আবর্তিত হয়।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5590963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78486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আধুনিক পর্যায় সারণিতে পারমাণবিক সংখ্যার ধারণা ব্যবহার করে ২০১২ সালে  ম্যান্ডেলিফের পর্যায় সূত্রের সর্বশেষ সংশোধিত রূপ।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1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024" y="2743200"/>
            <a:ext cx="8458200" cy="15696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ল্যাভয়সিয়ে , জন নিউল্যান্ড, লুথার মেয়র এবং ম্যান্ডেলিফের মধ্যে আধুনিক পর্যায় সারণিতে কার অবদান তুলনামূলকভাবে বেশি এবং কেন ? ব্যাখ্যা দাও।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44100" y="647955"/>
            <a:ext cx="607812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445359" y="200241"/>
            <a:ext cx="3987717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47610" y="167640"/>
            <a:ext cx="1645920" cy="1645920"/>
            <a:chOff x="231902" y="975607"/>
            <a:chExt cx="1845290" cy="1405881"/>
          </a:xfrm>
        </p:grpSpPr>
        <p:sp>
          <p:nvSpPr>
            <p:cNvPr id="8" name="Freeform 7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1297041" y="30480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endParaRPr lang="bn-IN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2400" y="6477000"/>
            <a:ext cx="9296400" cy="381000"/>
            <a:chOff x="-152400" y="6477000"/>
            <a:chExt cx="9296400" cy="381000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6477000"/>
              <a:ext cx="7162800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77777"/>
                  </a:solidFill>
                  <a:latin typeface="Times New Roman" pitchFamily="18" charset="0"/>
                  <a:cs typeface="Times New Roman" pitchFamily="18" charset="0"/>
                </a:rPr>
                <a:t>arifzia85@gmail.com</a:t>
              </a:r>
              <a:endParaRPr lang="en-US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5626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1524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7" name="Rounded Rectangle 6"/>
          <p:cNvSpPr/>
          <p:nvPr/>
        </p:nvSpPr>
        <p:spPr>
          <a:xfrm>
            <a:off x="1728391" y="942263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দাও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35580" y="39367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31902" y="460419"/>
            <a:ext cx="1645920" cy="1645920"/>
            <a:chOff x="231902" y="975607"/>
            <a:chExt cx="1845290" cy="1405881"/>
          </a:xfrm>
        </p:grpSpPr>
        <p:sp>
          <p:nvSpPr>
            <p:cNvPr id="10" name="Freeform 9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381333" y="59441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018547817"/>
              </p:ext>
            </p:extLst>
          </p:nvPr>
        </p:nvGraphicFramePr>
        <p:xfrm>
          <a:off x="653573" y="2323585"/>
          <a:ext cx="10791017" cy="377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48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042F1ED-A62C-4EF8-BF14-844287DDA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2042F1ED-A62C-4EF8-BF14-844287DDA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5443453-11F5-4AB2-AE2C-85887680F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65443453-11F5-4AB2-AE2C-85887680F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22E2119-9242-4667-BF8C-EDD34924C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dgm id="{A22E2119-9242-4667-BF8C-EDD34924C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F9E29F0-7FF8-4070-936C-3823F9631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EF9E29F0-7FF8-4070-936C-3823F9631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22009AD-1197-478D-859C-387A204B6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>
                                            <p:graphicEl>
                                              <a:dgm id="{A22009AD-1197-478D-859C-387A204B6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A8F28F8-B3B1-4230-ADC6-BDF28F7D2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>
                                            <p:graphicEl>
                                              <a:dgm id="{5A8F28F8-B3B1-4230-ADC6-BDF28F7D2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B11D2FF-1F8B-4013-AFD3-A281726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>
                                            <p:graphicEl>
                                              <a:dgm id="{FB11D2FF-1F8B-4013-AFD3-A281726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D5574D3-3908-418D-A962-637CAA74D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>
                                            <p:graphicEl>
                                              <a:dgm id="{ED5574D3-3908-418D-A962-637CAA74D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10B1A05-E152-4BF6-9E3E-DCEA21634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>
                                            <p:graphicEl>
                                              <a:dgm id="{710B1A05-E152-4BF6-9E3E-DCEA21634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79086A3-2849-4E17-ABCA-888339121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979086A3-2849-4E17-ABCA-888339121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Graphic spid="1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2400" y="6477000"/>
            <a:ext cx="9296400" cy="381000"/>
            <a:chOff x="-152400" y="6477000"/>
            <a:chExt cx="9296400" cy="381000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6477000"/>
              <a:ext cx="7162800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77777"/>
                  </a:solidFill>
                  <a:latin typeface="Times New Roman" pitchFamily="18" charset="0"/>
                  <a:cs typeface="Times New Roman" pitchFamily="18" charset="0"/>
                </a:rPr>
                <a:t>arifzia85@gmail.com</a:t>
              </a:r>
              <a:endParaRPr lang="en-US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5626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1524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35" y="2154564"/>
            <a:ext cx="3095865" cy="3390658"/>
          </a:xfrm>
          <a:custGeom>
            <a:avLst/>
            <a:gdLst>
              <a:gd name="connsiteX0" fmla="*/ 1874520 w 3749040"/>
              <a:gd name="connsiteY0" fmla="*/ 0 h 3749040"/>
              <a:gd name="connsiteX1" fmla="*/ 3749040 w 3749040"/>
              <a:gd name="connsiteY1" fmla="*/ 1874520 h 3749040"/>
              <a:gd name="connsiteX2" fmla="*/ 1874520 w 3749040"/>
              <a:gd name="connsiteY2" fmla="*/ 3749040 h 3749040"/>
              <a:gd name="connsiteX3" fmla="*/ 0 w 3749040"/>
              <a:gd name="connsiteY3" fmla="*/ 1874520 h 3749040"/>
              <a:gd name="connsiteX4" fmla="*/ 1874520 w 3749040"/>
              <a:gd name="connsiteY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040" h="3749040">
                <a:moveTo>
                  <a:pt x="1874520" y="0"/>
                </a:moveTo>
                <a:cubicBezTo>
                  <a:pt x="2909789" y="0"/>
                  <a:pt x="3749040" y="839251"/>
                  <a:pt x="3749040" y="1874520"/>
                </a:cubicBezTo>
                <a:cubicBezTo>
                  <a:pt x="3749040" y="2909789"/>
                  <a:pt x="2909789" y="3749040"/>
                  <a:pt x="1874520" y="3749040"/>
                </a:cubicBezTo>
                <a:cubicBezTo>
                  <a:pt x="839251" y="3749040"/>
                  <a:pt x="0" y="2909789"/>
                  <a:pt x="0" y="1874520"/>
                </a:cubicBezTo>
                <a:cubicBezTo>
                  <a:pt x="0" y="839251"/>
                  <a:pt x="839251" y="0"/>
                  <a:pt x="1874520" y="0"/>
                </a:cubicBezTo>
                <a:close/>
              </a:path>
            </a:pathLst>
          </a:custGeom>
        </p:spPr>
      </p:pic>
      <p:sp>
        <p:nvSpPr>
          <p:cNvPr id="59" name="Donut 58"/>
          <p:cNvSpPr/>
          <p:nvPr/>
        </p:nvSpPr>
        <p:spPr>
          <a:xfrm>
            <a:off x="616120" y="1925964"/>
            <a:ext cx="457200" cy="457200"/>
          </a:xfrm>
          <a:prstGeom prst="donut">
            <a:avLst>
              <a:gd name="adj" fmla="val 11790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Donut 59"/>
          <p:cNvSpPr/>
          <p:nvPr/>
        </p:nvSpPr>
        <p:spPr>
          <a:xfrm>
            <a:off x="4809764" y="1605924"/>
            <a:ext cx="640080" cy="640080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5365" y="4017373"/>
            <a:ext cx="1645920" cy="1645920"/>
            <a:chOff x="5885770" y="3756992"/>
            <a:chExt cx="1645920" cy="1645920"/>
          </a:xfrm>
        </p:grpSpPr>
        <p:sp>
          <p:nvSpPr>
            <p:cNvPr id="62" name="Donut 61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Donut 64"/>
          <p:cNvSpPr/>
          <p:nvPr/>
        </p:nvSpPr>
        <p:spPr>
          <a:xfrm>
            <a:off x="4901204" y="4258487"/>
            <a:ext cx="457200" cy="457200"/>
          </a:xfrm>
          <a:prstGeom prst="donut">
            <a:avLst>
              <a:gd name="adj" fmla="val 11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348139" y="1322994"/>
            <a:ext cx="3954087" cy="4001516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0800000">
            <a:off x="598807" y="1834523"/>
            <a:ext cx="4090060" cy="4038168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nut 72"/>
          <p:cNvSpPr/>
          <p:nvPr/>
        </p:nvSpPr>
        <p:spPr>
          <a:xfrm>
            <a:off x="994532" y="1650412"/>
            <a:ext cx="3906672" cy="3968658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98806" y="196148"/>
            <a:ext cx="7283669" cy="584775"/>
          </a:xfrm>
          <a:prstGeom prst="rect">
            <a:avLst/>
          </a:prstGeom>
          <a:gradFill>
            <a:gsLst>
              <a:gs pos="100000">
                <a:srgbClr val="564EF4"/>
              </a:gs>
              <a:gs pos="79000">
                <a:schemeClr val="bg1"/>
              </a:gs>
              <a:gs pos="93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687291" y="2588009"/>
            <a:ext cx="51895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জিয়াউল হক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ভূঁঞা</a:t>
            </a:r>
            <a:endParaRPr lang="en-US" sz="40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200" dirty="0" err="1" smtClean="0">
                <a:solidFill>
                  <a:srgbClr val="7030A0"/>
                </a:solidFill>
              </a:rPr>
              <a:t>সহকারী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শিক্ষক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bn-IN" sz="2200" dirty="0" smtClean="0">
                <a:solidFill>
                  <a:srgbClr val="7030A0"/>
                </a:solidFill>
              </a:rPr>
              <a:t>–</a:t>
            </a:r>
            <a:r>
              <a:rPr lang="en-US" sz="2200" dirty="0" err="1" smtClean="0">
                <a:solidFill>
                  <a:srgbClr val="7030A0"/>
                </a:solidFill>
              </a:rPr>
              <a:t>গণিত</a:t>
            </a:r>
            <a:endParaRPr lang="en-US" sz="2200" dirty="0">
              <a:solidFill>
                <a:srgbClr val="7030A0"/>
              </a:solidFill>
            </a:endParaRPr>
          </a:p>
          <a:p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ফেনী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আলীয়া কামিল </a:t>
            </a:r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 সদর , ফেনী </a:t>
            </a:r>
            <a:endParaRPr lang="en-US" sz="2400" dirty="0" smtClean="0">
              <a:solidFill>
                <a:srgbClr val="6C2E8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cs typeface="NikoshBAN" panose="02000000000000000000" pitchFamily="2" charset="0"/>
                <a:hlinkClick r:id="rId3"/>
              </a:rPr>
              <a:t>arifzia85@gmail.com</a:t>
            </a:r>
            <a:endParaRPr lang="en-US" sz="2400" dirty="0">
              <a:cs typeface="NikoshBAN" panose="02000000000000000000" pitchFamily="2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01830123185</a:t>
            </a:r>
            <a:endParaRPr lang="bn-IN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5" grpId="0" animBg="1"/>
      <p:bldP spid="66" grpId="0" animBg="1"/>
      <p:bldP spid="67" grpId="0" animBg="1"/>
      <p:bldP spid="73" grpId="0" animBg="1"/>
      <p:bldP spid="73" grpId="1" animBg="1"/>
      <p:bldP spid="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2400" y="6477000"/>
            <a:ext cx="9296400" cy="381000"/>
            <a:chOff x="-152400" y="6477000"/>
            <a:chExt cx="9296400" cy="381000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6477000"/>
              <a:ext cx="7162800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77777"/>
                  </a:solidFill>
                  <a:latin typeface="Times New Roman" pitchFamily="18" charset="0"/>
                  <a:cs typeface="Times New Roman" pitchFamily="18" charset="0"/>
                </a:rPr>
                <a:t>arifzia85@gmail.com</a:t>
              </a:r>
              <a:endParaRPr lang="en-US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5626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1524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2557290" y="609600"/>
            <a:ext cx="6078124" cy="7614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1532169" y="238086"/>
            <a:ext cx="3987717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060800" y="205485"/>
            <a:ext cx="1645920" cy="1645920"/>
            <a:chOff x="231902" y="975607"/>
            <a:chExt cx="1845290" cy="1405881"/>
          </a:xfrm>
        </p:grpSpPr>
        <p:sp>
          <p:nvSpPr>
            <p:cNvPr id="55" name="Freeform 5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Freeform 56"/>
          <p:cNvSpPr/>
          <p:nvPr/>
        </p:nvSpPr>
        <p:spPr>
          <a:xfrm>
            <a:off x="1210231" y="342645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val="2512041223"/>
              </p:ext>
            </p:extLst>
          </p:nvPr>
        </p:nvGraphicFramePr>
        <p:xfrm>
          <a:off x="653573" y="2323585"/>
          <a:ext cx="8490427" cy="343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7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 animBg="1"/>
      <p:bldGraphic spid="5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lower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800600"/>
            <a:ext cx="3505200" cy="1752600"/>
          </a:xfrm>
          <a:prstGeom prst="rect">
            <a:avLst/>
          </a:prstGeom>
        </p:spPr>
      </p:pic>
      <p:pic>
        <p:nvPicPr>
          <p:cNvPr id="28" name="Picture 27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21116">
            <a:off x="7666937" y="5171097"/>
            <a:ext cx="1814512" cy="995850"/>
          </a:xfrm>
          <a:prstGeom prst="rect">
            <a:avLst/>
          </a:prstGeom>
        </p:spPr>
      </p:pic>
      <p:pic>
        <p:nvPicPr>
          <p:cNvPr id="30" name="Picture 29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2315" flipV="1">
            <a:off x="-216918" y="5180511"/>
            <a:ext cx="1814512" cy="1066800"/>
          </a:xfrm>
          <a:prstGeom prst="rect">
            <a:avLst/>
          </a:prstGeom>
        </p:spPr>
      </p:pic>
      <p:pic>
        <p:nvPicPr>
          <p:cNvPr id="16" name="Picture 15" descr="wal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3999" y="1905000"/>
            <a:ext cx="1614487" cy="2276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953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সবাইকে ধন্যবাদ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1" name="Picture 20" descr="animation-running-car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905000"/>
          </a:xfrm>
          <a:prstGeom prst="rect">
            <a:avLst/>
          </a:prstGeom>
        </p:spPr>
      </p:pic>
      <p:pic>
        <p:nvPicPr>
          <p:cNvPr id="26" name="Picture 25" descr="sdgrdf.jpg"/>
          <p:cNvPicPr>
            <a:picLocks noChangeAspect="1"/>
          </p:cNvPicPr>
          <p:nvPr/>
        </p:nvPicPr>
        <p:blipFill>
          <a:blip r:embed="rId6"/>
          <a:srcRect l="7843" t="11823" r="5882" b="29064"/>
          <a:stretch>
            <a:fillRect/>
          </a:stretch>
        </p:blipFill>
        <p:spPr>
          <a:xfrm flipH="1">
            <a:off x="4876800" y="304800"/>
            <a:ext cx="2971800" cy="1143000"/>
          </a:xfrm>
          <a:prstGeom prst="rect">
            <a:avLst/>
          </a:prstGeom>
        </p:spPr>
      </p:pic>
      <p:pic>
        <p:nvPicPr>
          <p:cNvPr id="29" name="Picture 28" descr="field.jpg"/>
          <p:cNvPicPr>
            <a:picLocks noChangeAspect="1"/>
          </p:cNvPicPr>
          <p:nvPr/>
        </p:nvPicPr>
        <p:blipFill>
          <a:blip r:embed="rId7"/>
          <a:srcRect t="88761"/>
          <a:stretch>
            <a:fillRect/>
          </a:stretch>
        </p:blipFill>
        <p:spPr>
          <a:xfrm>
            <a:off x="0" y="4114800"/>
            <a:ext cx="9144000" cy="685800"/>
          </a:xfrm>
          <a:prstGeom prst="rect">
            <a:avLst/>
          </a:prstGeom>
        </p:spPr>
      </p:pic>
      <p:pic>
        <p:nvPicPr>
          <p:cNvPr id="32" name="Picture 31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8915400" y="0"/>
            <a:ext cx="228600" cy="6858000"/>
          </a:xfrm>
          <a:prstGeom prst="rect">
            <a:avLst/>
          </a:prstGeom>
        </p:spPr>
      </p:pic>
      <p:pic>
        <p:nvPicPr>
          <p:cNvPr id="33" name="Picture 32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flipH="1">
            <a:off x="-1" y="0"/>
            <a:ext cx="228600" cy="6858000"/>
          </a:xfrm>
          <a:prstGeom prst="rect">
            <a:avLst/>
          </a:prstGeom>
        </p:spPr>
      </p:pic>
      <p:pic>
        <p:nvPicPr>
          <p:cNvPr id="36" name="Picture 35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19600" y="2133600"/>
            <a:ext cx="304800" cy="9144000"/>
          </a:xfrm>
          <a:prstGeom prst="rect">
            <a:avLst/>
          </a:prstGeom>
        </p:spPr>
      </p:pic>
      <p:pic>
        <p:nvPicPr>
          <p:cNvPr id="37" name="Picture 36" descr="sdff.jpg"/>
          <p:cNvPicPr>
            <a:picLocks noChangeAspect="1"/>
          </p:cNvPicPr>
          <p:nvPr/>
        </p:nvPicPr>
        <p:blipFill>
          <a:blip r:embed="rId8"/>
          <a:srcRect l="3624" t="3333" r="84811" b="3333"/>
          <a:stretch>
            <a:fillRect/>
          </a:stretch>
        </p:blipFill>
        <p:spPr>
          <a:xfrm rot="16200000">
            <a:off x="4435475" y="-4435475"/>
            <a:ext cx="273050" cy="914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9200" y="4146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9934" r="15874"/>
          <a:stretch/>
        </p:blipFill>
        <p:spPr>
          <a:xfrm>
            <a:off x="1981200" y="1844353"/>
            <a:ext cx="6934200" cy="22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629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3329" y="1261250"/>
            <a:ext cx="41230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00A7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u="sng" dirty="0" smtClean="0">
                <a:solidFill>
                  <a:srgbClr val="00A7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00A7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 smtClean="0">
              <a:solidFill>
                <a:srgbClr val="00A7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 সারণি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-২০২০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-494357" y="-356278"/>
            <a:ext cx="1207127" cy="1813420"/>
            <a:chOff x="-2714694" y="-35700"/>
            <a:chExt cx="1609502" cy="1813420"/>
          </a:xfrm>
        </p:grpSpPr>
        <p:sp>
          <p:nvSpPr>
            <p:cNvPr id="31" name="Freeform 30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A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FFC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 rot="17201849">
            <a:off x="-677520" y="5717797"/>
            <a:ext cx="1609502" cy="1360065"/>
            <a:chOff x="-2714694" y="-35700"/>
            <a:chExt cx="1609502" cy="1813420"/>
          </a:xfrm>
        </p:grpSpPr>
        <p:sp>
          <p:nvSpPr>
            <p:cNvPr id="34" name="Freeform 33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A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FFC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 flipV="1">
            <a:off x="997172" y="6547789"/>
            <a:ext cx="8942994" cy="184466"/>
            <a:chOff x="1271758" y="120710"/>
            <a:chExt cx="11923992" cy="184466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00A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00A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797147" y="70789"/>
            <a:ext cx="8942994" cy="184466"/>
            <a:chOff x="1271758" y="120710"/>
            <a:chExt cx="11923992" cy="184466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00A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00A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 rot="5400000">
            <a:off x="6069068" y="3197225"/>
            <a:ext cx="5760720" cy="138350"/>
            <a:chOff x="1271758" y="120710"/>
            <a:chExt cx="11923992" cy="184466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00A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00A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 rot="16200000" flipH="1">
            <a:off x="-1703498" y="3408813"/>
            <a:ext cx="3657600" cy="138350"/>
            <a:chOff x="1271758" y="120710"/>
            <a:chExt cx="11923992" cy="184466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00A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00A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02" y="1368204"/>
            <a:ext cx="2962602" cy="38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12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2400" y="6477000"/>
            <a:ext cx="9296400" cy="381000"/>
            <a:chOff x="-152400" y="6477000"/>
            <a:chExt cx="9296400" cy="381000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6477000"/>
              <a:ext cx="7162800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77777"/>
                  </a:solidFill>
                  <a:latin typeface="Times New Roman" pitchFamily="18" charset="0"/>
                  <a:cs typeface="Times New Roman" pitchFamily="18" charset="0"/>
                </a:rPr>
                <a:t>arifzia85@gmail.com</a:t>
              </a:r>
              <a:endParaRPr lang="en-US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5626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1524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7" name="Rounded Rectangle 6"/>
          <p:cNvSpPr/>
          <p:nvPr/>
        </p:nvSpPr>
        <p:spPr>
          <a:xfrm>
            <a:off x="2667000" y="838200"/>
            <a:ext cx="607812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দাও 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422459" y="390486"/>
            <a:ext cx="3987717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70510" y="357885"/>
            <a:ext cx="1645920" cy="1645920"/>
            <a:chOff x="231902" y="975607"/>
            <a:chExt cx="1845290" cy="1405881"/>
          </a:xfrm>
        </p:grpSpPr>
        <p:sp>
          <p:nvSpPr>
            <p:cNvPr id="10" name="Freeform 9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1319941" y="495045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</a:p>
          <a:p>
            <a:pPr algn="ctr"/>
            <a:r>
              <a:rPr lang="bn-IN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662297"/>
              </p:ext>
            </p:extLst>
          </p:nvPr>
        </p:nvGraphicFramePr>
        <p:xfrm>
          <a:off x="147935" y="1925320"/>
          <a:ext cx="685800" cy="3657598"/>
        </p:xfrm>
        <a:graphic>
          <a:graphicData uri="http://schemas.openxmlformats.org/drawingml/2006/table">
            <a:tbl>
              <a:tblPr bandRow="1">
                <a:tableStyleId>{327F97BB-C833-4FB7-BDE5-3F7075034690}</a:tableStyleId>
              </a:tblPr>
              <a:tblGrid>
                <a:gridCol w="685800"/>
              </a:tblGrid>
              <a:tr h="522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2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2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2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2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2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2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282861"/>
              </p:ext>
            </p:extLst>
          </p:nvPr>
        </p:nvGraphicFramePr>
        <p:xfrm>
          <a:off x="8377535" y="2010664"/>
          <a:ext cx="685800" cy="350520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685800"/>
              </a:tblGrid>
              <a:tr h="5007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23412"/>
              </p:ext>
            </p:extLst>
          </p:nvPr>
        </p:nvGraphicFramePr>
        <p:xfrm>
          <a:off x="4491335" y="2467864"/>
          <a:ext cx="3810000" cy="312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</a:tblGrid>
              <a:tr h="520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086076"/>
              </p:ext>
            </p:extLst>
          </p:nvPr>
        </p:nvGraphicFramePr>
        <p:xfrm>
          <a:off x="914400" y="2422144"/>
          <a:ext cx="609600" cy="31394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609600"/>
              </a:tblGrid>
              <a:tr h="523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95660"/>
              </p:ext>
            </p:extLst>
          </p:nvPr>
        </p:nvGraphicFramePr>
        <p:xfrm>
          <a:off x="1548410" y="3493841"/>
          <a:ext cx="2947390" cy="2057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4739"/>
                <a:gridCol w="294739"/>
                <a:gridCol w="294739"/>
                <a:gridCol w="294739"/>
                <a:gridCol w="294739"/>
                <a:gridCol w="294739"/>
                <a:gridCol w="294739"/>
                <a:gridCol w="294739"/>
                <a:gridCol w="294739"/>
                <a:gridCol w="294739"/>
              </a:tblGrid>
              <a:tr h="4393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1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5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06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47935" y="2478044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800" b="1" dirty="0" smtClean="0"/>
              <a:t>Li     Be                                         B       C        N       O      F       Ne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47935" y="2935244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800" b="1" dirty="0" smtClean="0"/>
              <a:t>Na  Mg        </a:t>
            </a:r>
            <a:r>
              <a:rPr lang="bn-IN" sz="2800" b="1" dirty="0" smtClean="0"/>
              <a:t> </a:t>
            </a:r>
            <a:r>
              <a:rPr lang="en-US" sz="2800" b="1" dirty="0" smtClean="0"/>
              <a:t>                               Al     Si        P       S      </a:t>
            </a:r>
            <a:r>
              <a:rPr lang="en-US" sz="2800" b="1" dirty="0" err="1" smtClean="0"/>
              <a:t>Cl</a:t>
            </a:r>
            <a:r>
              <a:rPr lang="en-US" sz="2800" b="1" dirty="0" smtClean="0"/>
              <a:t>       </a:t>
            </a:r>
            <a:r>
              <a:rPr lang="en-US" sz="2800" b="1" dirty="0" err="1" smtClean="0"/>
              <a:t>Ar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7935" y="3493841"/>
            <a:ext cx="896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800" b="1" dirty="0" smtClean="0"/>
              <a:t>K     </a:t>
            </a:r>
            <a:r>
              <a:rPr lang="en-US" sz="2800" b="1" dirty="0" err="1" smtClean="0"/>
              <a:t>Ca</a:t>
            </a:r>
            <a:r>
              <a:rPr lang="en-US" sz="2800" b="1" dirty="0" smtClean="0"/>
              <a:t>                                         </a:t>
            </a:r>
            <a:r>
              <a:rPr lang="en-US" sz="2800" b="1" dirty="0" err="1" smtClean="0"/>
              <a:t>Ga</a:t>
            </a:r>
            <a:r>
              <a:rPr lang="en-US" sz="2800" b="1" dirty="0" smtClean="0"/>
              <a:t>    </a:t>
            </a:r>
            <a:r>
              <a:rPr lang="en-US" sz="2800" b="1" dirty="0" err="1" smtClean="0"/>
              <a:t>Ge</a:t>
            </a:r>
            <a:r>
              <a:rPr lang="en-US" sz="2800" b="1" dirty="0" smtClean="0"/>
              <a:t>     As     Se     Br      Kr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47935" y="3991864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800" b="1" dirty="0" err="1" smtClean="0"/>
              <a:t>Rb</a:t>
            </a:r>
            <a:r>
              <a:rPr lang="en-US" sz="2800" b="1" dirty="0" smtClean="0"/>
              <a:t>   </a:t>
            </a:r>
            <a:r>
              <a:rPr lang="en-US" sz="2800" b="1" dirty="0" err="1" smtClean="0"/>
              <a:t>Sr</a:t>
            </a:r>
            <a:r>
              <a:rPr lang="en-US" sz="2800" b="1" dirty="0" smtClean="0"/>
              <a:t>                                          In      </a:t>
            </a:r>
            <a:r>
              <a:rPr lang="en-US" sz="2800" b="1" dirty="0" err="1" smtClean="0"/>
              <a:t>Sn</a:t>
            </a:r>
            <a:r>
              <a:rPr lang="en-US" sz="2800" b="1" dirty="0" smtClean="0"/>
              <a:t>     </a:t>
            </a:r>
            <a:r>
              <a:rPr lang="en-US" sz="2800" b="1" dirty="0" err="1" smtClean="0"/>
              <a:t>Sb</a:t>
            </a:r>
            <a:r>
              <a:rPr lang="en-US" sz="2800" b="1" dirty="0" smtClean="0"/>
              <a:t>     Te     I         </a:t>
            </a:r>
            <a:r>
              <a:rPr lang="en-US" sz="2800" b="1" dirty="0" err="1" smtClean="0"/>
              <a:t>Xe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47935" y="4449064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800" b="1" dirty="0" smtClean="0"/>
              <a:t>Cs    Ba                                         </a:t>
            </a:r>
            <a:r>
              <a:rPr lang="en-US" sz="2800" b="1" dirty="0" err="1" smtClean="0"/>
              <a:t>Tl</a:t>
            </a:r>
            <a:r>
              <a:rPr lang="en-US" sz="2800" b="1" dirty="0" smtClean="0"/>
              <a:t>      </a:t>
            </a:r>
            <a:r>
              <a:rPr lang="en-US" sz="2800" b="1" dirty="0" err="1" smtClean="0"/>
              <a:t>Pb</a:t>
            </a:r>
            <a:r>
              <a:rPr lang="en-US" sz="2800" b="1" dirty="0" smtClean="0"/>
              <a:t>     Bi     Po     At      </a:t>
            </a:r>
            <a:r>
              <a:rPr lang="en-US" sz="2800" b="1" dirty="0" err="1" smtClean="0"/>
              <a:t>Rn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47935" y="187044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H 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8301335" y="195928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He 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132695" y="5002764"/>
            <a:ext cx="896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800" b="1" dirty="0" err="1" smtClean="0"/>
              <a:t>Fr</a:t>
            </a:r>
            <a:r>
              <a:rPr lang="en-US" sz="2800" b="1" dirty="0" smtClean="0"/>
              <a:t>    </a:t>
            </a:r>
            <a:r>
              <a:rPr lang="en-US" sz="2800" b="1" dirty="0"/>
              <a:t>R</a:t>
            </a:r>
            <a:r>
              <a:rPr lang="en-US" sz="2800" b="1" dirty="0" smtClean="0"/>
              <a:t>a                                         </a:t>
            </a:r>
            <a:r>
              <a:rPr lang="en-US" sz="2800" b="1" dirty="0" err="1" smtClean="0"/>
              <a:t>Nh</a:t>
            </a:r>
            <a:r>
              <a:rPr lang="en-US" sz="2800" b="1" dirty="0" smtClean="0"/>
              <a:t>     </a:t>
            </a:r>
            <a:r>
              <a:rPr lang="en-US" sz="2800" b="1" dirty="0" err="1" smtClean="0"/>
              <a:t>Fl</a:t>
            </a:r>
            <a:r>
              <a:rPr lang="en-US" sz="2800" b="1" dirty="0" smtClean="0"/>
              <a:t>     </a:t>
            </a:r>
            <a:r>
              <a:rPr lang="en-US" sz="2800" b="1" dirty="0" err="1" smtClean="0"/>
              <a:t>Mc</a:t>
            </a:r>
            <a:r>
              <a:rPr lang="en-US" sz="2800" b="1" dirty="0" smtClean="0"/>
              <a:t>    </a:t>
            </a:r>
            <a:r>
              <a:rPr lang="en-US" sz="2800" b="1" dirty="0" err="1" smtClean="0"/>
              <a:t>Lv</a:t>
            </a:r>
            <a:r>
              <a:rPr lang="en-US" sz="2800" b="1" dirty="0" smtClean="0"/>
              <a:t>     </a:t>
            </a:r>
            <a:r>
              <a:rPr lang="en-US" sz="2800" b="1" dirty="0" err="1" smtClean="0"/>
              <a:t>Ts</a:t>
            </a:r>
            <a:r>
              <a:rPr lang="en-US" sz="2800" b="1" dirty="0" smtClean="0"/>
              <a:t>       </a:t>
            </a:r>
            <a:r>
              <a:rPr lang="en-US" sz="2800" b="1" dirty="0" err="1" smtClean="0"/>
              <a:t>Og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5755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2400" y="6477000"/>
            <a:ext cx="9296400" cy="381000"/>
            <a:chOff x="-152400" y="6477000"/>
            <a:chExt cx="9296400" cy="381000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6477000"/>
              <a:ext cx="7162800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77777"/>
                  </a:solidFill>
                  <a:latin typeface="Times New Roman" pitchFamily="18" charset="0"/>
                  <a:cs typeface="Times New Roman" pitchFamily="18" charset="0"/>
                </a:rPr>
                <a:t>arifzia85@gmail.com</a:t>
              </a:r>
              <a:endParaRPr lang="en-US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5626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1524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7" name="Rounded Rectangle 6"/>
          <p:cNvSpPr/>
          <p:nvPr/>
        </p:nvSpPr>
        <p:spPr>
          <a:xfrm>
            <a:off x="2659032" y="2845199"/>
            <a:ext cx="607812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 সারণি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430427" y="2397485"/>
            <a:ext cx="3987717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62542" y="2364884"/>
            <a:ext cx="1645920" cy="1645920"/>
            <a:chOff x="231902" y="975607"/>
            <a:chExt cx="1845290" cy="1405881"/>
          </a:xfrm>
        </p:grpSpPr>
        <p:sp>
          <p:nvSpPr>
            <p:cNvPr id="10" name="Freeform 9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1311973" y="2502044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1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2400" y="6477000"/>
            <a:ext cx="9296400" cy="381000"/>
            <a:chOff x="-152400" y="6477000"/>
            <a:chExt cx="9296400" cy="381000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6477000"/>
              <a:ext cx="7162800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77777"/>
                  </a:solidFill>
                  <a:latin typeface="Times New Roman" pitchFamily="18" charset="0"/>
                  <a:cs typeface="Times New Roman" pitchFamily="18" charset="0"/>
                </a:rPr>
                <a:t>arifzia85@gmail.com</a:t>
              </a:r>
              <a:endParaRPr lang="en-US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5626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1524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7" name="Rounded Rectangle 6"/>
          <p:cNvSpPr/>
          <p:nvPr/>
        </p:nvSpPr>
        <p:spPr>
          <a:xfrm>
            <a:off x="1728391" y="942263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35580" y="39367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31902" y="460419"/>
            <a:ext cx="1645920" cy="1645920"/>
            <a:chOff x="231902" y="975607"/>
            <a:chExt cx="1845290" cy="1405881"/>
          </a:xfrm>
        </p:grpSpPr>
        <p:sp>
          <p:nvSpPr>
            <p:cNvPr id="10" name="Freeform 9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381333" y="59441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00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60176535"/>
              </p:ext>
            </p:extLst>
          </p:nvPr>
        </p:nvGraphicFramePr>
        <p:xfrm>
          <a:off x="653573" y="2323585"/>
          <a:ext cx="10791017" cy="343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80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29000" y="2554307"/>
            <a:ext cx="5562600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১৭৮৯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ফরাসি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অ্যান্টিনিও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ল্যাভয়সিয়ে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আবিষ্কৃত মৌল সংখ্যা ৩৩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ভৌত অবস্থার উপর ভিত্তি করে মৌলসমূহকে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ধাতু, অধাতু ও উপধাতু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তিনটি শ্রেণিতে বিভক্ত 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835536">
            <a:off x="2191204" y="1826727"/>
            <a:ext cx="4648200" cy="1905000"/>
          </a:xfrm>
          <a:prstGeom prst="cloudCallou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পর্যায় সারণির সূত্রপাত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91541" y="472440"/>
            <a:ext cx="607812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দাও 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16082" y="469360"/>
            <a:ext cx="607812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বিজ্ঞানের কোন আবিষ্কারের জন্য তিনি স্মরণীয়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52400" y="6477000"/>
            <a:ext cx="9296400" cy="381000"/>
            <a:chOff x="-152400" y="6477000"/>
            <a:chExt cx="9296400" cy="381000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6477000"/>
              <a:ext cx="7162800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77777"/>
                  </a:solidFill>
                  <a:latin typeface="Times New Roman" pitchFamily="18" charset="0"/>
                  <a:cs typeface="Times New Roman" pitchFamily="18" charset="0"/>
                </a:rPr>
                <a:t>arifzia85@gmail.com</a:t>
              </a:r>
              <a:endParaRPr lang="en-US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5626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1524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-1397918" y="24726"/>
            <a:ext cx="3987717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95051" y="-7875"/>
            <a:ext cx="1645920" cy="1645920"/>
            <a:chOff x="231902" y="975607"/>
            <a:chExt cx="1845290" cy="1405881"/>
          </a:xfrm>
        </p:grpSpPr>
        <p:sp>
          <p:nvSpPr>
            <p:cNvPr id="10" name="Freeform 9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1344482" y="129285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</a:p>
          <a:p>
            <a:pPr algn="ctr"/>
            <a:r>
              <a:rPr lang="bn-IN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 descr="levois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3352800" cy="3657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4639427" y="2209800"/>
            <a:ext cx="10759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984" y="5410200"/>
            <a:ext cx="2728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অ্যান্টিনিও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ল্যাভয়সিয়ে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(1743-1794)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7" grpId="1" animBg="1"/>
      <p:bldP spid="7" grpId="0" animBg="1"/>
      <p:bldP spid="7" grpId="1" animBg="1"/>
      <p:bldP spid="25" grpId="0" animBg="1"/>
      <p:bldP spid="12" grpId="0" animBg="1"/>
      <p:bldP spid="13" grpId="0"/>
      <p:bldP spid="13" grpId="1"/>
      <p:bldP spid="13" grpId="2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91541" y="472440"/>
            <a:ext cx="607812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দাও 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16082" y="469360"/>
            <a:ext cx="607812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বিজ্ঞানের কোন আবিষ্কারের জন্য তিনি স্মরণীয়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52400" y="6477000"/>
            <a:ext cx="9296400" cy="381000"/>
            <a:chOff x="-152400" y="6477000"/>
            <a:chExt cx="9296400" cy="381000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6477000"/>
              <a:ext cx="7162800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77777"/>
                  </a:solidFill>
                  <a:latin typeface="Times New Roman" pitchFamily="18" charset="0"/>
                  <a:cs typeface="Times New Roman" pitchFamily="18" charset="0"/>
                </a:rPr>
                <a:t>arifzia85@gmail.com</a:t>
              </a:r>
              <a:endParaRPr lang="en-US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5626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1524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-1397918" y="24726"/>
            <a:ext cx="3987717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95051" y="-7875"/>
            <a:ext cx="1645920" cy="1645920"/>
            <a:chOff x="231902" y="975607"/>
            <a:chExt cx="1845290" cy="1405881"/>
          </a:xfrm>
        </p:grpSpPr>
        <p:sp>
          <p:nvSpPr>
            <p:cNvPr id="10" name="Freeform 9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1344482" y="129285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</a:p>
          <a:p>
            <a:pPr algn="ctr"/>
            <a:r>
              <a:rPr lang="bn-IN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39427" y="2209800"/>
            <a:ext cx="10759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671" y="5548251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ডোবেরাইনার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" y="1752600"/>
            <a:ext cx="3134439" cy="3795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 rot="835536">
            <a:off x="2191204" y="1826727"/>
            <a:ext cx="4648200" cy="1905000"/>
          </a:xfrm>
          <a:prstGeom prst="cloudCallou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ত্রয়ী </a:t>
            </a:r>
            <a:r>
              <a:rPr lang="bn-BD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সূত্র (১৮২৯</a:t>
            </a:r>
            <a:r>
              <a:rPr lang="bn-BD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Dobereiners Triad of elments Grap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265" y="1390828"/>
            <a:ext cx="5105400" cy="40386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0" y="5545897"/>
            <a:ext cx="9144000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 সারণির দুটি মৌলের পারমাণবিক ভরের গড় অন্য একটি মৌলের পারমাণবিক ভরের প্রায় সমান এবং মৌল তিনটির ধর্ম একই রকম।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-27118" y="5429428"/>
            <a:ext cx="9144000" cy="801759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মৌল তিনটিকে পারমাণবিক ভর অনুসারে সাজালে প্রথম ও তৃতীয় মৌলের ভরের গড় দ্বিতীয় মৌলের ভরের সমান হয়।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 তিনটিকে ‘ডোবেরাইনার ত্রয়ী’ বলে।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8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5" grpId="0" animBg="1"/>
      <p:bldP spid="12" grpId="0" animBg="1"/>
      <p:bldP spid="13" grpId="0"/>
      <p:bldP spid="13" grpId="1"/>
      <p:bldP spid="13" grpId="2"/>
      <p:bldP spid="16" grpId="0"/>
      <p:bldP spid="16" grpId="1"/>
      <p:bldP spid="17" grpId="0" animBg="1"/>
      <p:bldP spid="17" grpId="1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2400" y="6477000"/>
            <a:ext cx="9296400" cy="381000"/>
            <a:chOff x="-152400" y="6477000"/>
            <a:chExt cx="9296400" cy="381000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6477000"/>
              <a:ext cx="7162800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77777"/>
                  </a:solidFill>
                  <a:latin typeface="Times New Roman" pitchFamily="18" charset="0"/>
                  <a:cs typeface="Times New Roman" pitchFamily="18" charset="0"/>
                </a:rPr>
                <a:t>arifzia85@gmail.com</a:t>
              </a:r>
              <a:endParaRPr lang="en-US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5626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152400" y="6667500"/>
              <a:ext cx="3581400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pic>
        <p:nvPicPr>
          <p:cNvPr id="7" name="Picture 6" descr="799px-PTE-Law_of_Octave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51667"/>
            <a:ext cx="5638800" cy="1863133"/>
          </a:xfrm>
          <a:prstGeom prst="rect">
            <a:avLst/>
          </a:prstGeom>
        </p:spPr>
      </p:pic>
      <p:grpSp>
        <p:nvGrpSpPr>
          <p:cNvPr id="8" name="Group 18"/>
          <p:cNvGrpSpPr/>
          <p:nvPr/>
        </p:nvGrpSpPr>
        <p:grpSpPr>
          <a:xfrm>
            <a:off x="2743200" y="2937467"/>
            <a:ext cx="2590800" cy="228600"/>
            <a:chOff x="1905000" y="4038600"/>
            <a:chExt cx="3276600" cy="458788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1677194" y="4267200"/>
              <a:ext cx="456406" cy="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05000" y="4495800"/>
              <a:ext cx="32766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953000" y="4266406"/>
              <a:ext cx="456406" cy="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6"/>
          <p:cNvGrpSpPr/>
          <p:nvPr/>
        </p:nvGrpSpPr>
        <p:grpSpPr>
          <a:xfrm>
            <a:off x="2548387" y="2251667"/>
            <a:ext cx="3242813" cy="381000"/>
            <a:chOff x="1219200" y="3810000"/>
            <a:chExt cx="2963694" cy="381000"/>
          </a:xfrm>
        </p:grpSpPr>
        <p:sp>
          <p:nvSpPr>
            <p:cNvPr id="13" name="TextBox 12"/>
            <p:cNvSpPr txBox="1"/>
            <p:nvPr/>
          </p:nvSpPr>
          <p:spPr>
            <a:xfrm>
              <a:off x="1287294" y="38100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00050" indent="-400050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১     ২      ৩   ৪    ৫     ৬     ৭     ৮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1438056" y="4000500"/>
              <a:ext cx="3802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777729" y="3999706"/>
              <a:ext cx="3802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004209" y="3999706"/>
              <a:ext cx="3802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731835" y="3999706"/>
              <a:ext cx="3802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118992" y="3999706"/>
              <a:ext cx="3802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391367" y="3999706"/>
              <a:ext cx="3802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219200" y="3810000"/>
              <a:ext cx="2716007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 rot="5400000">
            <a:off x="2782142" y="4609259"/>
            <a:ext cx="380206" cy="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76400" y="457200"/>
            <a:ext cx="5943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মৌলগুলোকে তাদের ভর অনুসারে সাজানো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5572780"/>
            <a:ext cx="6553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অষ্টম মৌলদ্বয়ের ভৌত ও রাসায়নিক ধর্ম লক্ষ্য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5638800"/>
            <a:ext cx="64008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অষ্টম মৌলদ্বয়ের মধ্যে কোন মিল খুজে পেলে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3000" y="5207913"/>
            <a:ext cx="72390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অষ্টক তত্ত্ব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মৌলগুলোকে তাদের পারমাণবিক ভর অনুযায়ী সাজালে প্রতি অষ্টম মৌলসমূহের ধর্মের মিল দেখা যায়।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2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766</Words>
  <Application>Microsoft Office PowerPoint</Application>
  <PresentationFormat>On-screen Show (4:3)</PresentationFormat>
  <Paragraphs>170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45</cp:revision>
  <dcterms:created xsi:type="dcterms:W3CDTF">2006-08-16T00:00:00Z</dcterms:created>
  <dcterms:modified xsi:type="dcterms:W3CDTF">2020-06-17T14:28:02Z</dcterms:modified>
</cp:coreProperties>
</file>