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92" r:id="rId4"/>
    <p:sldId id="264" r:id="rId5"/>
    <p:sldId id="301" r:id="rId6"/>
    <p:sldId id="302" r:id="rId7"/>
    <p:sldId id="293" r:id="rId8"/>
    <p:sldId id="294" r:id="rId9"/>
    <p:sldId id="295" r:id="rId10"/>
    <p:sldId id="296" r:id="rId11"/>
    <p:sldId id="297" r:id="rId12"/>
    <p:sldId id="298" r:id="rId13"/>
    <p:sldId id="299" r:id="rId14"/>
    <p:sldId id="300" r:id="rId15"/>
    <p:sldId id="273" r:id="rId16"/>
    <p:sldId id="27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5179" autoAdjust="0"/>
  </p:normalViewPr>
  <p:slideViewPr>
    <p:cSldViewPr snapToGrid="0">
      <p:cViewPr varScale="1">
        <p:scale>
          <a:sx n="72" d="100"/>
          <a:sy n="72" d="100"/>
        </p:scale>
        <p:origin x="66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3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B2CD50-B0CB-4A5E-9E81-65412C800E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412E0F-DB04-41FA-B32E-13670A8375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3ED478-B57B-47E4-871A-2F418EC43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6CA82-8147-42BF-98EA-95ACC8D7AD69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E517B2-9580-491D-8AD2-CB9B643F3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489A83-5B43-4D60-AC67-B5A3D3A06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AD926-A86C-422A-85E9-E4FDCAE27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011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8CCCF-76F1-41C6-8DF0-B8CED2B07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4C77A9-96DB-41AB-B8A8-0CC1913DCB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3AF193-FBFF-4914-967B-9C10DBD37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6CA82-8147-42BF-98EA-95ACC8D7AD69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482C45-2E3F-42C9-B8B6-B10C21717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ABBB36-F0F9-4527-BFCA-38654E6AC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AD926-A86C-422A-85E9-E4FDCAE27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263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E85F565-5597-48F3-BC4B-96BF1AD0D9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10BF0F-EF1F-4766-9758-CADD0A02A6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223BE1-F503-474C-807A-CBB3BC636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6CA82-8147-42BF-98EA-95ACC8D7AD69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D1F9E8-6602-4A83-9C18-F0E5B5EF3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512805-0EFD-4EC3-BDFD-750390EDA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AD926-A86C-422A-85E9-E4FDCAE27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247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617EF4-3816-4ABE-AE43-5DE3D727C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81D684-EAB6-4275-898B-EB5C008678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3A8BD5-FE3A-46E1-A963-4ECCCC59E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6CA82-8147-42BF-98EA-95ACC8D7AD69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615300-4A20-4BD9-B777-2BE46740C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BD99E3-3026-408E-BF9D-551864A8A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AD926-A86C-422A-85E9-E4FDCAE27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050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4323A-1979-412C-B180-5BFDBD74D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459010-9E8B-4FD8-9A0E-2C1AD0B585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57CEF6-AB18-4BDD-8372-8A92D5244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6CA82-8147-42BF-98EA-95ACC8D7AD69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E7AA22-FEC3-4B16-954C-2ABA6B388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548A56-609B-4B2E-A442-191EEE281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AD926-A86C-422A-85E9-E4FDCAE27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549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7BC10E-F1B9-4BDF-8928-607EB94B6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AE4EDE-733E-403E-B509-18AEAAB7EB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DB3468-6521-4E2E-93E3-A1A0604D79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BD589B-CA38-4691-BC74-9183C85B3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6CA82-8147-42BF-98EA-95ACC8D7AD69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45FBD7-FE70-44A5-B331-5831F6E573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02AAD6-FC3A-4D25-A041-6C61FC261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AD926-A86C-422A-85E9-E4FDCAE27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051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DEFC44-B8B2-4A3E-95FB-02669392D1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A8BF90-9175-46DE-9A26-C7D7D5CF49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03204E-9C06-4E91-9506-701B1B6FCA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CA3514-0449-4B0A-8E15-650BAA2AEB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22367EC-EA8C-4FF5-8536-F68A5F67E1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807B647-9D4C-47B0-8256-69F763A28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6CA82-8147-42BF-98EA-95ACC8D7AD69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240CBEB-8444-4DB0-BA85-DCA576AFD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0F2E54A-AB2B-4545-B8DB-BB580B455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AD926-A86C-422A-85E9-E4FDCAE27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312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A1F594-2331-478A-BAE6-C3A460A5F7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514C2A-9925-441C-8ADE-71DA1DB16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6CA82-8147-42BF-98EA-95ACC8D7AD69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36998B-5013-45CC-AD30-21502B0FB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4739DD-CCA0-4E0F-947D-FF65DDADF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AD926-A86C-422A-85E9-E4FDCAE27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907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714BBF-74C2-4C04-92B5-FCE8AD3A0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6CA82-8147-42BF-98EA-95ACC8D7AD69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EBDD4A-3376-4367-8AC8-F45BA6FCC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7DDD1D-365D-41C0-B98D-089B2067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AD926-A86C-422A-85E9-E4FDCAE27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573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2BD0B2-FAA3-45CB-A875-B00913741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695D8-DF26-4AF7-B635-95BE5A27EE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B2ADD6-9962-4551-8F5B-118372A2B0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E68088-CF76-455A-B88E-1578862F6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6CA82-8147-42BF-98EA-95ACC8D7AD69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964138-6D97-4905-ABE4-37D7BDA58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D4D7A0-66CD-4E11-8CFA-4EA071DE6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AD926-A86C-422A-85E9-E4FDCAE27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471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59B14-8F0F-43FA-ACFF-0C62BCAA0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34DD6D1-5458-4F15-B05B-84D054570E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1FBBC4-0DF4-455B-A850-38535C8D55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086436-B38E-4B4B-B24D-650E24AEB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6CA82-8147-42BF-98EA-95ACC8D7AD69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460353-30C4-4A2E-B127-B4BCE62D1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E9A99A-0F7E-4EEF-B57C-AB14904B3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AD926-A86C-422A-85E9-E4FDCAE27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258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98A249-6788-4646-A1BC-8AA2CF58F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72B53F-D446-4093-9ACB-41F08730B7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0382CC-1D7B-449C-AF2D-0925361F29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6CA82-8147-42BF-98EA-95ACC8D7AD69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B80FED-4756-4635-883A-2D5FF28846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C70D66-2295-4291-A94A-9910AE844C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AAD926-A86C-422A-85E9-E4FDCAE27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455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audio" Target="../media/audio1.wav"/><Relationship Id="rId3" Type="http://schemas.openxmlformats.org/officeDocument/2006/relationships/image" Target="../media/image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7" y="92137"/>
            <a:ext cx="12053745" cy="675198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7BD808F-3804-4975-8234-660D9AE25BE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-143253"/>
            <a:ext cx="5627336" cy="36748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9837EB7-8E32-4639-898E-A42AF4AA3C98}"/>
              </a:ext>
            </a:extLst>
          </p:cNvPr>
          <p:cNvSpPr/>
          <p:nvPr/>
        </p:nvSpPr>
        <p:spPr>
          <a:xfrm>
            <a:off x="2251838" y="3531553"/>
            <a:ext cx="768832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সবাইকে</a:t>
            </a:r>
            <a:r>
              <a:rPr lang="en-US" sz="7200" b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7200" b="1" dirty="0" err="1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শুভেচ্ছা</a:t>
            </a:r>
            <a:endParaRPr lang="en-US" sz="7200" b="1" cap="none" spc="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3C2DB0C-E1EA-44E2-8530-8389DFE8BF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55" y="106019"/>
            <a:ext cx="5348146" cy="332298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4" name="Picture 13" descr="Logo-web-version.jpg">
            <a:extLst>
              <a:ext uri="{FF2B5EF4-FFF2-40B4-BE49-F238E27FC236}">
                <a16:creationId xmlns:a16="http://schemas.microsoft.com/office/drawing/2014/main" id="{7AC1094B-FC21-4952-944B-95E4BCC93F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24656" y="58955"/>
            <a:ext cx="1325216" cy="1169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1462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2" name="wind.wav"/>
          </p:stSnd>
        </p:sndAc>
      </p:transition>
    </mc:Choice>
    <mc:Fallback xmlns="">
      <p:transition spd="slow">
        <p:fade/>
        <p:sndAc>
          <p:stSnd>
            <p:snd r:embed="rId7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4DDFBD65-2B82-49CB-B4AD-D65AA028CD02}"/>
                  </a:ext>
                </a:extLst>
              </p:cNvPr>
              <p:cNvSpPr/>
              <p:nvPr/>
            </p:nvSpPr>
            <p:spPr>
              <a:xfrm>
                <a:off x="0" y="933301"/>
                <a:ext cx="12192000" cy="59246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3600" b="1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2+4+8+16+................  </a:t>
                </a:r>
                <a:r>
                  <a:rPr lang="en-US" sz="3600" b="1" dirty="0" err="1">
                    <a:solidFill>
                      <a:srgbClr val="0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ধারটিতে</a:t>
                </a:r>
                <a:r>
                  <a:rPr lang="en-US" sz="3600" b="1" dirty="0">
                    <a:solidFill>
                      <a:srgbClr val="0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0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প্রথম</a:t>
                </a:r>
                <a:r>
                  <a:rPr lang="en-US" sz="3600" b="1" dirty="0">
                    <a:solidFill>
                      <a:srgbClr val="0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0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পদ</a:t>
                </a:r>
                <a:r>
                  <a:rPr lang="en-US" sz="3600" b="1" dirty="0">
                    <a:solidFill>
                      <a:srgbClr val="0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6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𝒂</m:t>
                    </m:r>
                    <m:r>
                      <a:rPr lang="en-US" sz="36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=</m:t>
                    </m:r>
                    <m:r>
                      <a:rPr lang="en-US" sz="36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𝟐</m:t>
                    </m:r>
                  </m:oMath>
                </a14:m>
                <a:r>
                  <a:rPr lang="en-US" sz="3600" b="1" dirty="0">
                    <a:solidFill>
                      <a:srgbClr val="0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pPr algn="just"/>
                <a:r>
                  <a:rPr lang="en-US" sz="3600" b="1" dirty="0" err="1">
                    <a:solidFill>
                      <a:srgbClr val="0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এবং</a:t>
                </a:r>
                <a:r>
                  <a:rPr lang="en-US" sz="3600" b="1" dirty="0">
                    <a:solidFill>
                      <a:srgbClr val="0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0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সাধারণ</a:t>
                </a:r>
                <a:r>
                  <a:rPr lang="en-US" sz="3600" b="1" dirty="0">
                    <a:solidFill>
                      <a:srgbClr val="0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0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অনুপাত</a:t>
                </a:r>
                <a:r>
                  <a:rPr lang="en-US" sz="3600" b="1" dirty="0">
                    <a:solidFill>
                      <a:srgbClr val="0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sz="36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𝒓</m:t>
                    </m:r>
                    <m:r>
                      <a:rPr lang="en-US" sz="36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=</m:t>
                    </m:r>
                    <m:f>
                      <m:fPr>
                        <m:ctrlPr>
                          <a:rPr lang="en-US" sz="36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𝟒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𝟐</m:t>
                        </m:r>
                      </m:den>
                    </m:f>
                    <m:r>
                      <a:rPr lang="en-US" sz="36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=</m:t>
                    </m:r>
                    <m:r>
                      <a:rPr lang="en-US" sz="36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𝟐</m:t>
                    </m:r>
                  </m:oMath>
                </a14:m>
                <a:endParaRPr lang="en-US" sz="3600" b="1" dirty="0">
                  <a:solidFill>
                    <a:srgbClr val="00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just"/>
                <a14:m>
                  <m:oMath xmlns:m="http://schemas.openxmlformats.org/officeDocument/2006/math">
                    <m:r>
                      <a:rPr lang="en-US" sz="36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SutonnyMJ" pitchFamily="2" charset="0"/>
                      </a:rPr>
                      <m:t>∴ </m:t>
                    </m:r>
                  </m:oMath>
                </a14:m>
                <a:r>
                  <a:rPr lang="en-US" sz="3600" b="1" dirty="0" err="1">
                    <a:solidFill>
                      <a:srgbClr val="0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প্রদত্ত</a:t>
                </a:r>
                <a:r>
                  <a:rPr lang="en-US" sz="3600" b="1" dirty="0">
                    <a:solidFill>
                      <a:srgbClr val="0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0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ধারাটি</a:t>
                </a:r>
                <a:r>
                  <a:rPr lang="en-US" sz="3600" b="1" dirty="0">
                    <a:solidFill>
                      <a:srgbClr val="0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0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একটি</a:t>
                </a:r>
                <a:r>
                  <a:rPr lang="en-US" sz="3600" b="1" dirty="0">
                    <a:solidFill>
                      <a:srgbClr val="0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0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গুণোত্তর</a:t>
                </a:r>
                <a:r>
                  <a:rPr lang="en-US" sz="3600" b="1" dirty="0">
                    <a:solidFill>
                      <a:srgbClr val="0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0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ধারা</a:t>
                </a:r>
                <a:endParaRPr lang="en-US" sz="3600" b="1" dirty="0">
                  <a:solidFill>
                    <a:srgbClr val="00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just"/>
                <a:r>
                  <a:rPr lang="en-US" sz="3600" b="1" dirty="0" err="1">
                    <a:solidFill>
                      <a:srgbClr val="0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আমরা</a:t>
                </a:r>
                <a:r>
                  <a:rPr lang="en-US" sz="3600" b="1" dirty="0">
                    <a:solidFill>
                      <a:srgbClr val="0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0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জানি</a:t>
                </a:r>
                <a:r>
                  <a:rPr lang="en-US" sz="3600" b="1" dirty="0">
                    <a:solidFill>
                      <a:srgbClr val="0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</a:p>
              <a:p>
                <a:pPr algn="just"/>
                <a:r>
                  <a:rPr lang="en-US" sz="3600" b="1" dirty="0">
                    <a:solidFill>
                      <a:srgbClr val="0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	</a:t>
                </a:r>
                <a:r>
                  <a:rPr lang="en-US" sz="3600" b="1" dirty="0" err="1">
                    <a:solidFill>
                      <a:srgbClr val="0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গুণোত্তর</a:t>
                </a:r>
                <a:r>
                  <a:rPr lang="en-US" sz="3600" b="1" dirty="0">
                    <a:solidFill>
                      <a:srgbClr val="0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0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ধারার</a:t>
                </a:r>
                <a:r>
                  <a:rPr lang="en-US" sz="3600" b="1" dirty="0">
                    <a:solidFill>
                      <a:srgbClr val="0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𝒏</m:t>
                    </m:r>
                  </m:oMath>
                </a14:m>
                <a:r>
                  <a:rPr lang="en-US" sz="3600" b="1" dirty="0">
                    <a:solidFill>
                      <a:srgbClr val="0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0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তম</a:t>
                </a:r>
                <a:r>
                  <a:rPr lang="en-US" sz="3600" b="1" dirty="0">
                    <a:solidFill>
                      <a:srgbClr val="0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0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পদ</a:t>
                </a:r>
                <a:r>
                  <a:rPr lang="en-US" sz="3600" b="1" dirty="0">
                    <a:solidFill>
                      <a:srgbClr val="0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600" b="1" i="1">
                        <a:latin typeface="Cambria Math" panose="02040503050406030204" pitchFamily="18" charset="0"/>
                        <a:cs typeface="SutonnyMJ" pitchFamily="2" charset="0"/>
                      </a:rPr>
                      <m:t>𝒓</m:t>
                    </m:r>
                    <m:r>
                      <a:rPr lang="en-US" sz="3600" b="1" i="1">
                        <a:latin typeface="Cambria Math" panose="02040503050406030204" pitchFamily="18" charset="0"/>
                        <a:cs typeface="SutonnyMJ" pitchFamily="2" charset="0"/>
                      </a:rPr>
                      <m:t>=</m:t>
                    </m:r>
                    <m:sSup>
                      <m:sSupPr>
                        <m:ctrlPr>
                          <a:rPr lang="en-US" sz="3600" b="1" i="1"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sSupPr>
                      <m:e>
                        <m:r>
                          <a:rPr lang="en-US" sz="3600" b="1" i="1">
                            <a:latin typeface="Cambria Math" panose="02040503050406030204" pitchFamily="18" charset="0"/>
                            <a:cs typeface="SutonnyMJ" pitchFamily="2" charset="0"/>
                          </a:rPr>
                          <m:t>𝒂</m:t>
                        </m:r>
                        <m:r>
                          <a:rPr lang="en-US" sz="3600" b="1" i="1">
                            <a:latin typeface="Cambria Math" panose="02040503050406030204" pitchFamily="18" charset="0"/>
                            <a:cs typeface="SutonnyMJ" pitchFamily="2" charset="0"/>
                          </a:rPr>
                          <m:t>𝒓</m:t>
                        </m:r>
                      </m:e>
                      <m:sup>
                        <m:r>
                          <a:rPr lang="en-US" sz="3600" b="1" i="1">
                            <a:latin typeface="Cambria Math" panose="02040503050406030204" pitchFamily="18" charset="0"/>
                            <a:cs typeface="SutonnyMJ" pitchFamily="2" charset="0"/>
                          </a:rPr>
                          <m:t>𝒏</m:t>
                        </m:r>
                        <m:r>
                          <a:rPr lang="en-US" sz="3600" b="1" i="1">
                            <a:latin typeface="Cambria Math" panose="02040503050406030204" pitchFamily="18" charset="0"/>
                            <a:cs typeface="SutonnyMJ" pitchFamily="2" charset="0"/>
                          </a:rPr>
                          <m:t>−</m:t>
                        </m:r>
                        <m:r>
                          <a:rPr lang="en-US" sz="3600" b="1" i="1">
                            <a:latin typeface="Cambria Math" panose="02040503050406030204" pitchFamily="18" charset="0"/>
                            <a:cs typeface="SutonnyMJ" pitchFamily="2" charset="0"/>
                          </a:rPr>
                          <m:t>𝟏</m:t>
                        </m:r>
                      </m:sup>
                    </m:sSup>
                  </m:oMath>
                </a14:m>
                <a:endParaRPr lang="en-US" sz="3600" b="1" dirty="0">
                  <a:solidFill>
                    <a:srgbClr val="00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just"/>
                <a14:m>
                  <m:oMath xmlns:m="http://schemas.openxmlformats.org/officeDocument/2006/math">
                    <m:r>
                      <a:rPr lang="en-US" sz="36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SutonnyMJ" pitchFamily="2" charset="0"/>
                      </a:rPr>
                      <m:t>∴ </m:t>
                    </m:r>
                  </m:oMath>
                </a14:m>
                <a:r>
                  <a:rPr lang="en-US" sz="3600" b="1" dirty="0">
                    <a:solidFill>
                      <a:srgbClr val="0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ধারাটির </a:t>
                </a:r>
                <a14:m>
                  <m:oMath xmlns:m="http://schemas.openxmlformats.org/officeDocument/2006/math">
                    <m:r>
                      <a:rPr lang="en-US" sz="36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𝟗</m:t>
                    </m:r>
                    <m:r>
                      <a:rPr lang="en-US" sz="36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 </m:t>
                    </m:r>
                  </m:oMath>
                </a14:m>
                <a:r>
                  <a:rPr lang="en-US" sz="3600" b="1" dirty="0" err="1">
                    <a:solidFill>
                      <a:srgbClr val="0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তম</a:t>
                </a:r>
                <a:r>
                  <a:rPr lang="en-US" sz="3600" b="1" dirty="0">
                    <a:solidFill>
                      <a:srgbClr val="0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0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পদ</a:t>
                </a:r>
                <a:r>
                  <a:rPr lang="en-US" sz="3600" b="1" dirty="0">
                    <a:solidFill>
                      <a:srgbClr val="0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=</m:t>
                    </m:r>
                    <m:sSup>
                      <m:sSupPr>
                        <m:ctrlPr>
                          <a:rPr lang="en-US" sz="3600" b="1" i="1"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sSupPr>
                      <m:e>
                        <m:r>
                          <a:rPr lang="en-US" sz="3600" b="1" i="1">
                            <a:latin typeface="Cambria Math" panose="02040503050406030204" pitchFamily="18" charset="0"/>
                            <a:cs typeface="SutonnyMJ" pitchFamily="2" charset="0"/>
                          </a:rPr>
                          <m:t>𝒂𝒓</m:t>
                        </m:r>
                      </m:e>
                      <m:sup>
                        <m:r>
                          <a:rPr lang="en-US" sz="3600" b="1" i="1">
                            <a:latin typeface="Cambria Math" panose="02040503050406030204" pitchFamily="18" charset="0"/>
                            <a:cs typeface="SutonnyMJ" pitchFamily="2" charset="0"/>
                          </a:rPr>
                          <m:t>𝒏</m:t>
                        </m:r>
                        <m:r>
                          <a:rPr lang="en-US" sz="3600" b="1" i="1">
                            <a:latin typeface="Cambria Math" panose="02040503050406030204" pitchFamily="18" charset="0"/>
                            <a:cs typeface="SutonnyMJ" pitchFamily="2" charset="0"/>
                          </a:rPr>
                          <m:t>−</m:t>
                        </m:r>
                        <m:r>
                          <a:rPr lang="en-US" sz="3600" b="1" i="1">
                            <a:latin typeface="Cambria Math" panose="02040503050406030204" pitchFamily="18" charset="0"/>
                            <a:cs typeface="SutonnyMJ" pitchFamily="2" charset="0"/>
                          </a:rPr>
                          <m:t>𝟏</m:t>
                        </m:r>
                      </m:sup>
                    </m:sSup>
                  </m:oMath>
                </a14:m>
                <a:endParaRPr lang="en-US" sz="36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just"/>
                <a:r>
                  <a:rPr lang="en-US" sz="3600" b="1" dirty="0">
                    <a:solidFill>
                      <a:srgbClr val="0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	           		 </a:t>
                </a:r>
                <a14:m>
                  <m:oMath xmlns:m="http://schemas.openxmlformats.org/officeDocument/2006/math">
                    <m:r>
                      <a:rPr lang="en-US" sz="36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SutonnyMJ" pitchFamily="2" charset="0"/>
                      </a:rPr>
                      <m:t>   </m:t>
                    </m:r>
                    <m:r>
                      <a:rPr lang="en-US" sz="36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SutonnyMJ" pitchFamily="2" charset="0"/>
                      </a:rPr>
                      <m:t>=</m:t>
                    </m:r>
                  </m:oMath>
                </a14:m>
                <a:r>
                  <a:rPr lang="en-US" sz="3600" b="1" dirty="0">
                    <a:solidFill>
                      <a:srgbClr val="0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𝟐</m:t>
                    </m:r>
                    <m:r>
                      <a:rPr lang="en-US" sz="36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SutonnyMJ" pitchFamily="2" charset="0"/>
                      </a:rPr>
                      <m:t>×</m:t>
                    </m:r>
                    <m:sSup>
                      <m:sSupPr>
                        <m:ctrlPr>
                          <a:rPr lang="en-US" sz="3600" b="1" i="1"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sSupPr>
                      <m:e>
                        <m:r>
                          <a:rPr lang="en-US" sz="3600" b="1" i="1">
                            <a:latin typeface="Cambria Math" panose="02040503050406030204" pitchFamily="18" charset="0"/>
                            <a:cs typeface="SutonnyMJ" pitchFamily="2" charset="0"/>
                          </a:rPr>
                          <m:t>𝟐</m:t>
                        </m:r>
                      </m:e>
                      <m:sup>
                        <m:r>
                          <a:rPr lang="en-US" sz="3600" b="1" i="1">
                            <a:latin typeface="Cambria Math" panose="02040503050406030204" pitchFamily="18" charset="0"/>
                            <a:cs typeface="SutonnyMJ" pitchFamily="2" charset="0"/>
                          </a:rPr>
                          <m:t>𝟗</m:t>
                        </m:r>
                        <m:r>
                          <a:rPr lang="en-US" sz="3600" b="1" i="1">
                            <a:latin typeface="Cambria Math" panose="02040503050406030204" pitchFamily="18" charset="0"/>
                            <a:cs typeface="SutonnyMJ" pitchFamily="2" charset="0"/>
                          </a:rPr>
                          <m:t>−</m:t>
                        </m:r>
                        <m:r>
                          <a:rPr lang="en-US" sz="3600" b="1" i="1">
                            <a:latin typeface="Cambria Math" panose="02040503050406030204" pitchFamily="18" charset="0"/>
                            <a:cs typeface="SutonnyMJ" pitchFamily="2" charset="0"/>
                          </a:rPr>
                          <m:t>𝟏</m:t>
                        </m:r>
                      </m:sup>
                    </m:sSup>
                  </m:oMath>
                </a14:m>
                <a:endParaRPr lang="en-US" sz="36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just"/>
                <a:r>
                  <a:rPr lang="en-US" sz="3600" b="1" dirty="0">
                    <a:solidFill>
                      <a:srgbClr val="0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		              	    </a:t>
                </a:r>
                <a14:m>
                  <m:oMath xmlns:m="http://schemas.openxmlformats.org/officeDocument/2006/math">
                    <m:r>
                      <a:rPr lang="en-US" sz="36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SutonnyMJ" pitchFamily="2" charset="0"/>
                      </a:rPr>
                      <m:t>=</m:t>
                    </m:r>
                  </m:oMath>
                </a14:m>
                <a:r>
                  <a:rPr lang="en-US" sz="3600" b="1" dirty="0">
                    <a:solidFill>
                      <a:srgbClr val="0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𝟐</m:t>
                    </m:r>
                    <m:r>
                      <a:rPr lang="en-US" sz="36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SutonnyMJ" pitchFamily="2" charset="0"/>
                      </a:rPr>
                      <m:t>×</m:t>
                    </m:r>
                    <m:sSup>
                      <m:sSupPr>
                        <m:ctrlPr>
                          <a:rPr lang="en-US" sz="3600" b="1" i="1"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sSupPr>
                      <m:e>
                        <m:r>
                          <a:rPr lang="en-US" sz="3600" b="1" i="1">
                            <a:latin typeface="Cambria Math" panose="02040503050406030204" pitchFamily="18" charset="0"/>
                            <a:cs typeface="SutonnyMJ" pitchFamily="2" charset="0"/>
                          </a:rPr>
                          <m:t>𝟐</m:t>
                        </m:r>
                      </m:e>
                      <m:sup>
                        <m:r>
                          <a:rPr lang="en-US" sz="3600" b="1" i="1">
                            <a:latin typeface="Cambria Math" panose="02040503050406030204" pitchFamily="18" charset="0"/>
                            <a:cs typeface="SutonnyMJ" pitchFamily="2" charset="0"/>
                          </a:rPr>
                          <m:t>𝟖</m:t>
                        </m:r>
                      </m:sup>
                    </m:sSup>
                  </m:oMath>
                </a14:m>
                <a:endParaRPr lang="en-US" sz="36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just"/>
                <a:r>
                  <a:rPr lang="en-US" sz="3600" b="1" dirty="0">
                    <a:solidFill>
                      <a:srgbClr val="0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		           	</a:t>
                </a:r>
                <a14:m>
                  <m:oMath xmlns:m="http://schemas.openxmlformats.org/officeDocument/2006/math">
                    <m:r>
                      <a:rPr lang="en-US" sz="36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SutonnyMJ" pitchFamily="2" charset="0"/>
                      </a:rPr>
                      <m:t>    </m:t>
                    </m:r>
                    <m:r>
                      <a:rPr lang="en-US" sz="36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SutonnyMJ" pitchFamily="2" charset="0"/>
                      </a:rPr>
                      <m:t>=</m:t>
                    </m:r>
                  </m:oMath>
                </a14:m>
                <a:r>
                  <a:rPr lang="en-US" sz="3600" b="1" dirty="0">
                    <a:solidFill>
                      <a:srgbClr val="0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𝟐</m:t>
                    </m:r>
                    <m:r>
                      <a:rPr lang="en-US" sz="36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SutonnyMJ" pitchFamily="2" charset="0"/>
                      </a:rPr>
                      <m:t>×</m:t>
                    </m:r>
                    <m:r>
                      <a:rPr lang="en-US" sz="36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SutonnyMJ" pitchFamily="2" charset="0"/>
                      </a:rPr>
                      <m:t>𝟐𝟓𝟔</m:t>
                    </m:r>
                  </m:oMath>
                </a14:m>
                <a:endParaRPr lang="en-US" sz="3600" b="1" dirty="0">
                  <a:solidFill>
                    <a:srgbClr val="000000"/>
                  </a:solidFill>
                  <a:latin typeface="NikoshBAN" panose="02000000000000000000" pitchFamily="2" charset="0"/>
                  <a:ea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:pPr algn="just"/>
                <a:r>
                  <a:rPr lang="en-US" sz="3600" b="1" dirty="0">
                    <a:solidFill>
                      <a:srgbClr val="0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	                               </a:t>
                </a:r>
                <a14:m>
                  <m:oMath xmlns:m="http://schemas.openxmlformats.org/officeDocument/2006/math">
                    <m:r>
                      <a:rPr lang="en-US" sz="36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SutonnyMJ" pitchFamily="2" charset="0"/>
                      </a:rPr>
                      <m:t>=</m:t>
                    </m:r>
                  </m:oMath>
                </a14:m>
                <a:r>
                  <a:rPr lang="en-US" sz="3600" b="1" dirty="0">
                    <a:solidFill>
                      <a:srgbClr val="0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𝟓𝟏𝟐</m:t>
                    </m:r>
                    <m:r>
                      <a:rPr lang="en-US" sz="36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 </m:t>
                    </m:r>
                  </m:oMath>
                </a14:m>
                <a:r>
                  <a:rPr lang="en-US" sz="3600" b="1" dirty="0">
                    <a:solidFill>
                      <a:srgbClr val="0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(Ans.)</a:t>
                </a:r>
              </a:p>
            </p:txBody>
          </p:sp>
        </mc:Choice>
        <mc:Fallback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4DDFBD65-2B82-49CB-B4AD-D65AA028CD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933301"/>
                <a:ext cx="12192000" cy="5924699"/>
              </a:xfrm>
              <a:prstGeom prst="rect">
                <a:avLst/>
              </a:prstGeom>
              <a:blipFill>
                <a:blip r:embed="rId2"/>
                <a:stretch>
                  <a:fillRect l="-1500" t="-1749" b="-29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0A5C7EC3-7C26-4E05-9D61-BE02E517E63C}"/>
              </a:ext>
            </a:extLst>
          </p:cNvPr>
          <p:cNvSpPr/>
          <p:nvPr/>
        </p:nvSpPr>
        <p:spPr>
          <a:xfrm>
            <a:off x="3719445" y="169829"/>
            <a:ext cx="28713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err="1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সমাধানঃ</a:t>
            </a:r>
            <a:r>
              <a:rPr lang="bn-BD" sz="3600" b="1" dirty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(ক)</a:t>
            </a:r>
            <a:endParaRPr lang="en-US" sz="3600" b="1" dirty="0">
              <a:ln/>
              <a:solidFill>
                <a:srgbClr val="00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026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1AA31F4-D8C3-46DB-9DF9-70F48DFEE5BD}"/>
              </a:ext>
            </a:extLst>
          </p:cNvPr>
          <p:cNvSpPr/>
          <p:nvPr/>
        </p:nvSpPr>
        <p:spPr>
          <a:xfrm>
            <a:off x="3453930" y="289099"/>
            <a:ext cx="386836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b="1" dirty="0" err="1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5400" b="1" dirty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b="1" dirty="0">
              <a:ln/>
              <a:solidFill>
                <a:srgbClr val="00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2C63F050-FF94-412F-899F-B89C860B8C0C}"/>
                  </a:ext>
                </a:extLst>
              </p:cNvPr>
              <p:cNvSpPr/>
              <p:nvPr/>
            </p:nvSpPr>
            <p:spPr>
              <a:xfrm>
                <a:off x="198784" y="3052827"/>
                <a:ext cx="12085982" cy="23083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cs typeface="SutonnyMJ" pitchFamily="2" charset="0"/>
                        <a:sym typeface="Wingdings 2" panose="05020102010507070707" pitchFamily="18" charset="2"/>
                      </a:rPr>
                      <m:t>𝟔𝟒</m:t>
                    </m:r>
                    <m:r>
                      <a:rPr lang="en-US" sz="4800" b="1" i="1">
                        <a:latin typeface="Cambria Math" panose="02040503050406030204" pitchFamily="18" charset="0"/>
                        <a:cs typeface="SutonnyMJ" pitchFamily="2" charset="0"/>
                        <a:sym typeface="Wingdings 2" panose="05020102010507070707" pitchFamily="18" charset="2"/>
                      </a:rPr>
                      <m:t>+</m:t>
                    </m:r>
                    <m:r>
                      <a:rPr lang="en-US" sz="4800" b="1" i="1">
                        <a:latin typeface="Cambria Math" panose="02040503050406030204" pitchFamily="18" charset="0"/>
                        <a:cs typeface="SutonnyMJ" pitchFamily="2" charset="0"/>
                        <a:sym typeface="Wingdings 2" panose="05020102010507070707" pitchFamily="18" charset="2"/>
                      </a:rPr>
                      <m:t>𝟑𝟐</m:t>
                    </m:r>
                    <m:r>
                      <a:rPr lang="en-US" sz="4800" b="1" i="1">
                        <a:latin typeface="Cambria Math" panose="02040503050406030204" pitchFamily="18" charset="0"/>
                        <a:cs typeface="SutonnyMJ" pitchFamily="2" charset="0"/>
                        <a:sym typeface="Wingdings 2" panose="05020102010507070707" pitchFamily="18" charset="2"/>
                      </a:rPr>
                      <m:t>+</m:t>
                    </m:r>
                    <m:r>
                      <a:rPr lang="en-US" sz="4800" b="1" i="1">
                        <a:latin typeface="Cambria Math" panose="02040503050406030204" pitchFamily="18" charset="0"/>
                        <a:cs typeface="SutonnyMJ" pitchFamily="2" charset="0"/>
                        <a:sym typeface="Wingdings 2" panose="05020102010507070707" pitchFamily="18" charset="2"/>
                      </a:rPr>
                      <m:t>𝟏𝟔</m:t>
                    </m:r>
                    <m:r>
                      <a:rPr lang="en-US" sz="4800" b="1" i="1">
                        <a:latin typeface="Cambria Math" panose="02040503050406030204" pitchFamily="18" charset="0"/>
                        <a:cs typeface="SutonnyMJ" pitchFamily="2" charset="0"/>
                        <a:sym typeface="Wingdings 2" panose="05020102010507070707" pitchFamily="18" charset="2"/>
                      </a:rPr>
                      <m:t>+</m:t>
                    </m:r>
                    <m:r>
                      <a:rPr lang="en-US" sz="4800" b="1" i="1">
                        <a:latin typeface="Cambria Math" panose="02040503050406030204" pitchFamily="18" charset="0"/>
                        <a:cs typeface="SutonnyMJ" pitchFamily="2" charset="0"/>
                        <a:sym typeface="Wingdings 2" panose="05020102010507070707" pitchFamily="18" charset="2"/>
                      </a:rPr>
                      <m:t>𝟖</m:t>
                    </m:r>
                    <m:r>
                      <a:rPr lang="en-US" sz="4800" b="1" i="1">
                        <a:latin typeface="Cambria Math" panose="02040503050406030204" pitchFamily="18" charset="0"/>
                        <a:cs typeface="SutonnyMJ" pitchFamily="2" charset="0"/>
                        <a:sym typeface="Wingdings 2" panose="05020102010507070707" pitchFamily="18" charset="2"/>
                      </a:rPr>
                      <m:t>+ ………….</m:t>
                    </m:r>
                  </m:oMath>
                </a14:m>
                <a:r>
                  <a:rPr lang="en-US" sz="4800" b="1" dirty="0" err="1">
                    <a:latin typeface="NikoshBAN" panose="02000000000000000000" pitchFamily="2" charset="0"/>
                    <a:cs typeface="NikoshBAN" panose="02000000000000000000" pitchFamily="2" charset="0"/>
                    <a:sym typeface="Wingdings 2" panose="05020102010507070707" pitchFamily="18" charset="2"/>
                  </a:rPr>
                  <a:t>একটি</a:t>
                </a:r>
                <a:r>
                  <a:rPr lang="en-US" sz="4800" b="1" dirty="0">
                    <a:latin typeface="NikoshBAN" panose="02000000000000000000" pitchFamily="2" charset="0"/>
                    <a:cs typeface="NikoshBAN" panose="02000000000000000000" pitchFamily="2" charset="0"/>
                    <a:sym typeface="Wingdings 2" panose="05020102010507070707" pitchFamily="18" charset="2"/>
                  </a:rPr>
                  <a:t> </a:t>
                </a:r>
              </a:p>
              <a:p>
                <a:r>
                  <a:rPr lang="en-US" sz="4800" b="1" dirty="0" err="1">
                    <a:latin typeface="NikoshBAN" panose="02000000000000000000" pitchFamily="2" charset="0"/>
                    <a:cs typeface="NikoshBAN" panose="02000000000000000000" pitchFamily="2" charset="0"/>
                    <a:sym typeface="Wingdings 2" panose="05020102010507070707" pitchFamily="18" charset="2"/>
                  </a:rPr>
                  <a:t>গুণোত্তর</a:t>
                </a:r>
                <a:r>
                  <a:rPr lang="en-US" sz="4800" b="1" dirty="0">
                    <a:latin typeface="NikoshBAN" panose="02000000000000000000" pitchFamily="2" charset="0"/>
                    <a:cs typeface="NikoshBAN" panose="02000000000000000000" pitchFamily="2" charset="0"/>
                    <a:sym typeface="Wingdings 2" panose="05020102010507070707" pitchFamily="18" charset="2"/>
                  </a:rPr>
                  <a:t> </a:t>
                </a:r>
                <a:r>
                  <a:rPr lang="en-US" sz="4800" b="1" dirty="0" err="1">
                    <a:latin typeface="NikoshBAN" panose="02000000000000000000" pitchFamily="2" charset="0"/>
                    <a:cs typeface="NikoshBAN" panose="02000000000000000000" pitchFamily="2" charset="0"/>
                    <a:sym typeface="Wingdings 2" panose="05020102010507070707" pitchFamily="18" charset="2"/>
                  </a:rPr>
                  <a:t>ধারা</a:t>
                </a:r>
                <a:r>
                  <a:rPr lang="en-US" sz="4800" b="1" dirty="0">
                    <a:latin typeface="NikoshBAN" panose="02000000000000000000" pitchFamily="2" charset="0"/>
                    <a:cs typeface="NikoshBAN" panose="02000000000000000000" pitchFamily="2" charset="0"/>
                    <a:sym typeface="Wingdings 2" panose="05020102010507070707" pitchFamily="18" charset="2"/>
                  </a:rPr>
                  <a:t> </a:t>
                </a:r>
                <a:r>
                  <a:rPr lang="en-US" sz="4800" b="1" dirty="0" err="1">
                    <a:latin typeface="NikoshBAN" panose="02000000000000000000" pitchFamily="2" charset="0"/>
                    <a:cs typeface="NikoshBAN" panose="02000000000000000000" pitchFamily="2" charset="0"/>
                    <a:sym typeface="Wingdings 2" panose="05020102010507070707" pitchFamily="18" charset="2"/>
                  </a:rPr>
                  <a:t>হলে,ধারাটির</a:t>
                </a:r>
                <a:r>
                  <a:rPr lang="en-US" sz="4800" b="1" dirty="0">
                    <a:latin typeface="NikoshBAN" panose="02000000000000000000" pitchFamily="2" charset="0"/>
                    <a:cs typeface="NikoshBAN" panose="02000000000000000000" pitchFamily="2" charset="0"/>
                    <a:sym typeface="Wingdings 2" panose="05020102010507070707" pitchFamily="18" charset="2"/>
                  </a:rPr>
                  <a:t> </a:t>
                </a:r>
                <a:r>
                  <a:rPr lang="en-US" sz="4800" b="1" dirty="0">
                    <a:latin typeface="Arial" panose="020B0604020202020204" pitchFamily="34" charset="0"/>
                    <a:cs typeface="Arial" panose="020B0604020202020204" pitchFamily="34" charset="0"/>
                    <a:sym typeface="Wingdings 2" panose="05020102010507070707" pitchFamily="18" charset="2"/>
                  </a:rPr>
                  <a:t>12</a:t>
                </a:r>
                <a:r>
                  <a:rPr lang="en-US" sz="4800" b="1" dirty="0">
                    <a:latin typeface="NikoshBAN" panose="02000000000000000000" pitchFamily="2" charset="0"/>
                    <a:cs typeface="NikoshBAN" panose="02000000000000000000" pitchFamily="2" charset="0"/>
                    <a:sym typeface="Wingdings 2" panose="05020102010507070707" pitchFamily="18" charset="2"/>
                  </a:rPr>
                  <a:t> </a:t>
                </a:r>
                <a:r>
                  <a:rPr lang="en-US" sz="4800" b="1" dirty="0" err="1">
                    <a:latin typeface="NikoshBAN" panose="02000000000000000000" pitchFamily="2" charset="0"/>
                    <a:cs typeface="NikoshBAN" panose="02000000000000000000" pitchFamily="2" charset="0"/>
                    <a:sym typeface="Wingdings 2" panose="05020102010507070707" pitchFamily="18" charset="2"/>
                  </a:rPr>
                  <a:t>তম</a:t>
                </a:r>
                <a:r>
                  <a:rPr lang="en-US" sz="4800" b="1" dirty="0">
                    <a:latin typeface="NikoshBAN" panose="02000000000000000000" pitchFamily="2" charset="0"/>
                    <a:cs typeface="NikoshBAN" panose="02000000000000000000" pitchFamily="2" charset="0"/>
                    <a:sym typeface="Wingdings 2" panose="05020102010507070707" pitchFamily="18" charset="2"/>
                  </a:rPr>
                  <a:t> </a:t>
                </a:r>
                <a:r>
                  <a:rPr lang="en-US" sz="4800" b="1" dirty="0" err="1">
                    <a:latin typeface="NikoshBAN" panose="02000000000000000000" pitchFamily="2" charset="0"/>
                    <a:cs typeface="NikoshBAN" panose="02000000000000000000" pitchFamily="2" charset="0"/>
                    <a:sym typeface="Wingdings 2" panose="05020102010507070707" pitchFamily="18" charset="2"/>
                  </a:rPr>
                  <a:t>পদ</a:t>
                </a:r>
                <a:r>
                  <a:rPr lang="en-US" sz="4800" b="1" dirty="0">
                    <a:latin typeface="NikoshBAN" panose="02000000000000000000" pitchFamily="2" charset="0"/>
                    <a:cs typeface="NikoshBAN" panose="02000000000000000000" pitchFamily="2" charset="0"/>
                    <a:sym typeface="Wingdings 2" panose="05020102010507070707" pitchFamily="18" charset="2"/>
                  </a:rPr>
                  <a:t> </a:t>
                </a:r>
                <a:r>
                  <a:rPr lang="en-US" sz="4800" b="1" dirty="0" err="1">
                    <a:latin typeface="NikoshBAN" panose="02000000000000000000" pitchFamily="2" charset="0"/>
                    <a:cs typeface="NikoshBAN" panose="02000000000000000000" pitchFamily="2" charset="0"/>
                    <a:sym typeface="Wingdings 2" panose="05020102010507070707" pitchFamily="18" charset="2"/>
                  </a:rPr>
                  <a:t>কত</a:t>
                </a:r>
                <a:r>
                  <a:rPr lang="en-US" sz="4800" b="1" dirty="0">
                    <a:latin typeface="NikoshBAN" panose="02000000000000000000" pitchFamily="2" charset="0"/>
                    <a:cs typeface="NikoshBAN" panose="02000000000000000000" pitchFamily="2" charset="0"/>
                    <a:sym typeface="Wingdings 2" panose="05020102010507070707" pitchFamily="18" charset="2"/>
                  </a:rPr>
                  <a:t>?</a:t>
                </a:r>
                <a:endParaRPr lang="en-US" sz="48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2C63F050-FF94-412F-899F-B89C860B8C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784" y="3052827"/>
                <a:ext cx="12085982" cy="2308324"/>
              </a:xfrm>
              <a:prstGeom prst="rect">
                <a:avLst/>
              </a:prstGeom>
              <a:blipFill>
                <a:blip r:embed="rId2"/>
                <a:stretch>
                  <a:fillRect l="-2321" t="-6878" b="-134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660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A7D27FF2-DDC7-4F6A-889B-12CFD2929D3E}"/>
                  </a:ext>
                </a:extLst>
              </p:cNvPr>
              <p:cNvSpPr/>
              <p:nvPr/>
            </p:nvSpPr>
            <p:spPr>
              <a:xfrm>
                <a:off x="0" y="0"/>
                <a:ext cx="12192000" cy="66802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BD" sz="3600" b="1" dirty="0">
                    <a:solidFill>
                      <a:srgbClr val="00CC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সমাধানঃ </a:t>
                </a:r>
                <a:r>
                  <a:rPr lang="en-US" sz="3600" b="1" dirty="0">
                    <a:solidFill>
                      <a:srgbClr val="00CC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(খ)</a:t>
                </a:r>
              </a:p>
              <a:p>
                <a:pPr algn="just"/>
                <a:r>
                  <a:rPr lang="en-US" sz="3600" b="1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2+4+8+16+................  </a:t>
                </a:r>
                <a:r>
                  <a:rPr lang="en-US" sz="3600" b="1" dirty="0" err="1">
                    <a:solidFill>
                      <a:srgbClr val="0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ধারাটিতে</a:t>
                </a:r>
                <a:r>
                  <a:rPr lang="en-US" sz="3600" b="1" dirty="0">
                    <a:solidFill>
                      <a:srgbClr val="0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0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প্রথম</a:t>
                </a:r>
                <a:r>
                  <a:rPr lang="en-US" sz="3600" b="1" dirty="0">
                    <a:solidFill>
                      <a:srgbClr val="0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0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পদ</a:t>
                </a:r>
                <a:r>
                  <a:rPr lang="en-US" sz="3600" b="1" dirty="0">
                    <a:solidFill>
                      <a:srgbClr val="0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6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𝒂</m:t>
                    </m:r>
                    <m:r>
                      <a:rPr lang="en-US" sz="36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=</m:t>
                    </m:r>
                    <m:r>
                      <a:rPr lang="en-US" sz="36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𝟐</m:t>
                    </m:r>
                  </m:oMath>
                </a14:m>
                <a:r>
                  <a:rPr lang="en-US" sz="3600" b="1" dirty="0">
                    <a:solidFill>
                      <a:srgbClr val="0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pPr algn="just"/>
                <a:r>
                  <a:rPr lang="en-US" sz="3600" b="1" dirty="0" err="1">
                    <a:solidFill>
                      <a:srgbClr val="0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এবং</a:t>
                </a:r>
                <a:r>
                  <a:rPr lang="en-US" sz="3600" b="1" dirty="0">
                    <a:solidFill>
                      <a:srgbClr val="0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0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সাধারণ</a:t>
                </a:r>
                <a:r>
                  <a:rPr lang="en-US" sz="3600" b="1" dirty="0">
                    <a:solidFill>
                      <a:srgbClr val="0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0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অনুপাত</a:t>
                </a:r>
                <a:r>
                  <a:rPr lang="en-US" sz="3600" b="1" dirty="0">
                    <a:solidFill>
                      <a:srgbClr val="0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sz="36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𝒓</m:t>
                    </m:r>
                    <m:r>
                      <a:rPr lang="en-US" sz="36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=</m:t>
                    </m:r>
                    <m:f>
                      <m:fPr>
                        <m:ctrlPr>
                          <a:rPr lang="en-US" sz="36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𝟒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𝟐</m:t>
                        </m:r>
                      </m:den>
                    </m:f>
                    <m:r>
                      <a:rPr lang="en-US" sz="36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=</m:t>
                    </m:r>
                    <m:r>
                      <a:rPr lang="en-US" sz="36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𝟐</m:t>
                    </m:r>
                  </m:oMath>
                </a14:m>
                <a:endParaRPr lang="en-US" sz="3600" b="1" dirty="0">
                  <a:solidFill>
                    <a:srgbClr val="00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just"/>
                <a:r>
                  <a:rPr lang="en-US" sz="3600" b="1" dirty="0" err="1">
                    <a:solidFill>
                      <a:srgbClr val="0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এখানে</a:t>
                </a:r>
                <a:r>
                  <a:rPr lang="en-US" sz="3600" b="1" dirty="0">
                    <a:solidFill>
                      <a:srgbClr val="0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 n</a:t>
                </a:r>
                <a14:m>
                  <m:oMath xmlns:m="http://schemas.openxmlformats.org/officeDocument/2006/math">
                    <m:r>
                      <a:rPr lang="en-US" sz="36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=</m:t>
                    </m:r>
                    <m:r>
                      <a:rPr lang="en-US" sz="36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𝟖</m:t>
                    </m:r>
                  </m:oMath>
                </a14:m>
                <a:endParaRPr lang="en-US" sz="3600" b="1" dirty="0">
                  <a:solidFill>
                    <a:srgbClr val="00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36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SutonnyMJ" pitchFamily="2" charset="0"/>
                      </a:rPr>
                      <m:t>∴</m:t>
                    </m:r>
                  </m:oMath>
                </a14:m>
                <a:r>
                  <a:rPr lang="en-US" sz="36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ধারাটির</a:t>
                </a:r>
                <a:r>
                  <a:rPr lang="en-US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প্রথম</a:t>
                </a:r>
                <a:r>
                  <a:rPr lang="en-US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n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সংখ্যক</a:t>
                </a:r>
                <a:r>
                  <a:rPr lang="en-US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পদের</a:t>
                </a:r>
                <a:r>
                  <a:rPr lang="en-US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সমষ্টি</a:t>
                </a:r>
                <a:r>
                  <a:rPr lang="en-US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600" b="1" i="1">
                        <a:latin typeface="Cambria Math" panose="02040503050406030204" pitchFamily="18" charset="0"/>
                        <a:cs typeface="SutonnyMJ" pitchFamily="2" charset="0"/>
                      </a:rPr>
                      <m:t>𝑺</m:t>
                    </m:r>
                    <m:r>
                      <a:rPr lang="en-US" sz="3600" b="1" i="1" baseline="-25000">
                        <a:latin typeface="Cambria Math" panose="02040503050406030204" pitchFamily="18" charset="0"/>
                        <a:cs typeface="SutonnyMJ" pitchFamily="2" charset="0"/>
                      </a:rPr>
                      <m:t>𝒏</m:t>
                    </m:r>
                    <m:r>
                      <a:rPr lang="en-US" sz="3600" b="1" i="1">
                        <a:latin typeface="Cambria Math" panose="02040503050406030204" pitchFamily="18" charset="0"/>
                        <a:cs typeface="SutonnyMJ" pitchFamily="2" charset="0"/>
                      </a:rPr>
                      <m:t>=</m:t>
                    </m:r>
                    <m:f>
                      <m:fPr>
                        <m:ctrlPr>
                          <a:rPr lang="en-US" sz="3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  <m:d>
                          <m:dPr>
                            <m:ctrlPr>
                              <a:rPr lang="en-US" sz="3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3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𝒓</m:t>
                            </m:r>
                            <m:r>
                              <a:rPr lang="en-US" sz="3600" b="1" i="1" baseline="300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sz="3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3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e>
                        </m:d>
                      </m:num>
                      <m:den>
                        <m:r>
                          <a:rPr lang="en-US" sz="3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𝒓</m:t>
                        </m:r>
                        <m:r>
                          <a:rPr lang="en-US" sz="3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3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</m:oMath>
                </a14:m>
                <a:endParaRPr lang="en-US" sz="36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3600" b="1" dirty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                                </a:t>
                </a:r>
              </a:p>
              <a:p>
                <a:r>
                  <a:rPr lang="en-US" sz="3600" b="1" dirty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ধারাটির </a:t>
                </a:r>
                <a:r>
                  <a:rPr lang="en-US" sz="36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প্রথম</a:t>
                </a:r>
                <a:r>
                  <a:rPr lang="en-US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8</a:t>
                </a:r>
                <a:r>
                  <a:rPr lang="en-US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টি </a:t>
                </a:r>
                <a:r>
                  <a:rPr lang="en-US" sz="36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পদের</a:t>
                </a:r>
                <a:r>
                  <a:rPr lang="en-US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সমষ্টি</a:t>
                </a:r>
                <a14:m>
                  <m:oMath xmlns:m="http://schemas.openxmlformats.org/officeDocument/2006/math">
                    <m:r>
                      <a:rPr lang="en-US" sz="36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36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SutonnyMJ" pitchFamily="2" charset="0"/>
                      </a:rPr>
                      <m:t> </m:t>
                    </m:r>
                    <m:r>
                      <a:rPr lang="en-US" sz="3600" b="1" i="1">
                        <a:latin typeface="Cambria Math" panose="02040503050406030204" pitchFamily="18" charset="0"/>
                        <a:cs typeface="SutonnyMJ" pitchFamily="2" charset="0"/>
                      </a:rPr>
                      <m:t>𝑺</m:t>
                    </m:r>
                    <m:r>
                      <a:rPr lang="en-US" sz="3600" b="1" i="1" baseline="-25000">
                        <a:latin typeface="Cambria Math" panose="02040503050406030204" pitchFamily="18" charset="0"/>
                        <a:cs typeface="SutonnyMJ" pitchFamily="2" charset="0"/>
                      </a:rPr>
                      <m:t>𝟖</m:t>
                    </m:r>
                    <m:r>
                      <a:rPr lang="en-US" sz="3600" b="1" i="1">
                        <a:latin typeface="Cambria Math" panose="02040503050406030204" pitchFamily="18" charset="0"/>
                        <a:cs typeface="SutonnyMJ" pitchFamily="2" charset="0"/>
                      </a:rPr>
                      <m:t>=</m:t>
                    </m:r>
                    <m:f>
                      <m:fPr>
                        <m:ctrlPr>
                          <a:rPr lang="en-US" sz="3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d>
                          <m:dPr>
                            <m:ctrlPr>
                              <a:rPr lang="en-US" sz="3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3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sz="3600" b="1" i="1" baseline="300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𝟖</m:t>
                            </m:r>
                            <m:r>
                              <a:rPr lang="en-US" sz="3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3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e>
                        </m:d>
                      </m:num>
                      <m:den>
                        <m:r>
                          <a:rPr lang="en-US" sz="3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3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3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</m:oMath>
                </a14:m>
                <a:endParaRPr lang="en-US" sz="36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		               </a:t>
                </a:r>
                <a14:m>
                  <m:oMath xmlns:m="http://schemas.openxmlformats.org/officeDocument/2006/math">
                    <m:r>
                      <a:rPr lang="en-US" sz="3600" b="1">
                        <a:latin typeface="Cambria Math" panose="02040503050406030204" pitchFamily="18" charset="0"/>
                        <a:cs typeface="SutonnyMJ" pitchFamily="2" charset="0"/>
                      </a:rPr>
                      <m:t>                                      </m:t>
                    </m:r>
                    <m:r>
                      <a:rPr lang="en-US" sz="3600" b="1" i="1">
                        <a:latin typeface="Cambria Math" panose="02040503050406030204" pitchFamily="18" charset="0"/>
                        <a:cs typeface="SutonnyMJ" pitchFamily="2" charset="0"/>
                      </a:rPr>
                      <m:t>=</m:t>
                    </m:r>
                    <m:f>
                      <m:fPr>
                        <m:ctrlPr>
                          <a:rPr lang="en-US" sz="3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d>
                          <m:dPr>
                            <m:ctrlPr>
                              <a:rPr lang="en-US" sz="3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3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𝟐𝟓𝟔</m:t>
                            </m:r>
                            <m:r>
                              <a:rPr lang="en-US" sz="3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3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e>
                        </m:d>
                      </m:num>
                      <m:den>
                        <m:r>
                          <a:rPr lang="en-US" sz="3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</m:oMath>
                </a14:m>
                <a:endParaRPr lang="en-US" sz="36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					  </a:t>
                </a:r>
                <a14:m>
                  <m:oMath xmlns:m="http://schemas.openxmlformats.org/officeDocument/2006/math">
                    <m:r>
                      <a:rPr lang="en-US" sz="3600" b="1">
                        <a:latin typeface="Cambria Math" panose="02040503050406030204" pitchFamily="18" charset="0"/>
                        <a:cs typeface="SutonnyMJ" pitchFamily="2" charset="0"/>
                      </a:rPr>
                      <m:t>                        </m:t>
                    </m:r>
                    <m:r>
                      <a:rPr lang="en-US" sz="3600" b="1" i="1">
                        <a:latin typeface="Cambria Math" panose="02040503050406030204" pitchFamily="18" charset="0"/>
                        <a:cs typeface="SutonnyMJ" pitchFamily="2" charset="0"/>
                      </a:rPr>
                      <m:t>=</m:t>
                    </m:r>
                  </m:oMath>
                </a14:m>
                <a:r>
                  <a:rPr lang="en-US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1" dirty="0">
                        <a:latin typeface="Cambria Math" panose="02040503050406030204" pitchFamily="18" charset="0"/>
                        <a:cs typeface="SutonnyMJ" pitchFamily="2" charset="0"/>
                      </a:rPr>
                      <m:t>𝟐</m:t>
                    </m:r>
                    <m:r>
                      <a:rPr lang="en-US" sz="36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SutonnyMJ" pitchFamily="2" charset="0"/>
                      </a:rPr>
                      <m:t>×</m:t>
                    </m:r>
                    <m:r>
                      <a:rPr lang="en-US" sz="36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SutonnyMJ" pitchFamily="2" charset="0"/>
                      </a:rPr>
                      <m:t>𝟐𝟓𝟓</m:t>
                    </m:r>
                  </m:oMath>
                </a14:m>
                <a:endParaRPr lang="en-US" sz="3600" b="1" dirty="0">
                  <a:latin typeface="NikoshBAN" panose="02000000000000000000" pitchFamily="2" charset="0"/>
                  <a:ea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:r>
                  <a:rPr lang="en-US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					   </a:t>
                </a:r>
                <a14:m>
                  <m:oMath xmlns:m="http://schemas.openxmlformats.org/officeDocument/2006/math">
                    <m:r>
                      <a:rPr lang="en-US" sz="3600" b="1">
                        <a:latin typeface="Cambria Math" panose="02040503050406030204" pitchFamily="18" charset="0"/>
                        <a:cs typeface="SutonnyMJ" pitchFamily="2" charset="0"/>
                      </a:rPr>
                      <m:t>                       </m:t>
                    </m:r>
                    <m:r>
                      <a:rPr lang="en-US" sz="3600" b="1" i="1">
                        <a:latin typeface="Cambria Math" panose="02040503050406030204" pitchFamily="18" charset="0"/>
                        <a:cs typeface="SutonnyMJ" pitchFamily="2" charset="0"/>
                      </a:rPr>
                      <m:t>=</m:t>
                    </m:r>
                    <m:r>
                      <a:rPr lang="en-US" sz="3600" b="1" i="1">
                        <a:latin typeface="Cambria Math" panose="02040503050406030204" pitchFamily="18" charset="0"/>
                        <a:cs typeface="SutonnyMJ" pitchFamily="2" charset="0"/>
                      </a:rPr>
                      <m:t>𝟓𝟏𝟎</m:t>
                    </m:r>
                    <m:r>
                      <a:rPr lang="en-US" sz="3600" b="1" i="1">
                        <a:latin typeface="Cambria Math" panose="02040503050406030204" pitchFamily="18" charset="0"/>
                        <a:cs typeface="SutonnyMJ" pitchFamily="2" charset="0"/>
                      </a:rPr>
                      <m:t> (</m:t>
                    </m:r>
                    <m:r>
                      <a:rPr lang="en-US" sz="3600" b="1" i="1">
                        <a:latin typeface="Cambria Math" panose="02040503050406030204" pitchFamily="18" charset="0"/>
                        <a:cs typeface="SutonnyMJ" pitchFamily="2" charset="0"/>
                      </a:rPr>
                      <m:t>𝑨𝒏𝒔</m:t>
                    </m:r>
                    <m:r>
                      <a:rPr lang="en-US" sz="3600" b="1" i="1">
                        <a:latin typeface="Cambria Math" panose="02040503050406030204" pitchFamily="18" charset="0"/>
                        <a:cs typeface="SutonnyMJ" pitchFamily="2" charset="0"/>
                      </a:rPr>
                      <m:t>.)</m:t>
                    </m:r>
                  </m:oMath>
                </a14:m>
                <a:r>
                  <a:rPr lang="en-US" sz="3600" dirty="0"/>
                  <a:t> </a:t>
                </a:r>
              </a:p>
            </p:txBody>
          </p:sp>
        </mc:Choice>
        <mc:Fallback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A7D27FF2-DDC7-4F6A-889B-12CFD2929D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92000" cy="6680227"/>
              </a:xfrm>
              <a:prstGeom prst="rect">
                <a:avLst/>
              </a:prstGeom>
              <a:blipFill>
                <a:blip r:embed="rId2"/>
                <a:stretch>
                  <a:fillRect l="-1500" t="-15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4743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31B973BC-46AC-435E-9F0C-45D48AC0D9FD}"/>
                  </a:ext>
                </a:extLst>
              </p:cNvPr>
              <p:cNvSpPr/>
              <p:nvPr/>
            </p:nvSpPr>
            <p:spPr>
              <a:xfrm>
                <a:off x="0" y="0"/>
                <a:ext cx="12192000" cy="67263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BD" sz="2800" b="1" dirty="0">
                    <a:solidFill>
                      <a:srgbClr val="00CC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সমাধানঃ </a:t>
                </a:r>
                <a:r>
                  <a:rPr lang="en-US" sz="2800" b="1" dirty="0">
                    <a:solidFill>
                      <a:srgbClr val="00CC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(গ)</a:t>
                </a:r>
                <a:r>
                  <a:rPr lang="en-US" sz="2800" b="1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2+4+8+16+................ </a:t>
                </a:r>
                <a:endParaRPr lang="en-US" sz="2800" b="1" dirty="0">
                  <a:solidFill>
                    <a:srgbClr val="00CC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just"/>
                <a:r>
                  <a:rPr lang="en-US" sz="3200" b="1" dirty="0" err="1">
                    <a:solidFill>
                      <a:srgbClr val="0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এখানে</a:t>
                </a:r>
                <a:r>
                  <a:rPr lang="en-US" sz="3200" b="1" dirty="0">
                    <a:solidFill>
                      <a:srgbClr val="0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:r>
                  <a:rPr lang="en-US" sz="3200" b="1" dirty="0" err="1">
                    <a:solidFill>
                      <a:srgbClr val="0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প্রথম</a:t>
                </a:r>
                <a:r>
                  <a:rPr lang="en-US" sz="3200" b="1" dirty="0">
                    <a:solidFill>
                      <a:srgbClr val="0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solidFill>
                      <a:srgbClr val="0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পদ</a:t>
                </a:r>
                <a:r>
                  <a:rPr lang="en-US" sz="3200" b="1" dirty="0">
                    <a:solidFill>
                      <a:srgbClr val="0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𝒂</m:t>
                    </m:r>
                    <m:r>
                      <a:rPr lang="en-US" sz="32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=</m:t>
                    </m:r>
                    <m:r>
                      <a:rPr lang="en-US" sz="32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𝟐</m:t>
                    </m:r>
                  </m:oMath>
                </a14:m>
                <a:r>
                  <a:rPr lang="en-US" sz="3200" b="1" dirty="0">
                    <a:solidFill>
                      <a:srgbClr val="0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pPr algn="just"/>
                <a:r>
                  <a:rPr lang="en-US" sz="3200" b="1" dirty="0" err="1">
                    <a:solidFill>
                      <a:srgbClr val="0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এবং</a:t>
                </a:r>
                <a:r>
                  <a:rPr lang="en-US" sz="3200" b="1" dirty="0">
                    <a:solidFill>
                      <a:srgbClr val="0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solidFill>
                      <a:srgbClr val="0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সাধারণ</a:t>
                </a:r>
                <a:r>
                  <a:rPr lang="en-US" sz="3200" b="1" dirty="0">
                    <a:solidFill>
                      <a:srgbClr val="0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solidFill>
                      <a:srgbClr val="0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অনুপাত</a:t>
                </a:r>
                <a:r>
                  <a:rPr lang="en-US" sz="3200" b="1" dirty="0">
                    <a:solidFill>
                      <a:srgbClr val="0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𝒓</m:t>
                    </m:r>
                    <m:r>
                      <a:rPr lang="en-US" sz="32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=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𝟒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𝟐</m:t>
                        </m:r>
                      </m:den>
                    </m:f>
                    <m:r>
                      <a:rPr lang="en-US" sz="32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=</m:t>
                    </m:r>
                    <m:r>
                      <a:rPr lang="en-US" sz="32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𝟐</m:t>
                    </m:r>
                  </m:oMath>
                </a14:m>
                <a:endParaRPr lang="en-US" sz="3200" b="1" dirty="0">
                  <a:solidFill>
                    <a:srgbClr val="00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just"/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SutonnyMJ" pitchFamily="2" charset="0"/>
                      </a:rPr>
                      <m:t>∴</m:t>
                    </m:r>
                    <m:r>
                      <a:rPr lang="en-US" sz="32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SutonnyMJ" pitchFamily="2" charset="0"/>
                      </a:rPr>
                      <m:t>𝒏</m:t>
                    </m:r>
                    <m:r>
                      <a:rPr lang="en-US" sz="32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SutonnyMJ" pitchFamily="2" charset="0"/>
                      </a:rPr>
                      <m:t> </m:t>
                    </m:r>
                  </m:oMath>
                </a14:m>
                <a:r>
                  <a:rPr lang="en-US" sz="3200" b="1" dirty="0" err="1">
                    <a:solidFill>
                      <a:srgbClr val="0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পদের</a:t>
                </a:r>
                <a:r>
                  <a:rPr lang="en-US" sz="3200" b="1" dirty="0">
                    <a:solidFill>
                      <a:srgbClr val="0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solidFill>
                      <a:srgbClr val="0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সমষ্টি</a:t>
                </a:r>
                <a:r>
                  <a:rPr lang="en-US" sz="3200" b="1" dirty="0">
                    <a:solidFill>
                      <a:srgbClr val="0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𝑺</m:t>
                    </m:r>
                    <m:r>
                      <a:rPr lang="en-US" sz="3200" b="1" i="1" baseline="-25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𝒏</m:t>
                    </m:r>
                    <m:r>
                      <a:rPr lang="en-US" sz="32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=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𝒂</m:t>
                        </m:r>
                        <m:d>
                          <m:dPr>
                            <m:ctrlPr>
                              <a:rPr lang="en-US" sz="32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</m:ctrlPr>
                          </m:dPr>
                          <m:e>
                            <m:r>
                              <a:rPr lang="en-US" sz="32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  <m:t>𝒓</m:t>
                            </m:r>
                            <m:r>
                              <a:rPr lang="en-US" sz="3200" b="1" i="1" baseline="300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  <m:t>𝒏</m:t>
                            </m:r>
                            <m:r>
                              <a:rPr lang="en-US" sz="32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  <m:t>−</m:t>
                            </m:r>
                            <m:r>
                              <a:rPr lang="en-US" sz="32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  <m:t>𝟏</m:t>
                            </m:r>
                          </m:e>
                        </m:d>
                      </m:num>
                      <m:den>
                        <m:r>
                          <a:rPr lang="en-US" sz="3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𝒓</m:t>
                        </m:r>
                        <m:r>
                          <a:rPr lang="en-US" sz="3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−</m:t>
                        </m:r>
                        <m:r>
                          <a:rPr lang="en-US" sz="3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0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				 বা,  2</a:t>
                </a:r>
                <a:r>
                  <a:rPr lang="en-US" sz="3200" b="1" baseline="30000" dirty="0">
                    <a:solidFill>
                      <a:srgbClr val="0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n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=</m:t>
                    </m:r>
                  </m:oMath>
                </a14:m>
                <a:r>
                  <a:rPr lang="en-US" sz="3200" b="1" dirty="0">
                    <a:solidFill>
                      <a:srgbClr val="0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𝟐</m:t>
                    </m:r>
                    <m:r>
                      <a:rPr lang="en-US" sz="3200" b="1" i="1" baseline="300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𝟕</m:t>
                    </m:r>
                  </m:oMath>
                </a14:m>
                <a:endParaRPr lang="en-US" sz="3200" b="1" dirty="0">
                  <a:solidFill>
                    <a:srgbClr val="00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just"/>
                <a:r>
                  <a:rPr lang="en-US" sz="3200" b="1" dirty="0">
                    <a:solidFill>
                      <a:srgbClr val="0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		</a:t>
                </a:r>
                <a:r>
                  <a:rPr lang="en-US" sz="3200" b="1" dirty="0" err="1">
                    <a:solidFill>
                      <a:srgbClr val="0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3200" b="1" dirty="0">
                    <a:solidFill>
                      <a:srgbClr val="0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𝟐𝟓𝟒</m:t>
                    </m:r>
                    <m:r>
                      <a:rPr lang="en-US" sz="32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=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𝟐</m:t>
                        </m:r>
                        <m:d>
                          <m:dPr>
                            <m:ctrlPr>
                              <a:rPr lang="en-US" sz="32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</m:ctrlPr>
                          </m:dPr>
                          <m:e>
                            <m:r>
                              <a:rPr lang="en-US" sz="32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  <m:t>𝟐</m:t>
                            </m:r>
                            <m:r>
                              <a:rPr lang="en-US" sz="3200" b="1" i="1" baseline="300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  <m:t>𝒏</m:t>
                            </m:r>
                            <m:r>
                              <a:rPr lang="en-US" sz="32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  <m:t>−</m:t>
                            </m:r>
                            <m:r>
                              <a:rPr lang="en-US" sz="32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  <m:t>𝟏</m:t>
                            </m:r>
                          </m:e>
                        </m:d>
                      </m:num>
                      <m:den>
                        <m:r>
                          <a:rPr lang="en-US" sz="3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𝟐</m:t>
                        </m:r>
                        <m:r>
                          <a:rPr lang="en-US" sz="3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−</m:t>
                        </m:r>
                        <m:r>
                          <a:rPr lang="en-US" sz="3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0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				</a:t>
                </a:r>
                <a:r>
                  <a:rPr lang="en-US" sz="3200" b="1" dirty="0">
                    <a:solidFill>
                      <a:srgbClr val="000000"/>
                    </a:solidFill>
                    <a:ea typeface="Cambria Math" panose="02040503050406030204" pitchFamily="18" charset="0"/>
                    <a:cs typeface="SutonnyMJ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SutonnyMJ" pitchFamily="2" charset="0"/>
                      </a:rPr>
                      <m:t>∴ </m:t>
                    </m:r>
                    <m:r>
                      <a:rPr lang="en-US" sz="32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𝒏</m:t>
                    </m:r>
                    <m:r>
                      <a:rPr lang="en-US" sz="32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=</m:t>
                    </m:r>
                    <m:r>
                      <a:rPr lang="en-US" sz="32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𝟕</m:t>
                    </m:r>
                  </m:oMath>
                </a14:m>
                <a:r>
                  <a:rPr lang="en-US" sz="3200" b="1" dirty="0">
                    <a:solidFill>
                      <a:srgbClr val="0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(Ans.) </a:t>
                </a:r>
              </a:p>
              <a:p>
                <a:pPr algn="just"/>
                <a:r>
                  <a:rPr lang="en-US" sz="3200" b="1" dirty="0">
                    <a:solidFill>
                      <a:srgbClr val="0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		</a:t>
                </a:r>
                <a:r>
                  <a:rPr lang="en-US" sz="3200" b="1" dirty="0" err="1">
                    <a:solidFill>
                      <a:srgbClr val="0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3200" b="1" dirty="0">
                    <a:solidFill>
                      <a:srgbClr val="0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𝟐𝟓</m:t>
                    </m:r>
                    <m:r>
                      <a:rPr lang="en-US" sz="32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𝟒</m:t>
                    </m:r>
                    <m:r>
                      <a:rPr lang="en-US" sz="32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=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𝟐</m:t>
                        </m:r>
                        <m:d>
                          <m:dPr>
                            <m:ctrlPr>
                              <a:rPr lang="en-US" sz="32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</m:ctrlPr>
                          </m:dPr>
                          <m:e>
                            <m:r>
                              <a:rPr lang="en-US" sz="32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  <m:t>𝟐</m:t>
                            </m:r>
                            <m:r>
                              <a:rPr lang="en-US" sz="3200" b="1" i="1" baseline="300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  <m:t>𝒏</m:t>
                            </m:r>
                            <m:r>
                              <a:rPr lang="en-US" sz="32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  <m:t>−</m:t>
                            </m:r>
                            <m:r>
                              <a:rPr lang="en-US" sz="32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  <m:t>𝟏</m:t>
                            </m:r>
                          </m:e>
                        </m:d>
                      </m:num>
                      <m:den>
                        <m:r>
                          <a:rPr lang="en-US" sz="3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𝟏</m:t>
                        </m:r>
                      </m:den>
                    </m:f>
                  </m:oMath>
                </a14:m>
                <a:endParaRPr lang="en-US" sz="3200" b="1" dirty="0">
                  <a:solidFill>
                    <a:srgbClr val="00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just"/>
                <a:r>
                  <a:rPr lang="en-US" sz="3200" b="1" dirty="0">
                    <a:solidFill>
                      <a:srgbClr val="0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		</a:t>
                </a:r>
                <a:r>
                  <a:rPr lang="en-US" sz="3200" b="1" dirty="0" err="1">
                    <a:solidFill>
                      <a:srgbClr val="0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3200" b="1" dirty="0">
                    <a:solidFill>
                      <a:srgbClr val="0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𝟐</m:t>
                    </m:r>
                    <m:d>
                      <m:dPr>
                        <m:ctrlPr>
                          <a:rPr lang="en-US" sz="3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dPr>
                      <m:e>
                        <m:r>
                          <a:rPr lang="en-US" sz="3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𝟐</m:t>
                        </m:r>
                        <m:r>
                          <a:rPr lang="en-US" sz="3200" b="1" i="1" baseline="30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𝒏</m:t>
                        </m:r>
                        <m:r>
                          <a:rPr lang="en-US" sz="3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−</m:t>
                        </m:r>
                        <m:r>
                          <a:rPr lang="en-US" sz="3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𝟏</m:t>
                        </m:r>
                      </m:e>
                    </m:d>
                    <m:r>
                      <a:rPr lang="en-US" sz="32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=</m:t>
                    </m:r>
                    <m:r>
                      <a:rPr lang="en-US" sz="32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𝟐𝟓𝟒</m:t>
                    </m:r>
                  </m:oMath>
                </a14:m>
                <a:endParaRPr lang="en-US" sz="3200" b="1" dirty="0">
                  <a:solidFill>
                    <a:srgbClr val="00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just"/>
                <a:r>
                  <a:rPr lang="en-US" sz="3200" b="1" dirty="0">
                    <a:solidFill>
                      <a:srgbClr val="0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		</a:t>
                </a:r>
                <a:r>
                  <a:rPr lang="en-US" sz="3200" b="1" dirty="0" err="1">
                    <a:solidFill>
                      <a:srgbClr val="0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3200" b="1" dirty="0">
                    <a:solidFill>
                      <a:srgbClr val="0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dPr>
                      <m:e>
                        <m:r>
                          <a:rPr lang="en-US" sz="3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𝟐</m:t>
                        </m:r>
                        <m:r>
                          <a:rPr lang="en-US" sz="3200" b="1" i="1" baseline="30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𝒏</m:t>
                        </m:r>
                        <m:r>
                          <a:rPr lang="en-US" sz="3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−</m:t>
                        </m:r>
                        <m:r>
                          <a:rPr lang="en-US" sz="3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𝟏</m:t>
                        </m:r>
                      </m:e>
                    </m:d>
                    <m:r>
                      <a:rPr lang="en-US" sz="32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=</m:t>
                    </m:r>
                  </m:oMath>
                </a14:m>
                <a:r>
                  <a:rPr lang="en-US" sz="3200" b="1" dirty="0">
                    <a:solidFill>
                      <a:srgbClr val="0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fPr>
                      <m:num>
                        <m:r>
                          <a:rPr lang="en-US" sz="3200" b="1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𝟐𝟓𝟒</m:t>
                        </m:r>
                      </m:num>
                      <m:den>
                        <m:r>
                          <a:rPr lang="en-US" sz="3200" b="1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3200" b="1" dirty="0">
                  <a:solidFill>
                    <a:srgbClr val="00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just"/>
                <a:r>
                  <a:rPr lang="en-US" sz="3200" b="1" dirty="0">
                    <a:solidFill>
                      <a:srgbClr val="0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		</a:t>
                </a:r>
                <a:r>
                  <a:rPr lang="en-US" sz="3200" b="1" dirty="0" err="1">
                    <a:solidFill>
                      <a:srgbClr val="0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3200" b="1" dirty="0">
                    <a:solidFill>
                      <a:srgbClr val="0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  2</a:t>
                </a:r>
                <a:r>
                  <a:rPr lang="en-US" sz="3200" b="1" baseline="30000" dirty="0">
                    <a:solidFill>
                      <a:srgbClr val="0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n</a:t>
                </a:r>
                <a:r>
                  <a:rPr lang="en-US" sz="3200" b="1" dirty="0">
                    <a:solidFill>
                      <a:srgbClr val="0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-1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=</m:t>
                    </m:r>
                  </m:oMath>
                </a14:m>
                <a:r>
                  <a:rPr lang="en-US" sz="3200" b="1" dirty="0">
                    <a:solidFill>
                      <a:srgbClr val="0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𝟏𝟐𝟕</m:t>
                    </m:r>
                  </m:oMath>
                </a14:m>
                <a:endParaRPr lang="en-US" sz="3200" b="1" dirty="0">
                  <a:solidFill>
                    <a:srgbClr val="00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just"/>
                <a:r>
                  <a:rPr lang="en-US" sz="3200" b="1" dirty="0">
                    <a:solidFill>
                      <a:srgbClr val="0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		</a:t>
                </a:r>
                <a:r>
                  <a:rPr lang="en-US" sz="3200" b="1" dirty="0" err="1">
                    <a:solidFill>
                      <a:srgbClr val="0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3200" b="1" dirty="0">
                    <a:solidFill>
                      <a:srgbClr val="0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  </a:t>
                </a:r>
                <a:r>
                  <a:rPr lang="en-US" sz="3200" b="1" dirty="0" err="1">
                    <a:solidFill>
                      <a:srgbClr val="0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2</a:t>
                </a:r>
                <a:r>
                  <a:rPr lang="en-US" sz="3200" b="1" baseline="30000" dirty="0" err="1">
                    <a:solidFill>
                      <a:srgbClr val="0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n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=</m:t>
                    </m:r>
                  </m:oMath>
                </a14:m>
                <a:r>
                  <a:rPr lang="en-US" sz="3200" b="1" dirty="0">
                    <a:solidFill>
                      <a:srgbClr val="0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𝟏𝟐𝟕</m:t>
                    </m:r>
                    <m:r>
                      <a:rPr lang="en-US" sz="32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+</m:t>
                    </m:r>
                    <m:r>
                      <a:rPr lang="en-US" sz="32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𝟏</m:t>
                    </m:r>
                  </m:oMath>
                </a14:m>
                <a:endParaRPr lang="en-US" sz="3200" b="1" dirty="0">
                  <a:solidFill>
                    <a:srgbClr val="00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just"/>
                <a:r>
                  <a:rPr lang="en-US" sz="3200" b="1" dirty="0">
                    <a:solidFill>
                      <a:srgbClr val="0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		</a:t>
                </a:r>
                <a:r>
                  <a:rPr lang="en-US" sz="3200" b="1" dirty="0" err="1">
                    <a:solidFill>
                      <a:srgbClr val="0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3200" b="1" dirty="0">
                    <a:solidFill>
                      <a:srgbClr val="0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  </a:t>
                </a:r>
                <a:r>
                  <a:rPr lang="en-US" sz="3200" b="1" dirty="0" err="1">
                    <a:solidFill>
                      <a:srgbClr val="0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2</a:t>
                </a:r>
                <a:r>
                  <a:rPr lang="en-US" sz="3200" b="1" baseline="30000" dirty="0" err="1">
                    <a:solidFill>
                      <a:srgbClr val="0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n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=</m:t>
                    </m:r>
                  </m:oMath>
                </a14:m>
                <a:r>
                  <a:rPr lang="en-US" sz="3200" b="1" dirty="0">
                    <a:solidFill>
                      <a:srgbClr val="0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𝟏𝟐</m:t>
                    </m:r>
                    <m:r>
                      <a:rPr lang="en-US" sz="32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𝟖</m:t>
                    </m:r>
                    <m:r>
                      <a:rPr lang="en-US" sz="3200" b="1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,</m:t>
                    </m:r>
                  </m:oMath>
                </a14:m>
                <a:r>
                  <a:rPr lang="en-US" sz="3200" b="1" dirty="0">
                    <a:solidFill>
                      <a:srgbClr val="0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			</a:t>
                </a:r>
                <a:endParaRPr lang="en-US" sz="3200" dirty="0"/>
              </a:p>
            </p:txBody>
          </p:sp>
        </mc:Choice>
        <mc:Fallback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31B973BC-46AC-435E-9F0C-45D48AC0D9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92000" cy="6726393"/>
              </a:xfrm>
              <a:prstGeom prst="rect">
                <a:avLst/>
              </a:prstGeom>
              <a:blipFill>
                <a:blip r:embed="rId2"/>
                <a:stretch>
                  <a:fillRect l="-1250" t="-1088" b="-3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5820FE9C-7372-41BA-9121-0FAB01D7D500}"/>
              </a:ext>
            </a:extLst>
          </p:cNvPr>
          <p:cNvCxnSpPr/>
          <p:nvPr/>
        </p:nvCxnSpPr>
        <p:spPr>
          <a:xfrm flipV="1">
            <a:off x="7354957" y="593035"/>
            <a:ext cx="0" cy="5671930"/>
          </a:xfrm>
          <a:prstGeom prst="straightConnector1">
            <a:avLst/>
          </a:prstGeom>
          <a:ln w="7620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929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977187CB-F624-4166-B07A-75613DC17A8E}"/>
                  </a:ext>
                </a:extLst>
              </p:cNvPr>
              <p:cNvSpPr/>
              <p:nvPr/>
            </p:nvSpPr>
            <p:spPr>
              <a:xfrm>
                <a:off x="0" y="612672"/>
                <a:ext cx="11661913" cy="66283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as-IN" sz="3200" b="1" dirty="0">
                    <a:latin typeface="NikoshBAN" panose="02000000000000000000" pitchFamily="2" charset="0"/>
                    <a:cs typeface="NikoshBAN" panose="02000000000000000000" pitchFamily="2" charset="0"/>
                    <a:sym typeface="Wingdings 2" panose="05020102010507070707" pitchFamily="18" charset="2"/>
                  </a:rPr>
                  <a:t>১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  <a:sym typeface="Wingdings 2" panose="05020102010507070707" pitchFamily="18" charset="2"/>
                  </a:rPr>
                  <a:t>।</a:t>
                </a:r>
                <a:r>
                  <a:rPr lang="as-IN" sz="3200" b="1" dirty="0">
                    <a:latin typeface="NikoshBAN" panose="02000000000000000000" pitchFamily="2" charset="0"/>
                    <a:cs typeface="NikoshBAN" panose="02000000000000000000" pitchFamily="2" charset="0"/>
                    <a:sym typeface="Wingdings 2" panose="05020102010507070707" pitchFamily="18" charset="2"/>
                  </a:rPr>
                  <a:t>প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  <a:sym typeface="Wingdings 2" panose="05020102010507070707" pitchFamily="18" charset="2"/>
                  </a:rPr>
                  <a:t>্</a:t>
                </a:r>
                <a:r>
                  <a:rPr lang="as-IN" sz="3200" b="1" dirty="0">
                    <a:latin typeface="NikoshBAN" panose="02000000000000000000" pitchFamily="2" charset="0"/>
                    <a:cs typeface="NikoshBAN" panose="02000000000000000000" pitchFamily="2" charset="0"/>
                    <a:sym typeface="Wingdings 2" panose="05020102010507070707" pitchFamily="18" charset="2"/>
                  </a:rPr>
                  <a:t>র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  <a:sym typeface="Wingdings 2" panose="05020102010507070707" pitchFamily="18" charset="2"/>
                  </a:rPr>
                  <a:t>শ্নঃ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  <a:sym typeface="Wingdings 2" panose="05020102010507070707" pitchFamily="18" charset="2"/>
                  </a:rPr>
                  <a:t> 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  <a:sym typeface="Wingdings 2" panose="05020102010507070707" pitchFamily="18" charset="2"/>
                  </a:rPr>
                  <a:t>গুণোত্তর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  <a:sym typeface="Wingdings 2" panose="05020102010507070707" pitchFamily="18" charset="2"/>
                  </a:rPr>
                  <a:t> 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  <a:sym typeface="Wingdings 2" panose="05020102010507070707" pitchFamily="18" charset="2"/>
                  </a:rPr>
                  <a:t>ধারা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  <a:sym typeface="Wingdings 2" panose="05020102010507070707" pitchFamily="18" charset="2"/>
                  </a:rPr>
                  <a:t> 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  <a:sym typeface="Wingdings 2" panose="05020102010507070707" pitchFamily="18" charset="2"/>
                  </a:rPr>
                  <a:t>কাকে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  <a:sym typeface="Wingdings 2" panose="05020102010507070707" pitchFamily="18" charset="2"/>
                  </a:rPr>
                  <a:t> 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  <a:sym typeface="Wingdings 2" panose="05020102010507070707" pitchFamily="18" charset="2"/>
                  </a:rPr>
                  <a:t>বলে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  <a:sym typeface="Wingdings 2" panose="05020102010507070707" pitchFamily="18" charset="2"/>
                  </a:rPr>
                  <a:t>?</a:t>
                </a:r>
              </a:p>
              <a:p>
                <a:r>
                  <a:rPr lang="bn-IN" sz="3200" b="1" dirty="0">
                    <a:latin typeface="NikoshBAN" pitchFamily="2" charset="0"/>
                    <a:cs typeface="NikoshBAN" pitchFamily="2" charset="0"/>
                    <a:sym typeface="Webdings"/>
                  </a:rPr>
                  <a:t>উঃ </a:t>
                </a:r>
                <a:r>
                  <a:rPr lang="bn-BD" sz="3200" b="1" dirty="0">
                    <a:latin typeface="NikoshBAN" pitchFamily="2" charset="0"/>
                    <a:cs typeface="NikoshBAN" pitchFamily="2" charset="0"/>
                    <a:sym typeface="Wingdings 2"/>
                  </a:rPr>
                  <a:t>গুণোত্তর</a:t>
                </a:r>
                <a:r>
                  <a:rPr lang="bn-BD" sz="3200" b="1" dirty="0">
                    <a:latin typeface="NikoshBAN" pitchFamily="2" charset="0"/>
                    <a:cs typeface="NikoshBAN" pitchFamily="2" charset="0"/>
                  </a:rPr>
                  <a:t> ধারা:- </a:t>
                </a:r>
                <a:r>
                  <a:rPr lang="en-US" sz="3200" b="1" dirty="0" err="1">
                    <a:latin typeface="NikoshBAN" pitchFamily="2" charset="0"/>
                    <a:cs typeface="NikoshBAN" pitchFamily="2" charset="0"/>
                  </a:rPr>
                  <a:t>কোনো</a:t>
                </a:r>
                <a:r>
                  <a:rPr lang="bn-BD" sz="3200" b="1" dirty="0">
                    <a:latin typeface="NikoshBAN" pitchFamily="2" charset="0"/>
                    <a:cs typeface="NikoshBAN" pitchFamily="2" charset="0"/>
                  </a:rPr>
                  <a:t> ধারার </a:t>
                </a:r>
                <a:r>
                  <a:rPr lang="en-US" sz="3200" b="1" dirty="0" err="1">
                    <a:latin typeface="NikoshBAN" pitchFamily="2" charset="0"/>
                    <a:cs typeface="NikoshBAN" pitchFamily="2" charset="0"/>
                  </a:rPr>
                  <a:t>যে</a:t>
                </a:r>
                <a:r>
                  <a:rPr lang="bn-BD" sz="3200" b="1" dirty="0">
                    <a:latin typeface="NikoshBAN" pitchFamily="2" charset="0"/>
                    <a:cs typeface="NikoshBAN" pitchFamily="2" charset="0"/>
                  </a:rPr>
                  <a:t>কোনো পদ ও এর পূর্ববর্তী পদের অনুপাত সব সময় সমান হলে সে ধারাটিকে গুণোত্তর ধারা বলে</a:t>
                </a:r>
                <a:r>
                  <a:rPr lang="en-US" sz="3200" b="1" dirty="0">
                    <a:latin typeface="NikoshBAN" pitchFamily="2" charset="0"/>
                    <a:cs typeface="NikoshBAN" pitchFamily="2" charset="0"/>
                  </a:rPr>
                  <a:t>।</a:t>
                </a:r>
                <a:endParaRPr lang="en-US" sz="3200" b="1" dirty="0">
                  <a:latin typeface="NikoshBAN" panose="02000000000000000000" pitchFamily="2" charset="0"/>
                  <a:cs typeface="NikoshBAN" panose="02000000000000000000" pitchFamily="2" charset="0"/>
                  <a:sym typeface="Wingdings 2" panose="05020102010507070707" pitchFamily="18" charset="2"/>
                </a:endParaRPr>
              </a:p>
              <a:p>
                <a:r>
                  <a:rPr lang="bn-IN" sz="3600" b="1" dirty="0">
                    <a:latin typeface="NikoshBAN" pitchFamily="2" charset="0"/>
                    <a:cs typeface="NikoshBAN" pitchFamily="2" charset="0"/>
                    <a:sym typeface="Webdings"/>
                  </a:rPr>
                  <a:t>২</a:t>
                </a:r>
                <a:r>
                  <a:rPr lang="bn-BD" sz="3200" b="1" dirty="0">
                    <a:latin typeface="NikoshBAN" pitchFamily="2" charset="0"/>
                    <a:cs typeface="NikoshBAN" pitchFamily="2" charset="0"/>
                    <a:sym typeface="Webdings"/>
                  </a:rPr>
                  <a:t>।</a:t>
                </a:r>
                <a:r>
                  <a:rPr lang="en-US" sz="3200" b="1" dirty="0">
                    <a:latin typeface="NikoshBAN" pitchFamily="2" charset="0"/>
                    <a:cs typeface="NikoshBAN" pitchFamily="2" charset="0"/>
                    <a:sym typeface="Webdings"/>
                  </a:rPr>
                  <a:t> </a:t>
                </a:r>
                <a:r>
                  <a:rPr lang="as-IN" sz="3200" b="1" dirty="0">
                    <a:latin typeface="NikoshBAN" pitchFamily="2" charset="0"/>
                    <a:cs typeface="NikoshBAN" pitchFamily="2" charset="0"/>
                    <a:sym typeface="Webdings"/>
                  </a:rPr>
                  <a:t>প</a:t>
                </a:r>
                <a:r>
                  <a:rPr lang="en-US" sz="3200" b="1" dirty="0">
                    <a:latin typeface="NikoshBAN" pitchFamily="2" charset="0"/>
                    <a:cs typeface="NikoshBAN" pitchFamily="2" charset="0"/>
                    <a:sym typeface="Webdings"/>
                  </a:rPr>
                  <a:t>্</a:t>
                </a:r>
                <a:r>
                  <a:rPr lang="as-IN" sz="3200" b="1" dirty="0">
                    <a:latin typeface="NikoshBAN" pitchFamily="2" charset="0"/>
                    <a:cs typeface="NikoshBAN" pitchFamily="2" charset="0"/>
                    <a:sym typeface="Webdings"/>
                  </a:rPr>
                  <a:t>র</a:t>
                </a:r>
                <a:r>
                  <a:rPr lang="en-US" sz="3200" b="1" dirty="0" err="1">
                    <a:latin typeface="NikoshBAN" pitchFamily="2" charset="0"/>
                    <a:cs typeface="NikoshBAN" pitchFamily="2" charset="0"/>
                    <a:sym typeface="Webdings"/>
                  </a:rPr>
                  <a:t>শ্নঃ</a:t>
                </a:r>
                <a:r>
                  <a:rPr lang="en-US" sz="3200" b="1" dirty="0">
                    <a:latin typeface="NikoshBAN" pitchFamily="2" charset="0"/>
                    <a:cs typeface="NikoshBAN" pitchFamily="2" charset="0"/>
                    <a:sym typeface="Webdings"/>
                  </a:rPr>
                  <a:t> 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ক</a:t>
                </a:r>
                <a:r>
                  <a:rPr lang="as-IN" sz="3200" b="1" dirty="0">
                    <a:latin typeface="Times New Roman" pitchFamily="18" charset="0"/>
                    <a:cs typeface="Times New Roman" pitchFamily="18" charset="0"/>
                  </a:rPr>
                  <a:t>ো</a:t>
                </a:r>
                <a:r>
                  <a:rPr lang="en-US" sz="3200" b="1" dirty="0" err="1">
                    <a:latin typeface="Times New Roman" pitchFamily="18" charset="0"/>
                    <a:cs typeface="Times New Roman" pitchFamily="18" charset="0"/>
                  </a:rPr>
                  <a:t>নো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bn-BD" sz="3200" b="1" dirty="0">
                    <a:latin typeface="NikoshBAN" pitchFamily="2" charset="0"/>
                    <a:cs typeface="NikoshBAN" pitchFamily="2" charset="0"/>
                  </a:rPr>
                  <a:t>গুণোত্তর 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  <a:sym typeface="Wingdings 2" panose="05020102010507070707" pitchFamily="18" charset="2"/>
                  </a:rPr>
                  <a:t>ধারার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  <a:sym typeface="Wingdings 2" panose="05020102010507070707" pitchFamily="18" charset="2"/>
                  </a:rPr>
                  <a:t> 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  <a:sym typeface="Wingdings 2" panose="05020102010507070707" pitchFamily="18" charset="2"/>
                  </a:rPr>
                  <a:t>প্রথম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  <a:sym typeface="Wingdings 2" panose="05020102010507070707" pitchFamily="18" charset="2"/>
                  </a:rPr>
                  <a:t> 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  <a:sym typeface="Wingdings 2" panose="05020102010507070707" pitchFamily="18" charset="2"/>
                  </a:rPr>
                  <a:t>পদ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  <a:sym typeface="Wingdings 2" panose="05020102010507070707" pitchFamily="18" charset="2"/>
                  </a:rPr>
                  <a:t> a 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  <a:sym typeface="Wingdings 2" panose="05020102010507070707" pitchFamily="18" charset="2"/>
                  </a:rPr>
                  <a:t>এবং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  <a:sym typeface="Wingdings 2" panose="05020102010507070707" pitchFamily="18" charset="2"/>
                  </a:rPr>
                  <a:t> 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  <a:sym typeface="Wingdings 2" panose="05020102010507070707" pitchFamily="18" charset="2"/>
                  </a:rPr>
                  <a:t>সাধারণ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  <a:sym typeface="Wingdings 2" panose="05020102010507070707" pitchFamily="18" charset="2"/>
                  </a:rPr>
                  <a:t> </a:t>
                </a:r>
              </a:p>
              <a:p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  <a:sym typeface="Wingdings 2" panose="05020102010507070707" pitchFamily="18" charset="2"/>
                  </a:rPr>
                  <a:t>অনুপাত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  <a:sym typeface="Wingdings 2" panose="05020102010507070707" pitchFamily="18" charset="2"/>
                  </a:rPr>
                  <a:t> q 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  <a:sym typeface="Wingdings 2" panose="05020102010507070707" pitchFamily="18" charset="2"/>
                  </a:rPr>
                  <a:t>হলে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  <a:sym typeface="Wingdings 2" panose="05020102010507070707" pitchFamily="18" charset="2"/>
                  </a:rPr>
                  <a:t>  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n </a:t>
                </a:r>
                <a:r>
                  <a:rPr lang="bn-BD" sz="3200" b="1" dirty="0">
                    <a:latin typeface="NikoshBAN" pitchFamily="2" charset="0"/>
                    <a:cs typeface="NikoshBAN" pitchFamily="2" charset="0"/>
                  </a:rPr>
                  <a:t>তম পদ </a:t>
                </a:r>
                <a:r>
                  <a:rPr lang="en-US" sz="3200" b="1" dirty="0">
                    <a:latin typeface="NikoshBAN" pitchFamily="2" charset="0"/>
                    <a:cs typeface="NikoshBAN" pitchFamily="2" charset="0"/>
                  </a:rPr>
                  <a:t>ক</a:t>
                </a:r>
                <a:r>
                  <a:rPr lang="as-IN" sz="3200" b="1" dirty="0">
                    <a:latin typeface="NikoshBAN" pitchFamily="2" charset="0"/>
                    <a:cs typeface="NikoshBAN" pitchFamily="2" charset="0"/>
                  </a:rPr>
                  <a:t>ত</a:t>
                </a:r>
                <a:r>
                  <a:rPr lang="en-US" sz="3200" b="1" dirty="0">
                    <a:latin typeface="NikoshBAN" pitchFamily="2" charset="0"/>
                    <a:cs typeface="NikoshBAN" pitchFamily="2" charset="0"/>
                  </a:rPr>
                  <a:t> ?</a:t>
                </a:r>
              </a:p>
              <a:p>
                <a:r>
                  <a:rPr lang="en-US" sz="3200" b="1" dirty="0" err="1">
                    <a:latin typeface="NikoshBAN" pitchFamily="2" charset="0"/>
                    <a:cs typeface="NikoshBAN" pitchFamily="2" charset="0"/>
                  </a:rPr>
                  <a:t>উঃ</a:t>
                </a:r>
                <a:r>
                  <a:rPr lang="en-US" sz="3200" b="1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3200" b="1" dirty="0">
                    <a:latin typeface="NikoshBAN" pitchFamily="2" charset="0"/>
                    <a:cs typeface="NikoshBAN" pitchFamily="2" charset="0"/>
                  </a:rPr>
                  <a:t>ধারার  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n </a:t>
                </a:r>
                <a:r>
                  <a:rPr lang="bn-BD" sz="3200" b="1" dirty="0">
                    <a:latin typeface="NikoshBAN" pitchFamily="2" charset="0"/>
                    <a:cs typeface="NikoshBAN" pitchFamily="2" charset="0"/>
                  </a:rPr>
                  <a:t>তম পদ 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latin typeface="Cambria Math"/>
                            <a:cs typeface="Times New Roman" pitchFamily="18" charset="0"/>
                          </a:rPr>
                          <m:t>𝒂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𝒒</m:t>
                        </m:r>
                      </m:e>
                      <m:sup>
                        <m:r>
                          <a:rPr lang="en-US" sz="3200" b="1" i="1" smtClean="0">
                            <a:latin typeface="Cambria Math"/>
                            <a:cs typeface="Times New Roman" pitchFamily="18" charset="0"/>
                          </a:rPr>
                          <m:t>𝒏</m:t>
                        </m:r>
                        <m:r>
                          <a:rPr lang="en-US" sz="3200" b="1" i="1" smtClean="0"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3200" b="1" i="1" smtClean="0"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en-US" sz="3200" b="1" dirty="0"/>
                  <a:t>.</a:t>
                </a:r>
              </a:p>
              <a:p>
                <a:r>
                  <a:rPr lang="bn-IN" sz="3600" b="1" dirty="0">
                    <a:latin typeface="NikoshBAN" pitchFamily="2" charset="0"/>
                    <a:cs typeface="NikoshBAN" pitchFamily="2" charset="0"/>
                  </a:rPr>
                  <a:t>৩</a:t>
                </a:r>
                <a:r>
                  <a:rPr lang="bn-BD" sz="3600" b="1" dirty="0">
                    <a:latin typeface="NikoshBAN" pitchFamily="2" charset="0"/>
                    <a:cs typeface="NikoshBAN" pitchFamily="2" charset="0"/>
                  </a:rPr>
                  <a:t>। </a:t>
                </a:r>
                <a:r>
                  <a:rPr lang="bn-BD" sz="3200" b="1" dirty="0">
                    <a:latin typeface="NikoshBAN" pitchFamily="2" charset="0"/>
                    <a:cs typeface="NikoshBAN" pitchFamily="2" charset="0"/>
                  </a:rPr>
                  <a:t> প্রশ্ন: 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1 + 2 + 4 + 8 + ......... </a:t>
                </a:r>
                <a:r>
                  <a:rPr lang="bn-BD" sz="3200" b="1" dirty="0">
                    <a:latin typeface="NikoshBAN" pitchFamily="2" charset="0"/>
                    <a:cs typeface="NikoshBAN" pitchFamily="2" charset="0"/>
                  </a:rPr>
                  <a:t>ধারাটির ষষ্ঠ পদ</a:t>
                </a:r>
                <a:r>
                  <a:rPr lang="en-US" sz="3200" b="1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as-IN" sz="3200" b="1" dirty="0">
                    <a:latin typeface="NikoshBAN" pitchFamily="2" charset="0"/>
                    <a:cs typeface="NikoshBAN" pitchFamily="2" charset="0"/>
                  </a:rPr>
                  <a:t>ক</a:t>
                </a:r>
                <a:r>
                  <a:rPr lang="en-US" sz="3200" b="1" dirty="0">
                    <a:latin typeface="NikoshBAN" pitchFamily="2" charset="0"/>
                    <a:cs typeface="NikoshBAN" pitchFamily="2" charset="0"/>
                  </a:rPr>
                  <a:t>ত ? </a:t>
                </a:r>
              </a:p>
              <a:p>
                <a:r>
                  <a:rPr lang="en-US" sz="3200" b="1" dirty="0" err="1">
                    <a:latin typeface="NikoshBAN" pitchFamily="2" charset="0"/>
                    <a:cs typeface="NikoshBAN" pitchFamily="2" charset="0"/>
                  </a:rPr>
                  <a:t>উঃ</a:t>
                </a:r>
                <a:r>
                  <a:rPr lang="en-US" sz="3200" b="1" dirty="0">
                    <a:latin typeface="NikoshBAN" pitchFamily="2" charset="0"/>
                    <a:cs typeface="NikoshBAN" pitchFamily="2" charset="0"/>
                  </a:rPr>
                  <a:t> (ক) 16  	(খ) 32 	(</a:t>
                </a:r>
                <a:r>
                  <a:rPr lang="as-IN" sz="3200" b="1" dirty="0">
                    <a:latin typeface="NikoshBAN" pitchFamily="2" charset="0"/>
                    <a:cs typeface="NikoshBAN" pitchFamily="2" charset="0"/>
                  </a:rPr>
                  <a:t>গ</a:t>
                </a:r>
                <a:r>
                  <a:rPr lang="en-US" sz="3200" b="1" dirty="0">
                    <a:latin typeface="NikoshBAN" pitchFamily="2" charset="0"/>
                    <a:cs typeface="NikoshBAN" pitchFamily="2" charset="0"/>
                  </a:rPr>
                  <a:t>) 64 	(ঘ) 128</a:t>
                </a:r>
              </a:p>
              <a:p>
                <a:r>
                  <a:rPr lang="en-US" sz="3200" b="1" dirty="0">
                    <a:latin typeface="NikoshBAN" pitchFamily="2" charset="0"/>
                    <a:cs typeface="NikoshBAN" pitchFamily="2" charset="0"/>
                    <a:sym typeface="Webdings"/>
                  </a:rPr>
                  <a:t> ৪</a:t>
                </a:r>
                <a:r>
                  <a:rPr lang="bn-BD" sz="3200" b="1" dirty="0">
                    <a:latin typeface="NikoshBAN" pitchFamily="2" charset="0"/>
                    <a:cs typeface="NikoshBAN" pitchFamily="2" charset="0"/>
                  </a:rPr>
                  <a:t>। </a:t>
                </a:r>
                <a:r>
                  <a:rPr lang="en-US" sz="3200" b="1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3200" b="1" dirty="0">
                    <a:latin typeface="NikoshBAN" pitchFamily="2" charset="0"/>
                    <a:cs typeface="NikoshBAN" pitchFamily="2" charset="0"/>
                  </a:rPr>
                  <a:t>প্রশ্ন:  নিচের কোনটি  গুণোত্তর ধারা? </a:t>
                </a:r>
                <a:endParaRPr lang="en-US" sz="3200" b="1" dirty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bn-BD" sz="3200" b="1" dirty="0">
                    <a:latin typeface="NikoshBAN" pitchFamily="2" charset="0"/>
                    <a:cs typeface="NikoshBAN" pitchFamily="2" charset="0"/>
                  </a:rPr>
                  <a:t>ক) 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3 + 6 + 9 + 12 +….</a:t>
                </a:r>
                <a:r>
                  <a:rPr lang="bn-BD" sz="3200" b="1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b="1" dirty="0">
                    <a:latin typeface="NikoshBAN" pitchFamily="2" charset="0"/>
                    <a:cs typeface="NikoshBAN" pitchFamily="2" charset="0"/>
                  </a:rPr>
                  <a:t>,		</a:t>
                </a:r>
                <a:r>
                  <a:rPr lang="bn-BD" sz="3200" b="1" dirty="0">
                    <a:latin typeface="NikoshBAN" pitchFamily="2" charset="0"/>
                    <a:cs typeface="NikoshBAN" pitchFamily="2" charset="0"/>
                  </a:rPr>
                  <a:t>খ)</a:t>
                </a:r>
                <a:r>
                  <a:rPr lang="en-US" sz="3200" b="1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5 + 10 + 20 + 25 +….</a:t>
                </a:r>
                <a:endParaRPr lang="en-US" sz="3200" b="1" dirty="0">
                  <a:latin typeface="NikoshBAN" pitchFamily="2" charset="0"/>
                  <a:cs typeface="Times New Roman" pitchFamily="18" charset="0"/>
                </a:endParaRPr>
              </a:p>
              <a:p>
                <a:r>
                  <a:rPr lang="en-US" sz="3200" b="1" dirty="0">
                    <a:latin typeface="NikoshBAN" pitchFamily="2" charset="0"/>
                    <a:cs typeface="Times New Roman" pitchFamily="18" charset="0"/>
                  </a:rPr>
                  <a:t>‌</a:t>
                </a:r>
                <a:r>
                  <a:rPr lang="bn-BD" sz="3200" b="1" dirty="0">
                    <a:latin typeface="NikoshBAN" pitchFamily="2" charset="0"/>
                    <a:cs typeface="NikoshBAN" pitchFamily="2" charset="0"/>
                  </a:rPr>
                  <a:t>(গ) 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5 + 15 + 45 + 135 +….</a:t>
                </a:r>
                <a:r>
                  <a:rPr lang="bn-BD" sz="3200" b="1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b="1" dirty="0">
                    <a:latin typeface="NikoshBAN" pitchFamily="2" charset="0"/>
                    <a:cs typeface="NikoshBAN" pitchFamily="2" charset="0"/>
                  </a:rPr>
                  <a:t> ,     	</a:t>
                </a:r>
                <a:r>
                  <a:rPr lang="bn-BD" sz="3200" b="1" dirty="0">
                    <a:latin typeface="NikoshBAN" pitchFamily="2" charset="0"/>
                    <a:cs typeface="NikoshBAN" pitchFamily="2" charset="0"/>
                  </a:rPr>
                  <a:t>(ঘ)</a:t>
                </a:r>
                <a:r>
                  <a:rPr lang="en-US" sz="3200" b="1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5 + 10 + 20 + 30 +….</a:t>
                </a:r>
                <a:endParaRPr lang="en-US" sz="3200" b="1" dirty="0">
                  <a:latin typeface="NikoshBAN" pitchFamily="2" charset="0"/>
                  <a:cs typeface="NikoshBAN" pitchFamily="2" charset="0"/>
                </a:endParaRPr>
              </a:p>
              <a:p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977187CB-F624-4166-B07A-75613DC17A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612672"/>
                <a:ext cx="11661913" cy="6628353"/>
              </a:xfrm>
              <a:prstGeom prst="rect">
                <a:avLst/>
              </a:prstGeom>
              <a:blipFill>
                <a:blip r:embed="rId2"/>
                <a:stretch>
                  <a:fillRect l="-1568" t="-13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3E4F089A-3D91-4C91-A3ED-92D2C6310CCD}"/>
              </a:ext>
            </a:extLst>
          </p:cNvPr>
          <p:cNvSpPr/>
          <p:nvPr/>
        </p:nvSpPr>
        <p:spPr>
          <a:xfrm>
            <a:off x="4903304" y="-95214"/>
            <a:ext cx="209063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ম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ূ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ল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্যায়ন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  <a:sym typeface="Wingdings 2" panose="05020102010507070707" pitchFamily="18" charset="2"/>
            </a:endParaRPr>
          </a:p>
        </p:txBody>
      </p:sp>
      <p:sp>
        <p:nvSpPr>
          <p:cNvPr id="4" name="Star: 5 Points 3">
            <a:extLst>
              <a:ext uri="{FF2B5EF4-FFF2-40B4-BE49-F238E27FC236}">
                <a16:creationId xmlns:a16="http://schemas.microsoft.com/office/drawing/2014/main" id="{504D9FBD-FEC3-4A79-A599-90B7B4FC6B79}"/>
              </a:ext>
            </a:extLst>
          </p:cNvPr>
          <p:cNvSpPr/>
          <p:nvPr/>
        </p:nvSpPr>
        <p:spPr>
          <a:xfrm>
            <a:off x="2716695" y="4598503"/>
            <a:ext cx="781879" cy="636105"/>
          </a:xfrm>
          <a:prstGeom prst="star5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tar: 5 Points 4">
            <a:extLst>
              <a:ext uri="{FF2B5EF4-FFF2-40B4-BE49-F238E27FC236}">
                <a16:creationId xmlns:a16="http://schemas.microsoft.com/office/drawing/2014/main" id="{0E7C8DBE-24AD-42A4-B715-6ACA61F313F5}"/>
              </a:ext>
            </a:extLst>
          </p:cNvPr>
          <p:cNvSpPr/>
          <p:nvPr/>
        </p:nvSpPr>
        <p:spPr>
          <a:xfrm>
            <a:off x="-99392" y="6089373"/>
            <a:ext cx="781879" cy="636105"/>
          </a:xfrm>
          <a:prstGeom prst="star5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600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" y="24434"/>
            <a:ext cx="12192000" cy="68580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1" name="Content Placeholder 6"/>
              <p:cNvSpPr txBox="1">
                <a:spLocks/>
              </p:cNvSpPr>
              <p:nvPr/>
            </p:nvSpPr>
            <p:spPr>
              <a:xfrm>
                <a:off x="4550" y="3355406"/>
                <a:ext cx="12192000" cy="3478160"/>
              </a:xfrm>
              <a:prstGeom prst="rect">
                <a:avLst/>
              </a:prstGeom>
              <a:solidFill>
                <a:srgbClr val="FFC000"/>
              </a:solidFill>
              <a:scene3d>
                <a:camera prst="orthographicFront"/>
                <a:lightRig rig="threePt" dir="t"/>
              </a:scene3d>
              <a:sp3d>
                <a:bevelT prst="slope"/>
              </a:sp3d>
            </p:spPr>
            <p:txBody>
              <a:bodyPr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3200" b="1" dirty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সমস্যাঃ</a:t>
                </a:r>
                <a:endParaRPr lang="en-US" sz="32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3200" b="1" dirty="0">
                    <a:solidFill>
                      <a:schemeClr val="tx1"/>
                    </a:solidFill>
                    <a:cs typeface="SutonnyMJ" pitchFamily="2" charset="0"/>
                  </a:rPr>
                  <a:t>12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+</m:t>
                    </m:r>
                    <m:r>
                      <a:rPr lang="en-US" sz="32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𝟐𝟒</m:t>
                    </m:r>
                    <m:r>
                      <a:rPr lang="en-US" sz="32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+</m:t>
                    </m:r>
                    <m:r>
                      <a:rPr lang="en-US" sz="3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𝟒𝟖</m:t>
                    </m:r>
                    <m:r>
                      <a:rPr lang="en-US" sz="32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+ ………………….</m:t>
                    </m:r>
                    <m:r>
                      <a:rPr lang="en-US" sz="3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+</m:t>
                    </m:r>
                    <m:r>
                      <a:rPr lang="en-US" sz="3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𝟕𝟔𝟖</m:t>
                    </m:r>
                    <m:r>
                      <a:rPr lang="en-US" sz="32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.</m:t>
                    </m:r>
                  </m:oMath>
                </a14:m>
                <a:r>
                  <a:rPr lang="en-US" sz="32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একটি</a:t>
                </a:r>
                <a:r>
                  <a:rPr lang="en-US" sz="32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গুণোত্তর</a:t>
                </a:r>
                <a:r>
                  <a:rPr lang="en-US" sz="32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ধারা</a:t>
                </a:r>
                <a:r>
                  <a:rPr lang="en-US" sz="32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হলে</a:t>
                </a:r>
                <a:r>
                  <a:rPr lang="en-US" sz="32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</a:p>
              <a:p>
                <a:endParaRPr lang="en-US" sz="32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32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ক. </a:t>
                </a:r>
                <a:r>
                  <a:rPr lang="en-US" sz="32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ধারাটির</a:t>
                </a:r>
                <a:r>
                  <a:rPr lang="en-US" sz="32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প্রথম</a:t>
                </a:r>
                <a:r>
                  <a:rPr lang="en-US" sz="32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পদ</a:t>
                </a:r>
                <a:r>
                  <a:rPr lang="en-US" sz="32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ও </a:t>
                </a:r>
                <a:r>
                  <a:rPr lang="en-US" sz="32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সাধারণ</a:t>
                </a:r>
                <a:r>
                  <a:rPr lang="en-US" sz="32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অন্তর</a:t>
                </a:r>
                <a:r>
                  <a:rPr lang="en-US" sz="32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কত</a:t>
                </a:r>
                <a:r>
                  <a:rPr lang="en-US" sz="32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?</a:t>
                </a:r>
              </a:p>
              <a:p>
                <a:pPr marL="0" indent="0">
                  <a:buNone/>
                </a:pPr>
                <a:endParaRPr lang="en-US" sz="32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32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খ. </a:t>
                </a:r>
                <a:r>
                  <a:rPr lang="en-US" sz="32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ধারাটির</a:t>
                </a:r>
                <a:r>
                  <a:rPr lang="en-US" sz="32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সমষ্টি</a:t>
                </a:r>
                <a:r>
                  <a:rPr lang="en-US" sz="32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নির্ণয়</a:t>
                </a:r>
                <a:r>
                  <a:rPr lang="en-US" sz="32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কর</a:t>
                </a:r>
                <a:r>
                  <a:rPr lang="en-US" sz="32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</a:p>
            </p:txBody>
          </p:sp>
        </mc:Choice>
        <mc:Fallback>
          <p:sp>
            <p:nvSpPr>
              <p:cNvPr id="11" name="Content Placeholder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0" y="3355406"/>
                <a:ext cx="12192000" cy="3478160"/>
              </a:xfrm>
              <a:prstGeom prst="rect">
                <a:avLst/>
              </a:prstGeom>
              <a:blipFill>
                <a:blip r:embed="rId4"/>
                <a:stretch>
                  <a:fillRect l="-998" t="-3652" b="-2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402AD7FC-F396-41EB-A2CF-20273D175778}"/>
              </a:ext>
            </a:extLst>
          </p:cNvPr>
          <p:cNvSpPr/>
          <p:nvPr/>
        </p:nvSpPr>
        <p:spPr>
          <a:xfrm>
            <a:off x="4131100" y="0"/>
            <a:ext cx="39389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বাড়ীর</a:t>
            </a:r>
            <a:r>
              <a:rPr lang="en-US" sz="5400" b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1" dirty="0" err="1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কাজ</a:t>
            </a:r>
            <a:endParaRPr lang="en-US" sz="5400" b="1" cap="none" spc="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49851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2" name="wind.wav"/>
          </p:stSnd>
        </p:sndAc>
      </p:transition>
    </mc:Choice>
    <mc:Fallback xmlns="">
      <p:transition spd="slow">
        <p:fade/>
        <p:sndAc>
          <p:stSnd>
            <p:snd r:embed="rId7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59026"/>
            <a:ext cx="6573078" cy="6858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84C4BC1-DD84-4EEB-B1F9-709DF753F1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079" y="0"/>
            <a:ext cx="5371999" cy="6858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071DAC94-571F-47AA-A563-B2787F1A4339}"/>
              </a:ext>
            </a:extLst>
          </p:cNvPr>
          <p:cNvSpPr/>
          <p:nvPr/>
        </p:nvSpPr>
        <p:spPr>
          <a:xfrm>
            <a:off x="1583244" y="3429000"/>
            <a:ext cx="857478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9600" b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সকল</a:t>
            </a:r>
            <a:r>
              <a:rPr lang="en-US" sz="8800" b="1" dirty="0" err="1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কে</a:t>
            </a:r>
            <a:r>
              <a:rPr lang="en-US" sz="8800" b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8800" b="1" dirty="0" err="1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ধন্যবাদ</a:t>
            </a:r>
            <a:endParaRPr lang="en-US" sz="8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4810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2" name="wind.wav"/>
          </p:stSnd>
        </p:sndAc>
      </p:transition>
    </mc:Choice>
    <mc:Fallback xmlns="">
      <p:transition spd="slow">
        <p:fade/>
        <p:sndAc>
          <p:stSnd>
            <p:snd r:embed="rId13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477804" y="657008"/>
            <a:ext cx="1159099" cy="1107996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endParaRPr lang="en-US" sz="6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 panose="020B0A04020102020204" pitchFamily="34" charset="0"/>
            </a:endParaRPr>
          </a:p>
          <a:p>
            <a:endParaRPr lang="en-US" sz="6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CD5FA74-C0B0-4C7E-8EE5-57237F03886C}"/>
              </a:ext>
            </a:extLst>
          </p:cNvPr>
          <p:cNvSpPr/>
          <p:nvPr/>
        </p:nvSpPr>
        <p:spPr>
          <a:xfrm>
            <a:off x="-91876" y="4354332"/>
            <a:ext cx="6096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সংগীতা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হালদার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</a:p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কাজী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আব্দুল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মাজেদ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একাডেমী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পাংশা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রাজবাড়ী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০১৭১৬৭৯২৪৫৯ 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DC37E42-E561-44C9-87A7-D16A4549C0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090400" cy="435433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54FF6A5-42C4-407C-8C94-DDD760CFA787}"/>
              </a:ext>
            </a:extLst>
          </p:cNvPr>
          <p:cNvSpPr/>
          <p:nvPr/>
        </p:nvSpPr>
        <p:spPr>
          <a:xfrm>
            <a:off x="6550991" y="4354331"/>
            <a:ext cx="553940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b="1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শ্রেনীঃ</a:t>
            </a:r>
            <a:r>
              <a:rPr lang="bn-BD" sz="3200" b="1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200" b="1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দশম</a:t>
            </a:r>
            <a:r>
              <a:rPr lang="en-US" sz="3200" b="1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r>
              <a:rPr lang="bn-IN" sz="3200" b="1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bn-BD" sz="3200" b="1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গ্ণিত</a:t>
            </a:r>
            <a:endParaRPr lang="en-US" sz="3200" b="1" dirty="0">
              <a:solidFill>
                <a:schemeClr val="bg2">
                  <a:lumMod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b="1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 </a:t>
            </a:r>
            <a:r>
              <a:rPr lang="en-US" sz="3200" b="1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as-IN" sz="3200" b="1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3200" b="1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.২</a:t>
            </a:r>
          </a:p>
          <a:p>
            <a:r>
              <a:rPr lang="bn-BD" sz="3200" b="1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 </a:t>
            </a:r>
            <a:r>
              <a:rPr lang="en-US" sz="3200" b="1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১৭-০৬-২০২০ </a:t>
            </a:r>
            <a:r>
              <a:rPr lang="bn-BD" sz="3200" b="1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ইং</a:t>
            </a:r>
            <a:endParaRPr lang="en-US" sz="3200" b="1" dirty="0">
              <a:solidFill>
                <a:schemeClr val="bg2">
                  <a:lumMod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 err="1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3200" b="1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3200" b="1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 </a:t>
            </a:r>
            <a:r>
              <a:rPr lang="en-US" sz="3200" b="1" dirty="0" err="1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3200" b="1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3200" b="1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1B4153-65FA-4E33-8576-C7A8557C37D3}"/>
              </a:ext>
            </a:extLst>
          </p:cNvPr>
          <p:cNvSpPr/>
          <p:nvPr/>
        </p:nvSpPr>
        <p:spPr>
          <a:xfrm>
            <a:off x="4991667" y="-3"/>
            <a:ext cx="20249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endParaRPr lang="en-US" sz="3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7543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2" name="wind.wav"/>
          </p:stSnd>
        </p:sndAc>
      </p:transition>
    </mc:Choice>
    <mc:Fallback xmlns="">
      <p:transition spd="slow">
        <p:fade/>
        <p:sndAc>
          <p:stSnd>
            <p:snd r:embed="rId4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3" presetClass="emph" presetSubtype="2" repeatCount="indefinite" autoRev="1" fill="hold" grpId="1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7"/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0D71A67-5055-4FD9-8299-F4501DF436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40199" y="653199"/>
            <a:ext cx="2899611" cy="2089239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9C2CB77-C2AC-42E2-9A75-A84CF7D168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05236" y="509987"/>
            <a:ext cx="2504661" cy="2089239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52E7207-28AB-4E7C-B4F7-B11AA8E2E9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04647" y="4424767"/>
            <a:ext cx="2099725" cy="2089239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651F0F0-B165-4C7E-9661-E14FF8E564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73243" y="2467377"/>
            <a:ext cx="2899611" cy="2089239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07A12BF-0520-4243-8714-960E8F6E5A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47479" y="2556820"/>
            <a:ext cx="2899611" cy="2089239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84BD8FC-C5F3-4F70-83FF-6ECFFB0918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79889" y="2384380"/>
            <a:ext cx="2899611" cy="2089239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72E08D4-912C-4403-B29A-8E9A24AFBE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53252" y="2441691"/>
            <a:ext cx="2899611" cy="2089239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DBD1E56-1D82-4DB2-84BA-0ECC269C52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55426" y="4486739"/>
            <a:ext cx="1665737" cy="1918894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F9C97EF-7129-4098-B976-F7398AB94D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31549" y="4370998"/>
            <a:ext cx="1838201" cy="2089239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9D31924-3635-44D1-843A-5D0A64CA42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02268" y="4524418"/>
            <a:ext cx="1821521" cy="2089239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0A618AB-F586-4D9B-B2DF-463ECA2311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4376" y="4401566"/>
            <a:ext cx="1928717" cy="2089239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EA3F23E-6C49-431B-96D7-5B9CC3B4A5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95930" y="4468292"/>
            <a:ext cx="1821521" cy="2089239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BB88EF3-6BF8-472F-8197-2A75F5A807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23337" y="4424767"/>
            <a:ext cx="1665737" cy="2089239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891EB3D-B461-4BFB-B2C0-F52A0D8563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85662" y="4424767"/>
            <a:ext cx="1536616" cy="2089239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1587B2AF-5798-40C5-98C3-DB18FA285C09}"/>
              </a:ext>
            </a:extLst>
          </p:cNvPr>
          <p:cNvSpPr/>
          <p:nvPr/>
        </p:nvSpPr>
        <p:spPr>
          <a:xfrm>
            <a:off x="2951448" y="128406"/>
            <a:ext cx="56204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চিত্রগুলোতে কী দেখা যাচ্ছে?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4051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836"/>
            <a:ext cx="12192000" cy="6958836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1668995" y="2843457"/>
            <a:ext cx="9052832" cy="1754326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prstTxWarp prst="textWave4">
              <a:avLst/>
            </a:prstTxWarp>
            <a:spAutoFit/>
          </a:bodyPr>
          <a:lstStyle/>
          <a:p>
            <a:r>
              <a:rPr lang="bn-BD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  <a:sym typeface="Wingdings 2"/>
              </a:rPr>
              <a:t>গুণোত্তর</a:t>
            </a:r>
            <a:r>
              <a:rPr lang="bn-BD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ধারা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4670" y="994374"/>
            <a:ext cx="4829175" cy="1015663"/>
          </a:xfrm>
          <a:prstGeom prst="rect">
            <a:avLst/>
          </a:prstGeom>
          <a:noFill/>
        </p:spPr>
        <p:txBody>
          <a:bodyPr wrap="square" rtlCol="0">
            <a:prstTxWarp prst="textWave4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r>
              <a:rPr lang="bn-BD" sz="6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আজকের পাঠ </a:t>
            </a:r>
            <a:endParaRPr lang="en-US" sz="60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90089" y="994374"/>
            <a:ext cx="4829175" cy="1015663"/>
          </a:xfrm>
          <a:prstGeom prst="rect">
            <a:avLst/>
          </a:prstGeom>
          <a:noFill/>
        </p:spPr>
        <p:txBody>
          <a:bodyPr wrap="square" rtlCol="0">
            <a:prstTxWarp prst="textWave4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r>
              <a:rPr lang="bn-BD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আজকের পাঠ </a:t>
            </a:r>
            <a:endParaRPr lang="en-US" sz="6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93187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2" name="wind.wav"/>
          </p:stSnd>
        </p:sndAc>
      </p:transition>
    </mc:Choice>
    <mc:Fallback xmlns="">
      <p:transition spd="slow">
        <p:fade/>
        <p:sndAc>
          <p:stSnd>
            <p:snd r:embed="rId4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6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2E59956-37BC-428A-BDB1-D0BA6598A49E}"/>
              </a:ext>
            </a:extLst>
          </p:cNvPr>
          <p:cNvSpPr/>
          <p:nvPr/>
        </p:nvSpPr>
        <p:spPr>
          <a:xfrm>
            <a:off x="2933680" y="501134"/>
            <a:ext cx="870623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800" b="1" dirty="0">
                <a:latin typeface="NikoshBAN" pitchFamily="2" charset="0"/>
                <a:cs typeface="NikoshBAN" pitchFamily="2" charset="0"/>
                <a:sym typeface="Wingdings 3"/>
              </a:rPr>
              <a:t>এই পাঠ শেষে শিক্ষার্থীরা  </a:t>
            </a:r>
            <a:endParaRPr lang="en-US" sz="4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2B6D933-D314-4D57-AADD-A5F9973EC358}"/>
              </a:ext>
            </a:extLst>
          </p:cNvPr>
          <p:cNvSpPr/>
          <p:nvPr/>
        </p:nvSpPr>
        <p:spPr>
          <a:xfrm>
            <a:off x="0" y="1438655"/>
            <a:ext cx="121920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kern="1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১। </a:t>
            </a:r>
            <a:r>
              <a:rPr lang="en-US" sz="4400" b="1" kern="11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গুণোত্তর</a:t>
            </a:r>
            <a:r>
              <a:rPr lang="en-US" sz="4400" b="1" kern="1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4400" b="1" kern="11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ধারা</a:t>
            </a:r>
            <a:r>
              <a:rPr lang="en-US" sz="4400" b="1" kern="1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4400" b="1" kern="11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ব্যাখ্যা</a:t>
            </a:r>
            <a:r>
              <a:rPr lang="en-US" sz="4400" b="1" kern="1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as-IN" sz="4400" b="1" kern="1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ক</a:t>
            </a:r>
            <a:r>
              <a:rPr lang="en-US" sz="4400" b="1" kern="11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রতে</a:t>
            </a:r>
            <a:r>
              <a:rPr lang="en-US" sz="4400" b="1" kern="1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4400" b="1" kern="11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পারবে</a:t>
            </a:r>
            <a:r>
              <a:rPr lang="en-US" sz="4400" b="1" kern="1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।</a:t>
            </a:r>
          </a:p>
          <a:p>
            <a:r>
              <a:rPr lang="en-US" sz="4400" b="1" kern="1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২। </a:t>
            </a:r>
            <a:r>
              <a:rPr lang="en-US" sz="4400" b="1" kern="11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গুণোত্তর</a:t>
            </a:r>
            <a:r>
              <a:rPr lang="en-US" sz="4400" b="1" kern="1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4400" b="1" kern="11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ধারার</a:t>
            </a:r>
            <a:r>
              <a:rPr lang="en-US" sz="4400" b="1" kern="1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4400" b="1" kern="11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নির্দিষ্টতম</a:t>
            </a:r>
            <a:r>
              <a:rPr lang="en-US" sz="4400" b="1" kern="1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4400" b="1" kern="11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পদ</a:t>
            </a:r>
            <a:r>
              <a:rPr lang="en-US" sz="4400" b="1" kern="1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 ও </a:t>
            </a:r>
            <a:r>
              <a:rPr lang="en-US" sz="4400" b="1" kern="11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নির্দিষ্ট</a:t>
            </a:r>
            <a:r>
              <a:rPr lang="en-US" sz="4400" b="1" kern="1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4400" b="1" kern="11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সংখ্যক</a:t>
            </a:r>
            <a:r>
              <a:rPr lang="en-US" sz="4400" b="1" kern="1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4400" b="1" kern="11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পদের</a:t>
            </a:r>
            <a:r>
              <a:rPr lang="en-US" sz="4400" b="1" kern="1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4400" b="1" kern="11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সমষ্টি</a:t>
            </a:r>
            <a:r>
              <a:rPr lang="en-US" sz="4400" b="1" kern="1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4400" b="1" kern="11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নির্ণয়ের</a:t>
            </a:r>
            <a:r>
              <a:rPr lang="en-US" sz="4400" b="1" kern="1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4400" b="1" kern="11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সূত্র</a:t>
            </a:r>
            <a:r>
              <a:rPr lang="en-US" sz="4400" b="1" kern="1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4400" b="1" kern="11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গঠন</a:t>
            </a:r>
            <a:r>
              <a:rPr lang="en-US" sz="4400" b="1" kern="1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4400" b="1" kern="11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করতে</a:t>
            </a:r>
            <a:r>
              <a:rPr lang="en-US" sz="4400" b="1" kern="1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4400" b="1" kern="11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পারবে</a:t>
            </a:r>
            <a:r>
              <a:rPr lang="en-US" sz="4400" b="1" kern="1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।</a:t>
            </a:r>
          </a:p>
          <a:p>
            <a:r>
              <a:rPr lang="en-US" sz="4400" b="1" kern="1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৩। </a:t>
            </a:r>
            <a:r>
              <a:rPr lang="en-US" sz="4400" b="1" kern="11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গুণোত্তর</a:t>
            </a:r>
            <a:r>
              <a:rPr lang="en-US" sz="4400" b="1" kern="1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4400" b="1" kern="11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ধারা</a:t>
            </a:r>
            <a:r>
              <a:rPr lang="as-IN" sz="4400" b="1" kern="1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র</a:t>
            </a:r>
            <a:r>
              <a:rPr lang="en-US" sz="4400" b="1" kern="1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4400" b="1" kern="11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সূত্র</a:t>
            </a:r>
            <a:r>
              <a:rPr lang="en-US" sz="4400" b="1" kern="1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4400" b="1" kern="11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প্র</a:t>
            </a:r>
            <a:r>
              <a:rPr lang="as-IN" sz="4400" b="1" kern="1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য়</a:t>
            </a:r>
            <a:r>
              <a:rPr lang="en-US" sz="4400" b="1" kern="1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ো</a:t>
            </a:r>
            <a:r>
              <a:rPr lang="as-IN" sz="4400" b="1" kern="1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গ</a:t>
            </a:r>
            <a:r>
              <a:rPr lang="en-US" sz="4400" b="1" kern="1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as-IN" sz="4400" b="1" kern="1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ক</a:t>
            </a:r>
            <a:r>
              <a:rPr lang="en-US" sz="4400" b="1" kern="11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রে</a:t>
            </a:r>
            <a:r>
              <a:rPr lang="en-US" sz="4400" b="1" kern="1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4400" b="1" kern="11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গাণিতিক</a:t>
            </a:r>
            <a:r>
              <a:rPr lang="en-US" sz="4400" b="1" kern="1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4400" b="1" kern="11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সমস্যার</a:t>
            </a:r>
            <a:r>
              <a:rPr lang="en-US" sz="4400" b="1" kern="1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4400" b="1" kern="11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সমাধান</a:t>
            </a:r>
            <a:r>
              <a:rPr lang="en-US" sz="4400" b="1" kern="1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4400" b="1" kern="11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করতে</a:t>
            </a:r>
            <a:r>
              <a:rPr lang="en-US" sz="4400" b="1" kern="1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4400" b="1" kern="11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পারবে</a:t>
            </a:r>
            <a:r>
              <a:rPr lang="en-US" sz="4400" b="1" kern="1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।</a:t>
            </a:r>
            <a:endParaRPr lang="en-US" sz="44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07517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4F0BAAB-9707-4068-817A-AD3DD2FD4AE2}"/>
              </a:ext>
            </a:extLst>
          </p:cNvPr>
          <p:cNvGrpSpPr/>
          <p:nvPr/>
        </p:nvGrpSpPr>
        <p:grpSpPr>
          <a:xfrm>
            <a:off x="214392" y="2841462"/>
            <a:ext cx="1491113" cy="1810811"/>
            <a:chOff x="585058" y="1907922"/>
            <a:chExt cx="715387" cy="1261358"/>
          </a:xfrm>
        </p:grpSpPr>
        <p:pic>
          <p:nvPicPr>
            <p:cNvPr id="3" name="Picture 2" descr="bird.gif">
              <a:extLst>
                <a:ext uri="{FF2B5EF4-FFF2-40B4-BE49-F238E27FC236}">
                  <a16:creationId xmlns:a16="http://schemas.microsoft.com/office/drawing/2014/main" id="{1158F0FF-D496-4D55-9E50-3E13E1FAC07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85058" y="2600703"/>
              <a:ext cx="710342" cy="56857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4" name="Picture 3" descr="bird.gif">
              <a:extLst>
                <a:ext uri="{FF2B5EF4-FFF2-40B4-BE49-F238E27FC236}">
                  <a16:creationId xmlns:a16="http://schemas.microsoft.com/office/drawing/2014/main" id="{68056286-7F47-48D6-8F8A-C11E98CA300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90103" y="1907922"/>
              <a:ext cx="710342" cy="56857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347E6E98-91F9-4C00-B56B-219B065A9FFA}"/>
              </a:ext>
            </a:extLst>
          </p:cNvPr>
          <p:cNvGrpSpPr/>
          <p:nvPr/>
        </p:nvGrpSpPr>
        <p:grpSpPr>
          <a:xfrm>
            <a:off x="2492076" y="2094992"/>
            <a:ext cx="1480596" cy="3083228"/>
            <a:chOff x="1726610" y="1907923"/>
            <a:chExt cx="798908" cy="2563791"/>
          </a:xfrm>
        </p:grpSpPr>
        <p:pic>
          <p:nvPicPr>
            <p:cNvPr id="6" name="Picture 5" descr="bird.gif">
              <a:extLst>
                <a:ext uri="{FF2B5EF4-FFF2-40B4-BE49-F238E27FC236}">
                  <a16:creationId xmlns:a16="http://schemas.microsoft.com/office/drawing/2014/main" id="{8CB52C5C-6323-4796-B393-FAD890C73B3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36098" y="1907923"/>
              <a:ext cx="787990" cy="577236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7" name="Picture 6" descr="bird.gif">
              <a:extLst>
                <a:ext uri="{FF2B5EF4-FFF2-40B4-BE49-F238E27FC236}">
                  <a16:creationId xmlns:a16="http://schemas.microsoft.com/office/drawing/2014/main" id="{B44A2A29-DC40-4887-8A95-88A3C1300E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26610" y="2540090"/>
              <a:ext cx="787990" cy="577236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8" name="Picture 7" descr="bird.gif">
              <a:extLst>
                <a:ext uri="{FF2B5EF4-FFF2-40B4-BE49-F238E27FC236}">
                  <a16:creationId xmlns:a16="http://schemas.microsoft.com/office/drawing/2014/main" id="{5912D8E1-7A5D-4B05-99BB-62A8DC8AEB3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37528" y="3262311"/>
              <a:ext cx="787990" cy="577236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9" name="Picture 8" descr="bird.gif">
              <a:extLst>
                <a:ext uri="{FF2B5EF4-FFF2-40B4-BE49-F238E27FC236}">
                  <a16:creationId xmlns:a16="http://schemas.microsoft.com/office/drawing/2014/main" id="{341F34BC-01E0-4EDE-BB3F-E4818DD954D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28040" y="3894478"/>
              <a:ext cx="787990" cy="577236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17013EA-1C50-4DBC-8253-6E35AE9B901F}"/>
              </a:ext>
            </a:extLst>
          </p:cNvPr>
          <p:cNvGrpSpPr/>
          <p:nvPr/>
        </p:nvGrpSpPr>
        <p:grpSpPr>
          <a:xfrm>
            <a:off x="4532244" y="1316130"/>
            <a:ext cx="1563756" cy="3941670"/>
            <a:chOff x="2879846" y="1447800"/>
            <a:chExt cx="660733" cy="3657600"/>
          </a:xfrm>
        </p:grpSpPr>
        <p:pic>
          <p:nvPicPr>
            <p:cNvPr id="11" name="Picture 10" descr="bird.gif">
              <a:extLst>
                <a:ext uri="{FF2B5EF4-FFF2-40B4-BE49-F238E27FC236}">
                  <a16:creationId xmlns:a16="http://schemas.microsoft.com/office/drawing/2014/main" id="{27167C61-BDD4-4BD6-AF21-032B0AE662E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89334" y="1447800"/>
              <a:ext cx="614436" cy="406911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12" name="Picture 11" descr="bird.gif">
              <a:extLst>
                <a:ext uri="{FF2B5EF4-FFF2-40B4-BE49-F238E27FC236}">
                  <a16:creationId xmlns:a16="http://schemas.microsoft.com/office/drawing/2014/main" id="{ABEACB63-EFC6-48F1-939A-24AFDCDDFFE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79846" y="1907923"/>
              <a:ext cx="615706" cy="40478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13" name="Picture 12" descr="bird.gif">
              <a:extLst>
                <a:ext uri="{FF2B5EF4-FFF2-40B4-BE49-F238E27FC236}">
                  <a16:creationId xmlns:a16="http://schemas.microsoft.com/office/drawing/2014/main" id="{C34E3A10-E045-4227-BFE2-06BB2B1931B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90764" y="2362200"/>
              <a:ext cx="614436" cy="406911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14" name="Picture 13" descr="bird.gif">
              <a:extLst>
                <a:ext uri="{FF2B5EF4-FFF2-40B4-BE49-F238E27FC236}">
                  <a16:creationId xmlns:a16="http://schemas.microsoft.com/office/drawing/2014/main" id="{DD494A81-865B-43E2-A344-11DAEBFB30D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81276" y="2819400"/>
              <a:ext cx="614436" cy="406911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15" name="Picture 14" descr="bird.gif">
              <a:extLst>
                <a:ext uri="{FF2B5EF4-FFF2-40B4-BE49-F238E27FC236}">
                  <a16:creationId xmlns:a16="http://schemas.microsoft.com/office/drawing/2014/main" id="{B0E3B8CE-7FBC-432C-AB2A-F19602304DB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24713" y="3276600"/>
              <a:ext cx="614436" cy="406911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16" name="Picture 15" descr="bird.gif">
              <a:extLst>
                <a:ext uri="{FF2B5EF4-FFF2-40B4-BE49-F238E27FC236}">
                  <a16:creationId xmlns:a16="http://schemas.microsoft.com/office/drawing/2014/main" id="{1C51EFAB-9DFA-4E65-ABEE-9D63DD7F47E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15225" y="3784089"/>
              <a:ext cx="614436" cy="406911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17" name="Picture 16" descr="bird.gif">
              <a:extLst>
                <a:ext uri="{FF2B5EF4-FFF2-40B4-BE49-F238E27FC236}">
                  <a16:creationId xmlns:a16="http://schemas.microsoft.com/office/drawing/2014/main" id="{27C4771A-163A-4C07-84E0-2ECF04981D6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26143" y="4232312"/>
              <a:ext cx="614436" cy="406911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18" name="Picture 17" descr="bird.gif">
              <a:extLst>
                <a:ext uri="{FF2B5EF4-FFF2-40B4-BE49-F238E27FC236}">
                  <a16:creationId xmlns:a16="http://schemas.microsoft.com/office/drawing/2014/main" id="{B2C78CAD-0624-4F88-A1DC-06DE1C21568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16655" y="4698489"/>
              <a:ext cx="614436" cy="406911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8EE3805-F382-4436-A419-C4C8F7394DD8}"/>
              </a:ext>
            </a:extLst>
          </p:cNvPr>
          <p:cNvGrpSpPr/>
          <p:nvPr/>
        </p:nvGrpSpPr>
        <p:grpSpPr>
          <a:xfrm>
            <a:off x="8287791" y="1190013"/>
            <a:ext cx="1442991" cy="4766662"/>
            <a:chOff x="3866062" y="640655"/>
            <a:chExt cx="331109" cy="4766662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D9DDCEAC-1B1E-42B8-8285-A915CBBB042B}"/>
                </a:ext>
              </a:extLst>
            </p:cNvPr>
            <p:cNvGrpSpPr/>
            <p:nvPr/>
          </p:nvGrpSpPr>
          <p:grpSpPr>
            <a:xfrm>
              <a:off x="3866062" y="640655"/>
              <a:ext cx="322762" cy="2315793"/>
              <a:chOff x="2879846" y="1447800"/>
              <a:chExt cx="660733" cy="3657600"/>
            </a:xfrm>
          </p:grpSpPr>
          <p:pic>
            <p:nvPicPr>
              <p:cNvPr id="31" name="Picture 30" descr="bird.gif">
                <a:extLst>
                  <a:ext uri="{FF2B5EF4-FFF2-40B4-BE49-F238E27FC236}">
                    <a16:creationId xmlns:a16="http://schemas.microsoft.com/office/drawing/2014/main" id="{CA08E536-F124-4E17-A09F-2B636D9C68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2889334" y="1447800"/>
                <a:ext cx="614436" cy="406911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32" name="Picture 31" descr="bird.gif">
                <a:extLst>
                  <a:ext uri="{FF2B5EF4-FFF2-40B4-BE49-F238E27FC236}">
                    <a16:creationId xmlns:a16="http://schemas.microsoft.com/office/drawing/2014/main" id="{036E35E2-51F9-4C1B-81C1-87382FECB3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2879846" y="1907923"/>
                <a:ext cx="615706" cy="404787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33" name="Picture 32" descr="bird.gif">
                <a:extLst>
                  <a:ext uri="{FF2B5EF4-FFF2-40B4-BE49-F238E27FC236}">
                    <a16:creationId xmlns:a16="http://schemas.microsoft.com/office/drawing/2014/main" id="{5B0F9B32-7D24-450E-B8E8-2308603508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2890764" y="2362200"/>
                <a:ext cx="614436" cy="406911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34" name="Picture 33" descr="bird.gif">
                <a:extLst>
                  <a:ext uri="{FF2B5EF4-FFF2-40B4-BE49-F238E27FC236}">
                    <a16:creationId xmlns:a16="http://schemas.microsoft.com/office/drawing/2014/main" id="{1E30A531-2A7D-4BD3-9AA1-C5F72F7EAF9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2881276" y="2819400"/>
                <a:ext cx="614436" cy="406911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35" name="Picture 34" descr="bird.gif">
                <a:extLst>
                  <a:ext uri="{FF2B5EF4-FFF2-40B4-BE49-F238E27FC236}">
                    <a16:creationId xmlns:a16="http://schemas.microsoft.com/office/drawing/2014/main" id="{9F84BCF8-4D3B-423C-8979-6E244451092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2924713" y="3276600"/>
                <a:ext cx="614436" cy="406911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36" name="Picture 35" descr="bird.gif">
                <a:extLst>
                  <a:ext uri="{FF2B5EF4-FFF2-40B4-BE49-F238E27FC236}">
                    <a16:creationId xmlns:a16="http://schemas.microsoft.com/office/drawing/2014/main" id="{1A8068B9-7BB7-4B84-AAE8-3863C5336B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2915225" y="3784089"/>
                <a:ext cx="614436" cy="406911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37" name="Picture 36" descr="bird.gif">
                <a:extLst>
                  <a:ext uri="{FF2B5EF4-FFF2-40B4-BE49-F238E27FC236}">
                    <a16:creationId xmlns:a16="http://schemas.microsoft.com/office/drawing/2014/main" id="{46737606-661F-44FE-8C9D-8100782DA94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2926143" y="4232312"/>
                <a:ext cx="614436" cy="406911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38" name="Picture 37" descr="bird.gif">
                <a:extLst>
                  <a:ext uri="{FF2B5EF4-FFF2-40B4-BE49-F238E27FC236}">
                    <a16:creationId xmlns:a16="http://schemas.microsoft.com/office/drawing/2014/main" id="{16CB8BE9-F3DF-4889-BC78-CB02C455A8A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2916655" y="4698489"/>
                <a:ext cx="614436" cy="406911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BEF95F68-E9E6-438E-AA0F-E4052B440823}"/>
                </a:ext>
              </a:extLst>
            </p:cNvPr>
            <p:cNvGrpSpPr/>
            <p:nvPr/>
          </p:nvGrpSpPr>
          <p:grpSpPr>
            <a:xfrm>
              <a:off x="3874409" y="3091524"/>
              <a:ext cx="322762" cy="2315793"/>
              <a:chOff x="2879846" y="1447800"/>
              <a:chExt cx="660733" cy="3657600"/>
            </a:xfrm>
          </p:grpSpPr>
          <p:pic>
            <p:nvPicPr>
              <p:cNvPr id="23" name="Picture 22" descr="bird.gif">
                <a:extLst>
                  <a:ext uri="{FF2B5EF4-FFF2-40B4-BE49-F238E27FC236}">
                    <a16:creationId xmlns:a16="http://schemas.microsoft.com/office/drawing/2014/main" id="{13E85840-E397-420D-8619-2792A59A7E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2889334" y="1447800"/>
                <a:ext cx="614436" cy="406911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24" name="Picture 23" descr="bird.gif">
                <a:extLst>
                  <a:ext uri="{FF2B5EF4-FFF2-40B4-BE49-F238E27FC236}">
                    <a16:creationId xmlns:a16="http://schemas.microsoft.com/office/drawing/2014/main" id="{4B4DA73F-8B98-4B04-8B7F-9D1021FA4B1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2879846" y="1907923"/>
                <a:ext cx="615706" cy="404787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25" name="Picture 24" descr="bird.gif">
                <a:extLst>
                  <a:ext uri="{FF2B5EF4-FFF2-40B4-BE49-F238E27FC236}">
                    <a16:creationId xmlns:a16="http://schemas.microsoft.com/office/drawing/2014/main" id="{1B96B4AE-0C78-4CAA-998A-C399E6E656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2890764" y="2362200"/>
                <a:ext cx="614436" cy="406911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26" name="Picture 25" descr="bird.gif">
                <a:extLst>
                  <a:ext uri="{FF2B5EF4-FFF2-40B4-BE49-F238E27FC236}">
                    <a16:creationId xmlns:a16="http://schemas.microsoft.com/office/drawing/2014/main" id="{92362996-A992-4483-819C-C7F23BCC4A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2881276" y="2819400"/>
                <a:ext cx="614436" cy="406911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27" name="Picture 26" descr="bird.gif">
                <a:extLst>
                  <a:ext uri="{FF2B5EF4-FFF2-40B4-BE49-F238E27FC236}">
                    <a16:creationId xmlns:a16="http://schemas.microsoft.com/office/drawing/2014/main" id="{72DD7B8A-39F0-4D39-9179-9077DE18EE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2924713" y="3276600"/>
                <a:ext cx="614436" cy="406911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28" name="Picture 27" descr="bird.gif">
                <a:extLst>
                  <a:ext uri="{FF2B5EF4-FFF2-40B4-BE49-F238E27FC236}">
                    <a16:creationId xmlns:a16="http://schemas.microsoft.com/office/drawing/2014/main" id="{127863F7-A887-440B-9DA4-837BD42F7B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2915225" y="3784089"/>
                <a:ext cx="614436" cy="406911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29" name="Picture 28" descr="bird.gif">
                <a:extLst>
                  <a:ext uri="{FF2B5EF4-FFF2-40B4-BE49-F238E27FC236}">
                    <a16:creationId xmlns:a16="http://schemas.microsoft.com/office/drawing/2014/main" id="{6101034F-F151-415E-BD09-0E435461B1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2926143" y="4232312"/>
                <a:ext cx="614436" cy="406911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30" name="Picture 29" descr="bird.gif">
                <a:extLst>
                  <a:ext uri="{FF2B5EF4-FFF2-40B4-BE49-F238E27FC236}">
                    <a16:creationId xmlns:a16="http://schemas.microsoft.com/office/drawing/2014/main" id="{BD2120D5-6623-4EF9-A29C-60D5F046C4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2916655" y="4698489"/>
                <a:ext cx="614436" cy="406911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</p:grp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F3A0E261-F491-4384-AFCB-21AD3D8A6E36}"/>
              </a:ext>
            </a:extLst>
          </p:cNvPr>
          <p:cNvSpPr/>
          <p:nvPr/>
        </p:nvSpPr>
        <p:spPr>
          <a:xfrm>
            <a:off x="87847" y="5537742"/>
            <a:ext cx="80746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 2"/>
              <a:buChar char=""/>
            </a:pPr>
            <a:r>
              <a:rPr lang="en-US" sz="2800" b="1" dirty="0">
                <a:latin typeface="NikoshBAN" pitchFamily="2" charset="0"/>
                <a:cs typeface="NikoshBAN" pitchFamily="2" charset="0"/>
                <a:sym typeface="Wingdings 2"/>
              </a:rPr>
              <a:t>২য়</a:t>
            </a:r>
            <a:r>
              <a:rPr lang="bn-BD" sz="2800" b="1" dirty="0">
                <a:latin typeface="NikoshBAN" pitchFamily="2" charset="0"/>
                <a:cs typeface="NikoshBAN" pitchFamily="2" charset="0"/>
                <a:sym typeface="Wingdings 2"/>
              </a:rPr>
              <a:t> দল ও </a:t>
            </a:r>
            <a:r>
              <a:rPr lang="en-US" sz="2800" b="1" dirty="0">
                <a:latin typeface="NikoshBAN" pitchFamily="2" charset="0"/>
                <a:cs typeface="NikoshBAN" pitchFamily="2" charset="0"/>
                <a:sym typeface="Wingdings 2"/>
              </a:rPr>
              <a:t>১ম</a:t>
            </a:r>
            <a:r>
              <a:rPr lang="bn-BD" sz="2800" b="1" dirty="0">
                <a:latin typeface="NikoshBAN" pitchFamily="2" charset="0"/>
                <a:cs typeface="NikoshBAN" pitchFamily="2" charset="0"/>
                <a:sym typeface="Wingdings 2"/>
              </a:rPr>
              <a:t> দলের পাখির অনুপাত=</a:t>
            </a:r>
            <a:r>
              <a:rPr lang="bn-BD" sz="2800" b="1" dirty="0">
                <a:latin typeface="Times New Roman" pitchFamily="18" charset="0"/>
                <a:cs typeface="NikoshBAN" pitchFamily="2" charset="0"/>
                <a:sym typeface="Wingdings 2"/>
              </a:rPr>
              <a:t> </a:t>
            </a:r>
            <a:r>
              <a:rPr lang="en-US" sz="2800" b="1" dirty="0">
                <a:latin typeface="Times New Roman" pitchFamily="18" charset="0"/>
                <a:cs typeface="NikoshBAN" pitchFamily="2" charset="0"/>
                <a:sym typeface="Wingdings 2"/>
              </a:rPr>
              <a:t>4 : 2 = 2:1</a:t>
            </a:r>
            <a:endParaRPr lang="bn-BD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F7001D7D-418E-4AB1-971B-3FA2173B03C2}"/>
              </a:ext>
            </a:extLst>
          </p:cNvPr>
          <p:cNvSpPr/>
          <p:nvPr/>
        </p:nvSpPr>
        <p:spPr>
          <a:xfrm>
            <a:off x="87848" y="6001294"/>
            <a:ext cx="81836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 2"/>
              <a:buChar char=""/>
            </a:pPr>
            <a:r>
              <a:rPr lang="en-US" sz="2800" b="1" dirty="0">
                <a:latin typeface="NikoshBAN" pitchFamily="2" charset="0"/>
                <a:cs typeface="NikoshBAN" pitchFamily="2" charset="0"/>
                <a:sym typeface="Wingdings 2"/>
              </a:rPr>
              <a:t>৩য় </a:t>
            </a:r>
            <a:r>
              <a:rPr lang="bn-BD" sz="2800" b="1" dirty="0">
                <a:latin typeface="NikoshBAN" pitchFamily="2" charset="0"/>
                <a:cs typeface="NikoshBAN" pitchFamily="2" charset="0"/>
                <a:sym typeface="Wingdings 2"/>
              </a:rPr>
              <a:t>দল ও ২য় দলের পাখির অনুপাত=</a:t>
            </a:r>
            <a:r>
              <a:rPr lang="bn-BD" sz="2800" b="1" dirty="0">
                <a:latin typeface="Times New Roman" pitchFamily="18" charset="0"/>
                <a:cs typeface="NikoshBAN" pitchFamily="2" charset="0"/>
                <a:sym typeface="Wingdings 2"/>
              </a:rPr>
              <a:t> </a:t>
            </a:r>
            <a:r>
              <a:rPr lang="en-US" sz="2800" b="1" dirty="0">
                <a:latin typeface="Times New Roman" pitchFamily="18" charset="0"/>
                <a:cs typeface="NikoshBAN" pitchFamily="2" charset="0"/>
                <a:sym typeface="Wingdings 2"/>
              </a:rPr>
              <a:t>8 : 4 = 2:1</a:t>
            </a:r>
            <a:endParaRPr lang="bn-BD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D8FA44E-637D-4CD2-B7DC-7643245943B8}"/>
              </a:ext>
            </a:extLst>
          </p:cNvPr>
          <p:cNvSpPr/>
          <p:nvPr/>
        </p:nvSpPr>
        <p:spPr>
          <a:xfrm>
            <a:off x="3210814" y="81149"/>
            <a:ext cx="50113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চিত্রগুলোতে কী দেখা যাচ্ছে?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35F763C1-FDF5-4622-BCB4-BD579DDA997E}"/>
              </a:ext>
            </a:extLst>
          </p:cNvPr>
          <p:cNvSpPr/>
          <p:nvPr/>
        </p:nvSpPr>
        <p:spPr>
          <a:xfrm>
            <a:off x="361196" y="487374"/>
            <a:ext cx="195438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১ম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দল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=2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708CC75-63F5-47DF-8E6E-AAA5161F399B}"/>
              </a:ext>
            </a:extLst>
          </p:cNvPr>
          <p:cNvSpPr/>
          <p:nvPr/>
        </p:nvSpPr>
        <p:spPr>
          <a:xfrm>
            <a:off x="2260442" y="511787"/>
            <a:ext cx="19880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২য়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দল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=4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CD04CDC-6F92-4647-9193-05F84B0DA2D9}"/>
              </a:ext>
            </a:extLst>
          </p:cNvPr>
          <p:cNvSpPr/>
          <p:nvPr/>
        </p:nvSpPr>
        <p:spPr>
          <a:xfrm>
            <a:off x="4424131" y="560693"/>
            <a:ext cx="23874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৩য়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দল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=8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53D402D8-9E1A-4A27-B912-843FEC330858}"/>
              </a:ext>
            </a:extLst>
          </p:cNvPr>
          <p:cNvSpPr/>
          <p:nvPr/>
        </p:nvSpPr>
        <p:spPr>
          <a:xfrm>
            <a:off x="7873469" y="485494"/>
            <a:ext cx="23166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৪র্থ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দল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=16 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2452CB2B-0976-41CD-B0C6-FCAED8CC9B32}"/>
              </a:ext>
            </a:extLst>
          </p:cNvPr>
          <p:cNvSpPr/>
          <p:nvPr/>
        </p:nvSpPr>
        <p:spPr>
          <a:xfrm>
            <a:off x="87847" y="6479732"/>
            <a:ext cx="83167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 2"/>
              <a:buChar char=""/>
            </a:pPr>
            <a:r>
              <a:rPr lang="en-US" sz="2800" b="1" dirty="0">
                <a:latin typeface="NikoshBAN" pitchFamily="2" charset="0"/>
                <a:cs typeface="NikoshBAN" pitchFamily="2" charset="0"/>
                <a:sym typeface="Wingdings 2"/>
              </a:rPr>
              <a:t>৪</a:t>
            </a:r>
            <a:r>
              <a:rPr lang="as-IN" sz="2800" b="1" dirty="0">
                <a:latin typeface="NikoshBAN" pitchFamily="2" charset="0"/>
                <a:cs typeface="NikoshBAN" pitchFamily="2" charset="0"/>
                <a:sym typeface="Wingdings 2"/>
              </a:rPr>
              <a:t>র</a:t>
            </a:r>
            <a:r>
              <a:rPr lang="en-US" sz="2800" b="1" dirty="0">
                <a:latin typeface="NikoshBAN" pitchFamily="2" charset="0"/>
                <a:cs typeface="NikoshBAN" pitchFamily="2" charset="0"/>
                <a:sym typeface="Wingdings 2"/>
              </a:rPr>
              <a:t>্</a:t>
            </a:r>
            <a:r>
              <a:rPr lang="as-IN" sz="2800" b="1" dirty="0">
                <a:latin typeface="NikoshBAN" pitchFamily="2" charset="0"/>
                <a:cs typeface="NikoshBAN" pitchFamily="2" charset="0"/>
                <a:sym typeface="Wingdings 2"/>
              </a:rPr>
              <a:t>থ</a:t>
            </a:r>
            <a:r>
              <a:rPr lang="en-US" sz="2800" b="1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bn-BD" sz="2800" b="1" dirty="0">
                <a:latin typeface="NikoshBAN" pitchFamily="2" charset="0"/>
                <a:cs typeface="NikoshBAN" pitchFamily="2" charset="0"/>
                <a:sym typeface="Wingdings 2"/>
              </a:rPr>
              <a:t>দল ও </a:t>
            </a:r>
            <a:r>
              <a:rPr lang="en-US" sz="2800" b="1" dirty="0">
                <a:latin typeface="NikoshBAN" pitchFamily="2" charset="0"/>
                <a:cs typeface="NikoshBAN" pitchFamily="2" charset="0"/>
                <a:sym typeface="Wingdings 2"/>
              </a:rPr>
              <a:t>৩</a:t>
            </a:r>
            <a:r>
              <a:rPr lang="bn-BD" sz="2800" b="1" dirty="0">
                <a:latin typeface="NikoshBAN" pitchFamily="2" charset="0"/>
                <a:cs typeface="NikoshBAN" pitchFamily="2" charset="0"/>
                <a:sym typeface="Wingdings 2"/>
              </a:rPr>
              <a:t>য় দলের পাখির অনুপাত=</a:t>
            </a:r>
            <a:r>
              <a:rPr lang="bn-BD" sz="2800" b="1" dirty="0">
                <a:latin typeface="Times New Roman" pitchFamily="18" charset="0"/>
                <a:cs typeface="NikoshBAN" pitchFamily="2" charset="0"/>
                <a:sym typeface="Wingdings 2"/>
              </a:rPr>
              <a:t> </a:t>
            </a:r>
            <a:r>
              <a:rPr lang="en-US" sz="2800" b="1" dirty="0">
                <a:latin typeface="Times New Roman" pitchFamily="18" charset="0"/>
                <a:cs typeface="NikoshBAN" pitchFamily="2" charset="0"/>
                <a:sym typeface="Wingdings 2"/>
              </a:rPr>
              <a:t>16 : 8 = 2:1</a:t>
            </a:r>
            <a:endParaRPr lang="bn-BD" sz="2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480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1" grpId="0"/>
      <p:bldP spid="42" grpId="0"/>
      <p:bldP spid="43" grpId="0"/>
      <p:bldP spid="44" grpId="0"/>
      <p:bldP spid="45" grpId="0"/>
      <p:bldP spid="4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AE8EBCF-CD74-437E-BBC0-ABFABC9E6AA7}"/>
              </a:ext>
            </a:extLst>
          </p:cNvPr>
          <p:cNvSpPr/>
          <p:nvPr/>
        </p:nvSpPr>
        <p:spPr>
          <a:xfrm>
            <a:off x="0" y="0"/>
            <a:ext cx="121920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BD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  <a:sym typeface="Wingdings 2"/>
              </a:rPr>
              <a:t>গুণোত্তর</a:t>
            </a:r>
            <a:r>
              <a:rPr lang="bn-BD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ধারা: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কোনো</a:t>
            </a:r>
            <a:r>
              <a:rPr lang="bn-BD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ধারার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bn-BD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কোনো পদ ও এর পূর্ববর্তী পদের অনুপাত সব সময় সমান হলে অর্থাৎ যেকোনো পদকে এর পূর্ববর্তী পদ দ্বারা ভাগ করে ভাগফল সমান পাওয়া গেলে, সে ধারাটিকে গুণোত্তর ধারা বলে এবং ভাগফলকে সাধারণ অনুপাত বলে।</a:t>
            </a:r>
            <a:r>
              <a:rPr lang="bn-BD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onnyBanglaOMJ" pitchFamily="2" charset="0"/>
                <a:cs typeface="NikoshBAN" pitchFamily="2" charset="0"/>
              </a:rPr>
              <a:t> 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TonnyBanglaOMJ" pitchFamily="2" charset="0"/>
              <a:cs typeface="NikoshBAN" pitchFamily="2" charset="0"/>
            </a:endParaRPr>
          </a:p>
          <a:p>
            <a:pPr algn="just"/>
            <a:r>
              <a:rPr lang="bn-BD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যেমন</a:t>
            </a:r>
            <a:r>
              <a:rPr lang="bn-BD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NikoshBAN" pitchFamily="2" charset="0"/>
              </a:rPr>
              <a:t>: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NikoshBAN" pitchFamily="2" charset="0"/>
              </a:rPr>
              <a:t> 2 + 4+ 8 + 16 +32+……</a:t>
            </a:r>
            <a:r>
              <a:rPr lang="bn-BD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NikoshBAN" pitchFamily="2" charset="0"/>
              </a:rPr>
              <a:t>একটি  গুণোত্তর ধারা। কারণ-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NikoshBAN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4794B9-76C3-40C1-88F9-45012E51A4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071" y="3429000"/>
            <a:ext cx="11158330" cy="167308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D903FC9-6F55-4323-B010-215F88DF56CE}"/>
              </a:ext>
            </a:extLst>
          </p:cNvPr>
          <p:cNvSpPr/>
          <p:nvPr/>
        </p:nvSpPr>
        <p:spPr>
          <a:xfrm>
            <a:off x="0" y="4917279"/>
            <a:ext cx="1213899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চিত্রটিকে আমরা ল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ক্ষ্য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করলে দেখতে পাই যে , এই চিত্রের পরবর্তী পদ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পূর্ববর্তী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পদ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ভাগ করলে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প্রতিক্ষেত্রেই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ভাগফল 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হয় । আর তাই বলা যায় উক্ত চিত্রের উদাহরণটি হলো গুণোত্তর ধারার উদাহরণ ।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26804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71448EB-D9B1-459B-8184-B0D33CBE91B7}"/>
              </a:ext>
            </a:extLst>
          </p:cNvPr>
          <p:cNvSpPr/>
          <p:nvPr/>
        </p:nvSpPr>
        <p:spPr>
          <a:xfrm>
            <a:off x="1701138" y="-27288"/>
            <a:ext cx="79415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b="1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গুণোত্তর</a:t>
            </a:r>
            <a:r>
              <a:rPr lang="en-US" sz="36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ধারার</a:t>
            </a:r>
            <a:r>
              <a:rPr lang="en-US" sz="36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</a:t>
            </a:r>
            <a:r>
              <a:rPr lang="en-US" sz="36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সূত্রাবলীঃ</a:t>
            </a:r>
            <a:endParaRPr lang="en-US" sz="3600" b="1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354E31B6-D66C-4EFD-97E0-619F51D7BD50}"/>
                  </a:ext>
                </a:extLst>
              </p:cNvPr>
              <p:cNvSpPr/>
              <p:nvPr/>
            </p:nvSpPr>
            <p:spPr>
              <a:xfrm>
                <a:off x="0" y="778069"/>
                <a:ext cx="12496800" cy="61737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600" b="1" dirty="0">
                    <a:latin typeface="NikoshBAN" panose="02000000000000000000" pitchFamily="2" charset="0"/>
                    <a:cs typeface="NikoshBAN" panose="02000000000000000000" pitchFamily="2" charset="0"/>
                    <a:sym typeface="Wingdings" panose="05000000000000000000" pitchFamily="2" charset="2"/>
                  </a:rPr>
                  <a:t>কোন </a:t>
                </a:r>
                <a:r>
                  <a:rPr lang="en-US" sz="3600" b="1" dirty="0" err="1">
                    <a:latin typeface="NikoshBAN" panose="02000000000000000000" pitchFamily="2" charset="0"/>
                    <a:cs typeface="NikoshBAN" panose="02000000000000000000" pitchFamily="2" charset="0"/>
                    <a:sym typeface="Wingdings" panose="05000000000000000000" pitchFamily="2" charset="2"/>
                  </a:rPr>
                  <a:t>গুণোত্তর</a:t>
                </a:r>
                <a:r>
                  <a:rPr lang="en-US" sz="3600" b="1" dirty="0">
                    <a:latin typeface="NikoshBAN" panose="02000000000000000000" pitchFamily="2" charset="0"/>
                    <a:cs typeface="NikoshBAN" panose="02000000000000000000" pitchFamily="2" charset="0"/>
                    <a:sym typeface="Wingdings" panose="05000000000000000000" pitchFamily="2" charset="2"/>
                  </a:rPr>
                  <a:t> </a:t>
                </a:r>
                <a:r>
                  <a:rPr lang="en-US" sz="3600" b="1" dirty="0" err="1">
                    <a:latin typeface="NikoshBAN" panose="02000000000000000000" pitchFamily="2" charset="0"/>
                    <a:cs typeface="NikoshBAN" panose="02000000000000000000" pitchFamily="2" charset="0"/>
                    <a:sym typeface="Wingdings" panose="05000000000000000000" pitchFamily="2" charset="2"/>
                  </a:rPr>
                  <a:t>ধারার</a:t>
                </a:r>
                <a:r>
                  <a:rPr lang="en-US" sz="3600" b="1" dirty="0">
                    <a:latin typeface="NikoshBAN" panose="02000000000000000000" pitchFamily="2" charset="0"/>
                    <a:cs typeface="NikoshBAN" panose="02000000000000000000" pitchFamily="2" charset="0"/>
                    <a:sym typeface="Wingdings" panose="05000000000000000000" pitchFamily="2" charset="2"/>
                  </a:rPr>
                  <a:t> </a:t>
                </a:r>
                <a:r>
                  <a:rPr lang="en-US" sz="3600" b="1" dirty="0" err="1">
                    <a:latin typeface="NikoshBAN" panose="02000000000000000000" pitchFamily="2" charset="0"/>
                    <a:cs typeface="NikoshBAN" panose="02000000000000000000" pitchFamily="2" charset="0"/>
                    <a:sym typeface="Wingdings" panose="05000000000000000000" pitchFamily="2" charset="2"/>
                  </a:rPr>
                  <a:t>প্রথম</a:t>
                </a:r>
                <a:r>
                  <a:rPr lang="en-US" sz="3600" b="1" dirty="0">
                    <a:latin typeface="NikoshBAN" panose="02000000000000000000" pitchFamily="2" charset="0"/>
                    <a:cs typeface="NikoshBAN" panose="02000000000000000000" pitchFamily="2" charset="0"/>
                    <a:sym typeface="Wingdings" panose="05000000000000000000" pitchFamily="2" charset="2"/>
                  </a:rPr>
                  <a:t> </a:t>
                </a:r>
                <a:r>
                  <a:rPr lang="en-US" sz="3600" b="1" dirty="0" err="1">
                    <a:latin typeface="NikoshBAN" panose="02000000000000000000" pitchFamily="2" charset="0"/>
                    <a:cs typeface="NikoshBAN" panose="02000000000000000000" pitchFamily="2" charset="0"/>
                    <a:sym typeface="Wingdings" panose="05000000000000000000" pitchFamily="2" charset="2"/>
                  </a:rPr>
                  <a:t>পদ</a:t>
                </a:r>
                <a:r>
                  <a:rPr lang="en-US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1">
                        <a:latin typeface="Cambria Math" panose="02040503050406030204" pitchFamily="18" charset="0"/>
                        <a:cs typeface="SutonnyMJ" pitchFamily="2" charset="0"/>
                      </a:rPr>
                      <m:t>𝒂</m:t>
                    </m:r>
                  </m:oMath>
                </a14:m>
                <a:r>
                  <a:rPr lang="en-US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এবং</a:t>
                </a:r>
                <a:r>
                  <a:rPr lang="en-US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সাধারণ</a:t>
                </a:r>
                <a:r>
                  <a:rPr lang="en-US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sz="36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অনুপাত</a:t>
                </a:r>
                <a:r>
                  <a:rPr lang="en-US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r</a:t>
                </a:r>
                <a14:m>
                  <m:oMath xmlns:m="http://schemas.openxmlformats.org/officeDocument/2006/math">
                    <m:r>
                      <a:rPr lang="en-US" sz="3600" b="1" i="1">
                        <a:latin typeface="Cambria Math" panose="02040503050406030204" pitchFamily="18" charset="0"/>
                        <a:cs typeface="SutonnyMJ" pitchFamily="2" charset="0"/>
                      </a:rPr>
                      <m:t> </m:t>
                    </m:r>
                  </m:oMath>
                </a14:m>
                <a:r>
                  <a:rPr lang="en-US" sz="36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হলে</a:t>
                </a:r>
                <a:r>
                  <a:rPr lang="en-US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 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𝒏</m:t>
                    </m:r>
                  </m:oMath>
                </a14:m>
                <a:r>
                  <a:rPr lang="en-US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তম</a:t>
                </a:r>
                <a:r>
                  <a:rPr lang="en-US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পদ</a:t>
                </a:r>
                <a:r>
                  <a:rPr lang="en-US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600" b="1" i="1">
                        <a:latin typeface="Cambria Math" panose="02040503050406030204" pitchFamily="18" charset="0"/>
                        <a:cs typeface="SutonnyMJ" pitchFamily="2" charset="0"/>
                      </a:rPr>
                      <m:t>=</m:t>
                    </m:r>
                    <m:sSup>
                      <m:sSupPr>
                        <m:ctrlPr>
                          <a:rPr lang="en-US" sz="3600" b="1" i="1"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sSupPr>
                      <m:e>
                        <m:r>
                          <a:rPr lang="en-US" sz="3600" b="1" i="1">
                            <a:latin typeface="Cambria Math" panose="02040503050406030204" pitchFamily="18" charset="0"/>
                            <a:cs typeface="SutonnyMJ" pitchFamily="2" charset="0"/>
                          </a:rPr>
                          <m:t>𝒂</m:t>
                        </m:r>
                        <m:r>
                          <a:rPr lang="en-US" sz="3600" b="1" i="1" smtClean="0">
                            <a:latin typeface="Cambria Math" panose="02040503050406030204" pitchFamily="18" charset="0"/>
                            <a:cs typeface="SutonnyMJ" pitchFamily="2" charset="0"/>
                          </a:rPr>
                          <m:t>𝒓</m:t>
                        </m:r>
                      </m:e>
                      <m:sup>
                        <m:r>
                          <a:rPr lang="en-US" sz="3600" b="1" i="1" smtClean="0">
                            <a:latin typeface="Cambria Math" panose="02040503050406030204" pitchFamily="18" charset="0"/>
                            <a:cs typeface="SutonnyMJ" pitchFamily="2" charset="0"/>
                          </a:rPr>
                          <m:t>𝒏</m:t>
                        </m:r>
                        <m:r>
                          <a:rPr lang="en-US" sz="3600" b="1" i="1">
                            <a:latin typeface="Cambria Math" panose="02040503050406030204" pitchFamily="18" charset="0"/>
                            <a:cs typeface="SutonnyMJ" pitchFamily="2" charset="0"/>
                          </a:rPr>
                          <m:t>−</m:t>
                        </m:r>
                        <m:r>
                          <a:rPr lang="en-US" sz="3600" b="1" i="1">
                            <a:latin typeface="Cambria Math" panose="02040503050406030204" pitchFamily="18" charset="0"/>
                            <a:cs typeface="SutonnyMJ" pitchFamily="2" charset="0"/>
                          </a:rPr>
                          <m:t>𝟏</m:t>
                        </m:r>
                      </m:sup>
                    </m:sSup>
                    <m:r>
                      <a:rPr lang="en-US" sz="3600" b="1" i="1">
                        <a:latin typeface="Cambria Math" panose="02040503050406030204" pitchFamily="18" charset="0"/>
                        <a:cs typeface="SutonnyMJ" pitchFamily="2" charset="0"/>
                      </a:rPr>
                      <m:t>.</m:t>
                    </m:r>
                  </m:oMath>
                </a14:m>
                <a:endParaRPr lang="en-US" sz="36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3600" b="1" dirty="0" err="1">
                    <a:latin typeface="NikoshBAN" panose="02000000000000000000" pitchFamily="2" charset="0"/>
                    <a:cs typeface="NikoshBAN" panose="02000000000000000000" pitchFamily="2" charset="0"/>
                    <a:sym typeface="Wingdings 2" panose="05020102010507070707" pitchFamily="18" charset="2"/>
                  </a:rPr>
                  <a:t>কোন</a:t>
                </a:r>
                <a:r>
                  <a:rPr lang="en-US" sz="3600" b="1" dirty="0">
                    <a:latin typeface="NikoshBAN" panose="02000000000000000000" pitchFamily="2" charset="0"/>
                    <a:cs typeface="NikoshBAN" panose="02000000000000000000" pitchFamily="2" charset="0"/>
                    <a:sym typeface="Wingdings 2" panose="05020102010507070707" pitchFamily="18" charset="2"/>
                  </a:rPr>
                  <a:t> </a:t>
                </a:r>
                <a:r>
                  <a:rPr lang="en-US" sz="3600" b="1" dirty="0" err="1">
                    <a:latin typeface="NikoshBAN" panose="02000000000000000000" pitchFamily="2" charset="0"/>
                    <a:cs typeface="NikoshBAN" panose="02000000000000000000" pitchFamily="2" charset="0"/>
                    <a:sym typeface="Wingdings 2" panose="05020102010507070707" pitchFamily="18" charset="2"/>
                  </a:rPr>
                  <a:t>গুণোত্তর</a:t>
                </a:r>
                <a:r>
                  <a:rPr lang="en-US" sz="3600" b="1" dirty="0">
                    <a:latin typeface="NikoshBAN" panose="02000000000000000000" pitchFamily="2" charset="0"/>
                    <a:cs typeface="NikoshBAN" panose="02000000000000000000" pitchFamily="2" charset="0"/>
                    <a:sym typeface="Wingdings 2" panose="05020102010507070707" pitchFamily="18" charset="2"/>
                  </a:rPr>
                  <a:t> </a:t>
                </a:r>
                <a:r>
                  <a:rPr lang="en-US" sz="3600" b="1" dirty="0" err="1">
                    <a:latin typeface="NikoshBAN" panose="02000000000000000000" pitchFamily="2" charset="0"/>
                    <a:cs typeface="NikoshBAN" panose="02000000000000000000" pitchFamily="2" charset="0"/>
                    <a:sym typeface="Wingdings 2" panose="05020102010507070707" pitchFamily="18" charset="2"/>
                  </a:rPr>
                  <a:t>ধারার</a:t>
                </a:r>
                <a:r>
                  <a:rPr lang="en-US" sz="3600" b="1" dirty="0">
                    <a:latin typeface="NikoshBAN" panose="02000000000000000000" pitchFamily="2" charset="0"/>
                    <a:cs typeface="NikoshBAN" panose="02000000000000000000" pitchFamily="2" charset="0"/>
                    <a:sym typeface="Wingdings 2" panose="05020102010507070707" pitchFamily="18" charset="2"/>
                  </a:rPr>
                  <a:t> </a:t>
                </a:r>
                <a:r>
                  <a:rPr lang="en-US" sz="3600" b="1" dirty="0" err="1">
                    <a:latin typeface="NikoshBAN" panose="02000000000000000000" pitchFamily="2" charset="0"/>
                    <a:cs typeface="NikoshBAN" panose="02000000000000000000" pitchFamily="2" charset="0"/>
                    <a:sym typeface="Wingdings 2" panose="05020102010507070707" pitchFamily="18" charset="2"/>
                  </a:rPr>
                  <a:t>প্রথম</a:t>
                </a:r>
                <a:r>
                  <a:rPr lang="en-US" sz="3600" b="1" dirty="0">
                    <a:latin typeface="NikoshBAN" panose="02000000000000000000" pitchFamily="2" charset="0"/>
                    <a:cs typeface="NikoshBAN" panose="02000000000000000000" pitchFamily="2" charset="0"/>
                    <a:sym typeface="Wingdings 2" panose="05020102010507070707" pitchFamily="18" charset="2"/>
                  </a:rPr>
                  <a:t> </a:t>
                </a:r>
                <a:r>
                  <a:rPr lang="en-US" sz="3600" b="1" dirty="0" err="1">
                    <a:latin typeface="NikoshBAN" panose="02000000000000000000" pitchFamily="2" charset="0"/>
                    <a:cs typeface="NikoshBAN" panose="02000000000000000000" pitchFamily="2" charset="0"/>
                    <a:sym typeface="Wingdings 2" panose="05020102010507070707" pitchFamily="18" charset="2"/>
                  </a:rPr>
                  <a:t>পদ</a:t>
                </a:r>
                <a:r>
                  <a:rPr lang="en-US" sz="3600" b="1" dirty="0">
                    <a:latin typeface="NikoshBAN" panose="02000000000000000000" pitchFamily="2" charset="0"/>
                    <a:cs typeface="NikoshBAN" panose="02000000000000000000" pitchFamily="2" charset="0"/>
                    <a:sym typeface="Wingdings 2" panose="050201020105070707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1">
                        <a:latin typeface="Cambria Math" panose="02040503050406030204" pitchFamily="18" charset="0"/>
                        <a:cs typeface="SutonnyMJ" pitchFamily="2" charset="0"/>
                      </a:rPr>
                      <m:t>𝒂</m:t>
                    </m:r>
                  </m:oMath>
                </a14:m>
                <a:r>
                  <a:rPr lang="en-US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এবং</a:t>
                </a:r>
                <a:r>
                  <a:rPr lang="en-US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সাধারণ</a:t>
                </a:r>
                <a:r>
                  <a:rPr lang="en-US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sz="36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অনুপাত</a:t>
                </a:r>
                <a:r>
                  <a:rPr lang="en-US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r</a:t>
                </a:r>
                <a14:m>
                  <m:oMath xmlns:m="http://schemas.openxmlformats.org/officeDocument/2006/math">
                    <m:r>
                      <a:rPr lang="en-US" sz="3600" b="1" i="1">
                        <a:latin typeface="Cambria Math" panose="02040503050406030204" pitchFamily="18" charset="0"/>
                        <a:cs typeface="SutonnyMJ" pitchFamily="2" charset="0"/>
                      </a:rPr>
                      <m:t> </m:t>
                    </m:r>
                  </m:oMath>
                </a14:m>
                <a:r>
                  <a:rPr lang="en-US" sz="36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হলে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:endParaRPr lang="en-US" sz="3200" b="1" i="1" dirty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𝒏</m:t>
                    </m:r>
                  </m:oMath>
                </a14:m>
                <a:r>
                  <a:rPr lang="en-US" sz="54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54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তম</a:t>
                </a:r>
                <a:r>
                  <a:rPr lang="en-US" sz="54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54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পদের</a:t>
                </a:r>
                <a:r>
                  <a:rPr lang="en-US" sz="54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54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সমষ্টি</a:t>
                </a:r>
                <a:r>
                  <a:rPr lang="en-US" sz="54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</a:p>
              <a:p>
                <a:pPr marL="914400" indent="-914400">
                  <a:buAutoNum type="arabicPeriod"/>
                </a:pP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𝑺</m:t>
                    </m:r>
                    <m:r>
                      <a:rPr lang="en-US" sz="54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𝒏</m:t>
                    </m:r>
                    <m:r>
                      <a:rPr lang="en-US" sz="54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  <m:d>
                          <m:dPr>
                            <m:ctrlPr>
                              <a:rPr lang="en-US" sz="54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54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𝒓</m:t>
                            </m:r>
                            <m:r>
                              <a:rPr lang="en-US" sz="5400" b="1" i="1" baseline="300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sz="54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54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e>
                        </m:d>
                      </m:num>
                      <m:den>
                        <m:r>
                          <a:rPr lang="en-US" sz="54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𝒓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sz="54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 যখন r&gt;1 </a:t>
                </a:r>
                <a:r>
                  <a:rPr lang="en-US" sz="54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এবং</a:t>
                </a:r>
                <a:r>
                  <a:rPr lang="en-US" sz="54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</a:t>
                </a:r>
              </a:p>
              <a:p>
                <a:r>
                  <a:rPr lang="en-US" sz="54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2. 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𝑺</m:t>
                    </m:r>
                    <m:r>
                      <a:rPr lang="en-US" sz="54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𝒏</m:t>
                    </m:r>
                    <m:r>
                      <a:rPr lang="en-US" sz="54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  <m:d>
                          <m:dPr>
                            <m:ctrlPr>
                              <a:rPr lang="en-US" sz="54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54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lang="en-US" sz="54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54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𝒓</m:t>
                            </m:r>
                            <m:r>
                              <a:rPr lang="en-US" sz="5400" b="1" i="1" baseline="300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e>
                        </m:d>
                      </m:num>
                      <m:den>
                        <m:r>
                          <a:rPr lang="en-US" sz="5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54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𝒓</m:t>
                        </m:r>
                      </m:den>
                    </m:f>
                  </m:oMath>
                </a14:m>
                <a:r>
                  <a:rPr lang="en-US" sz="54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, যখন r&lt;1 </a:t>
                </a:r>
              </a:p>
              <a:p>
                <a:endParaRPr lang="en-US" sz="3600" dirty="0"/>
              </a:p>
            </p:txBody>
          </p:sp>
        </mc:Choice>
        <mc:Fallback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354E31B6-D66C-4EFD-97E0-619F51D7BD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778069"/>
                <a:ext cx="12496800" cy="6173741"/>
              </a:xfrm>
              <a:prstGeom prst="rect">
                <a:avLst/>
              </a:prstGeom>
              <a:blipFill>
                <a:blip r:embed="rId2"/>
                <a:stretch>
                  <a:fillRect l="-2585" t="-17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30201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709399D-3E15-4B0C-87B9-040FB68E5B58}"/>
              </a:ext>
            </a:extLst>
          </p:cNvPr>
          <p:cNvSpPr/>
          <p:nvPr/>
        </p:nvSpPr>
        <p:spPr>
          <a:xfrm>
            <a:off x="0" y="0"/>
            <a:ext cx="1229801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সমস্যাঃ</a:t>
            </a:r>
            <a:endParaRPr lang="en-US" sz="3600" b="1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600" b="1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600" b="1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2+4+8+16+................</a:t>
            </a:r>
            <a:r>
              <a:rPr lang="en-US" sz="36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গুণোত্তর</a:t>
            </a:r>
            <a:r>
              <a:rPr lang="en-US" sz="36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ধারা</a:t>
            </a:r>
            <a:r>
              <a:rPr lang="en-US" sz="36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36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endParaRPr lang="en-US" sz="3600" b="1" dirty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ক. </a:t>
            </a:r>
            <a:r>
              <a:rPr lang="en-US" sz="36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ধারাটির</a:t>
            </a:r>
            <a:r>
              <a:rPr lang="en-US" sz="36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r>
              <a:rPr lang="en-US" sz="36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</a:t>
            </a:r>
            <a:r>
              <a:rPr lang="en-US" sz="36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6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36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খ. </a:t>
            </a:r>
            <a:r>
              <a:rPr lang="en-US" sz="36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ধারাটিতে</a:t>
            </a:r>
            <a:r>
              <a:rPr lang="en-US" sz="36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36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আটটি</a:t>
            </a:r>
            <a:r>
              <a:rPr lang="en-US" sz="36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পদের</a:t>
            </a:r>
            <a:r>
              <a:rPr lang="en-US" sz="36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সমষ্টি</a:t>
            </a:r>
            <a:r>
              <a:rPr lang="en-US" sz="36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36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গ. </a:t>
            </a:r>
            <a:r>
              <a:rPr lang="en-US" sz="36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ধারাটির</a:t>
            </a:r>
            <a:r>
              <a:rPr lang="en-US" sz="36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n </a:t>
            </a:r>
            <a:r>
              <a:rPr lang="en-US" sz="36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সংখ্যক</a:t>
            </a:r>
            <a:r>
              <a:rPr lang="en-US" sz="36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পদের</a:t>
            </a:r>
            <a:r>
              <a:rPr lang="en-US" sz="36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সমষ্টি</a:t>
            </a:r>
            <a:r>
              <a:rPr lang="en-US" sz="36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254 </a:t>
            </a:r>
            <a:r>
              <a:rPr lang="en-US" sz="36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36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n </a:t>
            </a:r>
            <a:r>
              <a:rPr lang="en-US" sz="36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</a:t>
            </a:r>
            <a:r>
              <a:rPr lang="en-US" sz="36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6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1972640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883</TotalTime>
  <Words>853</Words>
  <Application>Microsoft Office PowerPoint</Application>
  <PresentationFormat>Widescreen</PresentationFormat>
  <Paragraphs>100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Arial</vt:lpstr>
      <vt:lpstr>Arial Black</vt:lpstr>
      <vt:lpstr>Calibri</vt:lpstr>
      <vt:lpstr>Calibri Light</vt:lpstr>
      <vt:lpstr>Cambria Math</vt:lpstr>
      <vt:lpstr>NikoshBAN</vt:lpstr>
      <vt:lpstr>Times New Roman</vt:lpstr>
      <vt:lpstr>TonnyBanglaOMJ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DOEL</cp:lastModifiedBy>
  <cp:revision>152</cp:revision>
  <dcterms:created xsi:type="dcterms:W3CDTF">2017-09-17T16:59:39Z</dcterms:created>
  <dcterms:modified xsi:type="dcterms:W3CDTF">2020-06-17T10:12:56Z</dcterms:modified>
</cp:coreProperties>
</file>