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1" r:id="rId5"/>
    <p:sldId id="263" r:id="rId6"/>
    <p:sldId id="260" r:id="rId7"/>
    <p:sldId id="257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191CC-9A18-478F-9A7D-AF1739317F1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0F6140-2F55-4FD9-B680-A0BB5BE9B192}">
      <dgm:prSet/>
      <dgm:spPr/>
      <dgm:t>
        <a:bodyPr/>
        <a:lstStyle/>
        <a:p>
          <a:r>
            <a:rPr lang="bn-IN" b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 অনিশ্চয়তা ঝুঁকি নয়।</a:t>
          </a:r>
          <a:endParaRPr lang="bn-IN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31ED8B-65BC-4436-9EB2-FFC27791F098}" type="parTrans" cxnId="{44F2EDA1-4739-4DBB-A09F-8AA4495FC3E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B5D2EF7-FFCE-4293-BA26-75ED7DF125DB}" type="sibTrans" cxnId="{44F2EDA1-4739-4DBB-A09F-8AA4495FC3E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01970DA-83B7-460E-A141-34E55D590209}">
      <dgm:prSet/>
      <dgm:spPr/>
      <dgm:t>
        <a:bodyPr/>
        <a:lstStyle/>
        <a:p>
          <a:r>
            <a:rPr lang="bn-IN" b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ঝুঁকি পরিমাপ করা যায়।</a:t>
          </a:r>
          <a:endParaRPr lang="bn-IN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03875B-8339-458C-8E84-C5F600E06C7B}" type="parTrans" cxnId="{5CBE7F43-709C-461A-96D0-C593C38FCF5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5D7657-F299-4ECD-A054-0313A9DA5A40}" type="sibTrans" cxnId="{5CBE7F43-709C-461A-96D0-C593C38FCF5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2A5300B-3A99-4D43-903E-CD7185A38C09}">
      <dgm:prSet/>
      <dgm:spPr/>
      <dgm:t>
        <a:bodyPr/>
        <a:lstStyle/>
        <a:p>
          <a:r>
            <a:rPr lang="bn-IN" b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 অনিশ্চয়তা পরিমাপ করা যায় না।</a:t>
          </a:r>
          <a:endParaRPr lang="en-US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E65066-CA00-4C3B-8C00-D054D0E8BDDD}" type="parTrans" cxnId="{B0EB6E0F-F0C7-4EC0-8E9E-B6CE10EF48F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7953567-ED20-4EB8-84D8-B8EA7F578AB4}" type="sibTrans" cxnId="{B0EB6E0F-F0C7-4EC0-8E9E-B6CE10EF48F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3828172-A37C-4A63-91FA-91B9F2D32509}">
      <dgm:prSet/>
      <dgm:spPr/>
      <dgm:t>
        <a:bodyPr/>
        <a:lstStyle/>
        <a:p>
          <a:r>
            <a:rPr lang="bn-IN" b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কৌশল প্রয়োগ করে ঝুঁকির পরিমাণ কমানো যায়।</a:t>
          </a:r>
          <a:endParaRPr lang="bn-IN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A31ADE-834D-40A6-B844-B361EFDD3A69}" type="parTrans" cxnId="{E92A2BB4-7F37-4869-ACF5-9181029F9D2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D06F760-314A-4872-838F-6E95BDCE7623}" type="sibTrans" cxnId="{E92A2BB4-7F37-4869-ACF5-9181029F9D2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59A9351-FAFD-4A78-8B83-20A4915638DC}">
      <dgm:prSet/>
      <dgm:spPr/>
      <dgm:t>
        <a:bodyPr/>
        <a:lstStyle/>
        <a:p>
          <a:r>
            <a:rPr lang="bn-IN" b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অনিশ্চয়তা পরিহার বা কমানো যায় না।</a:t>
          </a:r>
          <a:endParaRPr lang="en-US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2F02B5-E444-42D3-A0F7-AF22F0C02F70}" type="parTrans" cxnId="{C524523E-50CF-40EA-9810-DCB045E701B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B553C62-E3B6-4D44-979E-A5EB82D31BE3}" type="sibTrans" cxnId="{C524523E-50CF-40EA-9810-DCB045E701B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F7D1AB7-5B77-4EAC-9DF6-D1DFB5D1DC85}" type="pres">
      <dgm:prSet presAssocID="{212191CC-9A18-478F-9A7D-AF1739317F19}" presName="cycle" presStyleCnt="0">
        <dgm:presLayoutVars>
          <dgm:dir/>
          <dgm:resizeHandles val="exact"/>
        </dgm:presLayoutVars>
      </dgm:prSet>
      <dgm:spPr/>
    </dgm:pt>
    <dgm:pt modelId="{4ED050C0-3BB5-48B4-9F20-7772A374EBB6}" type="pres">
      <dgm:prSet presAssocID="{830F6140-2F55-4FD9-B680-A0BB5BE9B192}" presName="node" presStyleLbl="node1" presStyleIdx="0" presStyleCnt="5">
        <dgm:presLayoutVars>
          <dgm:bulletEnabled val="1"/>
        </dgm:presLayoutVars>
      </dgm:prSet>
      <dgm:spPr/>
    </dgm:pt>
    <dgm:pt modelId="{1A6AED06-CB5C-404F-B39D-2800F9A7533C}" type="pres">
      <dgm:prSet presAssocID="{DB5D2EF7-FFCE-4293-BA26-75ED7DF125DB}" presName="sibTrans" presStyleLbl="sibTrans2D1" presStyleIdx="0" presStyleCnt="5"/>
      <dgm:spPr/>
    </dgm:pt>
    <dgm:pt modelId="{B6B51ED5-1183-4C83-9761-2DE343F8D4E7}" type="pres">
      <dgm:prSet presAssocID="{DB5D2EF7-FFCE-4293-BA26-75ED7DF125DB}" presName="connectorText" presStyleLbl="sibTrans2D1" presStyleIdx="0" presStyleCnt="5"/>
      <dgm:spPr/>
    </dgm:pt>
    <dgm:pt modelId="{5D44AC53-8D37-417A-A87A-D121CC30E298}" type="pres">
      <dgm:prSet presAssocID="{001970DA-83B7-460E-A141-34E55D590209}" presName="node" presStyleLbl="node1" presStyleIdx="1" presStyleCnt="5">
        <dgm:presLayoutVars>
          <dgm:bulletEnabled val="1"/>
        </dgm:presLayoutVars>
      </dgm:prSet>
      <dgm:spPr/>
    </dgm:pt>
    <dgm:pt modelId="{7AE46E88-F9A8-4BFA-B75B-8517A13DE637}" type="pres">
      <dgm:prSet presAssocID="{D65D7657-F299-4ECD-A054-0313A9DA5A40}" presName="sibTrans" presStyleLbl="sibTrans2D1" presStyleIdx="1" presStyleCnt="5"/>
      <dgm:spPr/>
    </dgm:pt>
    <dgm:pt modelId="{FF29D519-B28C-406D-958D-6DCF8A1AD4B0}" type="pres">
      <dgm:prSet presAssocID="{D65D7657-F299-4ECD-A054-0313A9DA5A40}" presName="connectorText" presStyleLbl="sibTrans2D1" presStyleIdx="1" presStyleCnt="5"/>
      <dgm:spPr/>
    </dgm:pt>
    <dgm:pt modelId="{0A3208C3-EA73-4513-9DE6-ABF638373680}" type="pres">
      <dgm:prSet presAssocID="{82A5300B-3A99-4D43-903E-CD7185A38C09}" presName="node" presStyleLbl="node1" presStyleIdx="2" presStyleCnt="5">
        <dgm:presLayoutVars>
          <dgm:bulletEnabled val="1"/>
        </dgm:presLayoutVars>
      </dgm:prSet>
      <dgm:spPr/>
    </dgm:pt>
    <dgm:pt modelId="{6867F405-0324-4B9C-9190-87BA3D94A877}" type="pres">
      <dgm:prSet presAssocID="{27953567-ED20-4EB8-84D8-B8EA7F578AB4}" presName="sibTrans" presStyleLbl="sibTrans2D1" presStyleIdx="2" presStyleCnt="5"/>
      <dgm:spPr/>
    </dgm:pt>
    <dgm:pt modelId="{02F6DC8C-3419-4C0B-82A7-E475F38BBAAF}" type="pres">
      <dgm:prSet presAssocID="{27953567-ED20-4EB8-84D8-B8EA7F578AB4}" presName="connectorText" presStyleLbl="sibTrans2D1" presStyleIdx="2" presStyleCnt="5"/>
      <dgm:spPr/>
    </dgm:pt>
    <dgm:pt modelId="{395A56AC-77D1-4DFE-B943-93128B67FB68}" type="pres">
      <dgm:prSet presAssocID="{F3828172-A37C-4A63-91FA-91B9F2D32509}" presName="node" presStyleLbl="node1" presStyleIdx="3" presStyleCnt="5">
        <dgm:presLayoutVars>
          <dgm:bulletEnabled val="1"/>
        </dgm:presLayoutVars>
      </dgm:prSet>
      <dgm:spPr/>
    </dgm:pt>
    <dgm:pt modelId="{E98E63AF-4024-4891-B086-812C8F1287A8}" type="pres">
      <dgm:prSet presAssocID="{DD06F760-314A-4872-838F-6E95BDCE7623}" presName="sibTrans" presStyleLbl="sibTrans2D1" presStyleIdx="3" presStyleCnt="5"/>
      <dgm:spPr/>
    </dgm:pt>
    <dgm:pt modelId="{55223698-99E1-4963-B131-9FB3E2046439}" type="pres">
      <dgm:prSet presAssocID="{DD06F760-314A-4872-838F-6E95BDCE7623}" presName="connectorText" presStyleLbl="sibTrans2D1" presStyleIdx="3" presStyleCnt="5"/>
      <dgm:spPr/>
    </dgm:pt>
    <dgm:pt modelId="{B93C7536-8EF1-4214-8D04-1DBEFB52B433}" type="pres">
      <dgm:prSet presAssocID="{259A9351-FAFD-4A78-8B83-20A4915638DC}" presName="node" presStyleLbl="node1" presStyleIdx="4" presStyleCnt="5">
        <dgm:presLayoutVars>
          <dgm:bulletEnabled val="1"/>
        </dgm:presLayoutVars>
      </dgm:prSet>
      <dgm:spPr/>
    </dgm:pt>
    <dgm:pt modelId="{7E9E4E4C-6441-4ADD-88D3-1145226E9E4B}" type="pres">
      <dgm:prSet presAssocID="{EB553C62-E3B6-4D44-979E-A5EB82D31BE3}" presName="sibTrans" presStyleLbl="sibTrans2D1" presStyleIdx="4" presStyleCnt="5"/>
      <dgm:spPr/>
    </dgm:pt>
    <dgm:pt modelId="{CA400B50-5554-41AC-9EDB-E5069CA927B8}" type="pres">
      <dgm:prSet presAssocID="{EB553C62-E3B6-4D44-979E-A5EB82D31BE3}" presName="connectorText" presStyleLbl="sibTrans2D1" presStyleIdx="4" presStyleCnt="5"/>
      <dgm:spPr/>
    </dgm:pt>
  </dgm:ptLst>
  <dgm:cxnLst>
    <dgm:cxn modelId="{B0EB6E0F-F0C7-4EC0-8E9E-B6CE10EF48F5}" srcId="{212191CC-9A18-478F-9A7D-AF1739317F19}" destId="{82A5300B-3A99-4D43-903E-CD7185A38C09}" srcOrd="2" destOrd="0" parTransId="{1EE65066-CA00-4C3B-8C00-D054D0E8BDDD}" sibTransId="{27953567-ED20-4EB8-84D8-B8EA7F578AB4}"/>
    <dgm:cxn modelId="{AB109412-E9DF-4335-A73A-ACB74C463757}" type="presOf" srcId="{EB553C62-E3B6-4D44-979E-A5EB82D31BE3}" destId="{7E9E4E4C-6441-4ADD-88D3-1145226E9E4B}" srcOrd="0" destOrd="0" presId="urn:microsoft.com/office/officeart/2005/8/layout/cycle2"/>
    <dgm:cxn modelId="{925F951B-5AA1-442A-A795-092518B4D18F}" type="presOf" srcId="{D65D7657-F299-4ECD-A054-0313A9DA5A40}" destId="{FF29D519-B28C-406D-958D-6DCF8A1AD4B0}" srcOrd="1" destOrd="0" presId="urn:microsoft.com/office/officeart/2005/8/layout/cycle2"/>
    <dgm:cxn modelId="{7F647727-B54A-4F8C-8534-B4C278DC31D0}" type="presOf" srcId="{D65D7657-F299-4ECD-A054-0313A9DA5A40}" destId="{7AE46E88-F9A8-4BFA-B75B-8517A13DE637}" srcOrd="0" destOrd="0" presId="urn:microsoft.com/office/officeart/2005/8/layout/cycle2"/>
    <dgm:cxn modelId="{04995733-597A-48D2-BEAE-6B44B7AAF066}" type="presOf" srcId="{27953567-ED20-4EB8-84D8-B8EA7F578AB4}" destId="{6867F405-0324-4B9C-9190-87BA3D94A877}" srcOrd="0" destOrd="0" presId="urn:microsoft.com/office/officeart/2005/8/layout/cycle2"/>
    <dgm:cxn modelId="{C524523E-50CF-40EA-9810-DCB045E701BB}" srcId="{212191CC-9A18-478F-9A7D-AF1739317F19}" destId="{259A9351-FAFD-4A78-8B83-20A4915638DC}" srcOrd="4" destOrd="0" parTransId="{6D2F02B5-E444-42D3-A0F7-AF22F0C02F70}" sibTransId="{EB553C62-E3B6-4D44-979E-A5EB82D31BE3}"/>
    <dgm:cxn modelId="{CF274561-BB0F-4A0F-876E-87D5C581BA24}" type="presOf" srcId="{830F6140-2F55-4FD9-B680-A0BB5BE9B192}" destId="{4ED050C0-3BB5-48B4-9F20-7772A374EBB6}" srcOrd="0" destOrd="0" presId="urn:microsoft.com/office/officeart/2005/8/layout/cycle2"/>
    <dgm:cxn modelId="{5CBE7F43-709C-461A-96D0-C593C38FCF53}" srcId="{212191CC-9A18-478F-9A7D-AF1739317F19}" destId="{001970DA-83B7-460E-A141-34E55D590209}" srcOrd="1" destOrd="0" parTransId="{6D03875B-8339-458C-8E84-C5F600E06C7B}" sibTransId="{D65D7657-F299-4ECD-A054-0313A9DA5A40}"/>
    <dgm:cxn modelId="{227E9E45-999F-46AE-9315-C6E425813CE4}" type="presOf" srcId="{DB5D2EF7-FFCE-4293-BA26-75ED7DF125DB}" destId="{1A6AED06-CB5C-404F-B39D-2800F9A7533C}" srcOrd="0" destOrd="0" presId="urn:microsoft.com/office/officeart/2005/8/layout/cycle2"/>
    <dgm:cxn modelId="{C3D8DB6D-93B9-46DB-B5FA-3E26CCF7B28E}" type="presOf" srcId="{27953567-ED20-4EB8-84D8-B8EA7F578AB4}" destId="{02F6DC8C-3419-4C0B-82A7-E475F38BBAAF}" srcOrd="1" destOrd="0" presId="urn:microsoft.com/office/officeart/2005/8/layout/cycle2"/>
    <dgm:cxn modelId="{2AEC7A5A-C31D-4ACB-90D5-9346A53E0C0C}" type="presOf" srcId="{DD06F760-314A-4872-838F-6E95BDCE7623}" destId="{55223698-99E1-4963-B131-9FB3E2046439}" srcOrd="1" destOrd="0" presId="urn:microsoft.com/office/officeart/2005/8/layout/cycle2"/>
    <dgm:cxn modelId="{01733F7D-921F-4914-A911-599C0AE264E2}" type="presOf" srcId="{001970DA-83B7-460E-A141-34E55D590209}" destId="{5D44AC53-8D37-417A-A87A-D121CC30E298}" srcOrd="0" destOrd="0" presId="urn:microsoft.com/office/officeart/2005/8/layout/cycle2"/>
    <dgm:cxn modelId="{CF3AA37E-6EE1-4F51-9D52-27C19CCE51AB}" type="presOf" srcId="{DD06F760-314A-4872-838F-6E95BDCE7623}" destId="{E98E63AF-4024-4891-B086-812C8F1287A8}" srcOrd="0" destOrd="0" presId="urn:microsoft.com/office/officeart/2005/8/layout/cycle2"/>
    <dgm:cxn modelId="{C9A3E87F-4890-41D7-9CA1-67AE368B34F1}" type="presOf" srcId="{F3828172-A37C-4A63-91FA-91B9F2D32509}" destId="{395A56AC-77D1-4DFE-B943-93128B67FB68}" srcOrd="0" destOrd="0" presId="urn:microsoft.com/office/officeart/2005/8/layout/cycle2"/>
    <dgm:cxn modelId="{B86C4392-808D-43C7-A3CF-8636E2BB3BD7}" type="presOf" srcId="{EB553C62-E3B6-4D44-979E-A5EB82D31BE3}" destId="{CA400B50-5554-41AC-9EDB-E5069CA927B8}" srcOrd="1" destOrd="0" presId="urn:microsoft.com/office/officeart/2005/8/layout/cycle2"/>
    <dgm:cxn modelId="{44F2EDA1-4739-4DBB-A09F-8AA4495FC3EE}" srcId="{212191CC-9A18-478F-9A7D-AF1739317F19}" destId="{830F6140-2F55-4FD9-B680-A0BB5BE9B192}" srcOrd="0" destOrd="0" parTransId="{FC31ED8B-65BC-4436-9EB2-FFC27791F098}" sibTransId="{DB5D2EF7-FFCE-4293-BA26-75ED7DF125DB}"/>
    <dgm:cxn modelId="{DDF78BA8-10A3-4946-920D-E36A251BCBE7}" type="presOf" srcId="{DB5D2EF7-FFCE-4293-BA26-75ED7DF125DB}" destId="{B6B51ED5-1183-4C83-9761-2DE343F8D4E7}" srcOrd="1" destOrd="0" presId="urn:microsoft.com/office/officeart/2005/8/layout/cycle2"/>
    <dgm:cxn modelId="{E8B139AC-E8DB-41E2-8E5B-A6E2854E2261}" type="presOf" srcId="{212191CC-9A18-478F-9A7D-AF1739317F19}" destId="{CF7D1AB7-5B77-4EAC-9DF6-D1DFB5D1DC85}" srcOrd="0" destOrd="0" presId="urn:microsoft.com/office/officeart/2005/8/layout/cycle2"/>
    <dgm:cxn modelId="{F80BAEB3-F934-48D5-9363-81D349676F03}" type="presOf" srcId="{82A5300B-3A99-4D43-903E-CD7185A38C09}" destId="{0A3208C3-EA73-4513-9DE6-ABF638373680}" srcOrd="0" destOrd="0" presId="urn:microsoft.com/office/officeart/2005/8/layout/cycle2"/>
    <dgm:cxn modelId="{E92A2BB4-7F37-4869-ACF5-9181029F9D2C}" srcId="{212191CC-9A18-478F-9A7D-AF1739317F19}" destId="{F3828172-A37C-4A63-91FA-91B9F2D32509}" srcOrd="3" destOrd="0" parTransId="{12A31ADE-834D-40A6-B844-B361EFDD3A69}" sibTransId="{DD06F760-314A-4872-838F-6E95BDCE7623}"/>
    <dgm:cxn modelId="{EA1F55DE-95A0-4DE0-9B7B-2AD252D2C5B7}" type="presOf" srcId="{259A9351-FAFD-4A78-8B83-20A4915638DC}" destId="{B93C7536-8EF1-4214-8D04-1DBEFB52B433}" srcOrd="0" destOrd="0" presId="urn:microsoft.com/office/officeart/2005/8/layout/cycle2"/>
    <dgm:cxn modelId="{D07D5108-B722-4C26-8C9A-522ECA407EAC}" type="presParOf" srcId="{CF7D1AB7-5B77-4EAC-9DF6-D1DFB5D1DC85}" destId="{4ED050C0-3BB5-48B4-9F20-7772A374EBB6}" srcOrd="0" destOrd="0" presId="urn:microsoft.com/office/officeart/2005/8/layout/cycle2"/>
    <dgm:cxn modelId="{2AF18331-BE67-450C-9293-B63868E45F80}" type="presParOf" srcId="{CF7D1AB7-5B77-4EAC-9DF6-D1DFB5D1DC85}" destId="{1A6AED06-CB5C-404F-B39D-2800F9A7533C}" srcOrd="1" destOrd="0" presId="urn:microsoft.com/office/officeart/2005/8/layout/cycle2"/>
    <dgm:cxn modelId="{88FDAF79-F82D-4B8C-AA19-F20A6F375D58}" type="presParOf" srcId="{1A6AED06-CB5C-404F-B39D-2800F9A7533C}" destId="{B6B51ED5-1183-4C83-9761-2DE343F8D4E7}" srcOrd="0" destOrd="0" presId="urn:microsoft.com/office/officeart/2005/8/layout/cycle2"/>
    <dgm:cxn modelId="{AFE2E429-0E03-4020-8724-C9867BBA46C5}" type="presParOf" srcId="{CF7D1AB7-5B77-4EAC-9DF6-D1DFB5D1DC85}" destId="{5D44AC53-8D37-417A-A87A-D121CC30E298}" srcOrd="2" destOrd="0" presId="urn:microsoft.com/office/officeart/2005/8/layout/cycle2"/>
    <dgm:cxn modelId="{424EF4D8-13F1-4A5D-8988-E6C199CB8CEB}" type="presParOf" srcId="{CF7D1AB7-5B77-4EAC-9DF6-D1DFB5D1DC85}" destId="{7AE46E88-F9A8-4BFA-B75B-8517A13DE637}" srcOrd="3" destOrd="0" presId="urn:microsoft.com/office/officeart/2005/8/layout/cycle2"/>
    <dgm:cxn modelId="{D56891E4-F284-4F78-8394-4738AF35B5E0}" type="presParOf" srcId="{7AE46E88-F9A8-4BFA-B75B-8517A13DE637}" destId="{FF29D519-B28C-406D-958D-6DCF8A1AD4B0}" srcOrd="0" destOrd="0" presId="urn:microsoft.com/office/officeart/2005/8/layout/cycle2"/>
    <dgm:cxn modelId="{1D1DB25F-213B-46D7-9EB1-4A08288B19F2}" type="presParOf" srcId="{CF7D1AB7-5B77-4EAC-9DF6-D1DFB5D1DC85}" destId="{0A3208C3-EA73-4513-9DE6-ABF638373680}" srcOrd="4" destOrd="0" presId="urn:microsoft.com/office/officeart/2005/8/layout/cycle2"/>
    <dgm:cxn modelId="{DD205904-B467-495A-B49C-F2FD5F048481}" type="presParOf" srcId="{CF7D1AB7-5B77-4EAC-9DF6-D1DFB5D1DC85}" destId="{6867F405-0324-4B9C-9190-87BA3D94A877}" srcOrd="5" destOrd="0" presId="urn:microsoft.com/office/officeart/2005/8/layout/cycle2"/>
    <dgm:cxn modelId="{122108A2-CB72-491D-AE13-35582D4DBD7C}" type="presParOf" srcId="{6867F405-0324-4B9C-9190-87BA3D94A877}" destId="{02F6DC8C-3419-4C0B-82A7-E475F38BBAAF}" srcOrd="0" destOrd="0" presId="urn:microsoft.com/office/officeart/2005/8/layout/cycle2"/>
    <dgm:cxn modelId="{AC7214C7-EA2B-4C54-9BBC-F81957C37FE4}" type="presParOf" srcId="{CF7D1AB7-5B77-4EAC-9DF6-D1DFB5D1DC85}" destId="{395A56AC-77D1-4DFE-B943-93128B67FB68}" srcOrd="6" destOrd="0" presId="urn:microsoft.com/office/officeart/2005/8/layout/cycle2"/>
    <dgm:cxn modelId="{D2CA3C82-8395-4C32-ACDE-F64ED361A9D6}" type="presParOf" srcId="{CF7D1AB7-5B77-4EAC-9DF6-D1DFB5D1DC85}" destId="{E98E63AF-4024-4891-B086-812C8F1287A8}" srcOrd="7" destOrd="0" presId="urn:microsoft.com/office/officeart/2005/8/layout/cycle2"/>
    <dgm:cxn modelId="{09CA54EC-A52C-4CF3-91B5-D487520578B2}" type="presParOf" srcId="{E98E63AF-4024-4891-B086-812C8F1287A8}" destId="{55223698-99E1-4963-B131-9FB3E2046439}" srcOrd="0" destOrd="0" presId="urn:microsoft.com/office/officeart/2005/8/layout/cycle2"/>
    <dgm:cxn modelId="{CE5E5C45-D296-46B0-BA77-E604EA9AB504}" type="presParOf" srcId="{CF7D1AB7-5B77-4EAC-9DF6-D1DFB5D1DC85}" destId="{B93C7536-8EF1-4214-8D04-1DBEFB52B433}" srcOrd="8" destOrd="0" presId="urn:microsoft.com/office/officeart/2005/8/layout/cycle2"/>
    <dgm:cxn modelId="{E10D0328-28BA-4917-A73B-D37B95D36BF0}" type="presParOf" srcId="{CF7D1AB7-5B77-4EAC-9DF6-D1DFB5D1DC85}" destId="{7E9E4E4C-6441-4ADD-88D3-1145226E9E4B}" srcOrd="9" destOrd="0" presId="urn:microsoft.com/office/officeart/2005/8/layout/cycle2"/>
    <dgm:cxn modelId="{2980CFB3-A1AA-4361-9BC1-941C85D141AE}" type="presParOf" srcId="{7E9E4E4C-6441-4ADD-88D3-1145226E9E4B}" destId="{CA400B50-5554-41AC-9EDB-E5069CA927B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050C0-3BB5-48B4-9F20-7772A374EBB6}">
      <dsp:nvSpPr>
        <dsp:cNvPr id="0" name=""/>
        <dsp:cNvSpPr/>
      </dsp:nvSpPr>
      <dsp:spPr>
        <a:xfrm>
          <a:off x="3268746" y="1269"/>
          <a:ext cx="1869907" cy="1869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b="1" kern="1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 অনিশ্চয়তা ঝুঁকি নয়।</a:t>
          </a:r>
          <a:endParaRPr lang="bn-IN" sz="23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2588" y="275111"/>
        <a:ext cx="1322223" cy="1322223"/>
      </dsp:txXfrm>
    </dsp:sp>
    <dsp:sp modelId="{1A6AED06-CB5C-404F-B39D-2800F9A7533C}">
      <dsp:nvSpPr>
        <dsp:cNvPr id="0" name=""/>
        <dsp:cNvSpPr/>
      </dsp:nvSpPr>
      <dsp:spPr>
        <a:xfrm rot="2160000">
          <a:off x="5079218" y="1436844"/>
          <a:ext cx="495680" cy="631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>
            <a:solidFill>
              <a:schemeClr val="bg1"/>
            </a:solidFill>
          </a:endParaRPr>
        </a:p>
      </dsp:txBody>
      <dsp:txXfrm>
        <a:off x="5093418" y="1519360"/>
        <a:ext cx="346976" cy="378655"/>
      </dsp:txXfrm>
    </dsp:sp>
    <dsp:sp modelId="{5D44AC53-8D37-417A-A87A-D121CC30E298}">
      <dsp:nvSpPr>
        <dsp:cNvPr id="0" name=""/>
        <dsp:cNvSpPr/>
      </dsp:nvSpPr>
      <dsp:spPr>
        <a:xfrm>
          <a:off x="5538162" y="1650096"/>
          <a:ext cx="1869907" cy="1869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b="1" kern="1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ঝুঁকি পরিমাপ করা যায়।</a:t>
          </a:r>
          <a:endParaRPr lang="bn-IN" sz="23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12004" y="1923938"/>
        <a:ext cx="1322223" cy="1322223"/>
      </dsp:txXfrm>
    </dsp:sp>
    <dsp:sp modelId="{7AE46E88-F9A8-4BFA-B75B-8517A13DE637}">
      <dsp:nvSpPr>
        <dsp:cNvPr id="0" name=""/>
        <dsp:cNvSpPr/>
      </dsp:nvSpPr>
      <dsp:spPr>
        <a:xfrm rot="6480000">
          <a:off x="5796191" y="3590091"/>
          <a:ext cx="495680" cy="631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>
            <a:solidFill>
              <a:schemeClr val="bg1"/>
            </a:solidFill>
          </a:endParaRPr>
        </a:p>
      </dsp:txBody>
      <dsp:txXfrm rot="10800000">
        <a:off x="5893519" y="3645597"/>
        <a:ext cx="346976" cy="378655"/>
      </dsp:txXfrm>
    </dsp:sp>
    <dsp:sp modelId="{0A3208C3-EA73-4513-9DE6-ABF638373680}">
      <dsp:nvSpPr>
        <dsp:cNvPr id="0" name=""/>
        <dsp:cNvSpPr/>
      </dsp:nvSpPr>
      <dsp:spPr>
        <a:xfrm>
          <a:off x="4671322" y="4317956"/>
          <a:ext cx="1869907" cy="1869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b="1" kern="1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 অনিশ্চয়তা পরিমাপ করা যায় না।</a:t>
          </a:r>
          <a:endParaRPr lang="en-US" sz="23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45164" y="4591798"/>
        <a:ext cx="1322223" cy="1322223"/>
      </dsp:txXfrm>
    </dsp:sp>
    <dsp:sp modelId="{6867F405-0324-4B9C-9190-87BA3D94A877}">
      <dsp:nvSpPr>
        <dsp:cNvPr id="0" name=""/>
        <dsp:cNvSpPr/>
      </dsp:nvSpPr>
      <dsp:spPr>
        <a:xfrm rot="10800000">
          <a:off x="3969888" y="4937363"/>
          <a:ext cx="495680" cy="631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>
            <a:solidFill>
              <a:schemeClr val="bg1"/>
            </a:solidFill>
          </a:endParaRPr>
        </a:p>
      </dsp:txBody>
      <dsp:txXfrm rot="10800000">
        <a:off x="4118592" y="5063582"/>
        <a:ext cx="346976" cy="378655"/>
      </dsp:txXfrm>
    </dsp:sp>
    <dsp:sp modelId="{395A56AC-77D1-4DFE-B943-93128B67FB68}">
      <dsp:nvSpPr>
        <dsp:cNvPr id="0" name=""/>
        <dsp:cNvSpPr/>
      </dsp:nvSpPr>
      <dsp:spPr>
        <a:xfrm>
          <a:off x="1866169" y="4317956"/>
          <a:ext cx="1869907" cy="1869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b="1" kern="1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কৌশল প্রয়োগ করে ঝুঁকির পরিমাণ কমানো যায়।</a:t>
          </a:r>
          <a:endParaRPr lang="bn-IN" sz="23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40011" y="4591798"/>
        <a:ext cx="1322223" cy="1322223"/>
      </dsp:txXfrm>
    </dsp:sp>
    <dsp:sp modelId="{E98E63AF-4024-4891-B086-812C8F1287A8}">
      <dsp:nvSpPr>
        <dsp:cNvPr id="0" name=""/>
        <dsp:cNvSpPr/>
      </dsp:nvSpPr>
      <dsp:spPr>
        <a:xfrm rot="15120000">
          <a:off x="2124198" y="3616775"/>
          <a:ext cx="495680" cy="631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>
            <a:solidFill>
              <a:schemeClr val="bg1"/>
            </a:solidFill>
          </a:endParaRPr>
        </a:p>
      </dsp:txBody>
      <dsp:txXfrm rot="10800000">
        <a:off x="2221526" y="3813707"/>
        <a:ext cx="346976" cy="378655"/>
      </dsp:txXfrm>
    </dsp:sp>
    <dsp:sp modelId="{B93C7536-8EF1-4214-8D04-1DBEFB52B433}">
      <dsp:nvSpPr>
        <dsp:cNvPr id="0" name=""/>
        <dsp:cNvSpPr/>
      </dsp:nvSpPr>
      <dsp:spPr>
        <a:xfrm>
          <a:off x="999329" y="1650096"/>
          <a:ext cx="1869907" cy="1869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b="1" kern="1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অনিশ্চয়তা পরিহার বা কমানো যায় না।</a:t>
          </a:r>
          <a:endParaRPr lang="en-US" sz="23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73171" y="1923938"/>
        <a:ext cx="1322223" cy="1322223"/>
      </dsp:txXfrm>
    </dsp:sp>
    <dsp:sp modelId="{7E9E4E4C-6441-4ADD-88D3-1145226E9E4B}">
      <dsp:nvSpPr>
        <dsp:cNvPr id="0" name=""/>
        <dsp:cNvSpPr/>
      </dsp:nvSpPr>
      <dsp:spPr>
        <a:xfrm rot="19440000">
          <a:off x="2809802" y="1453335"/>
          <a:ext cx="495680" cy="631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>
            <a:solidFill>
              <a:schemeClr val="bg1"/>
            </a:solidFill>
          </a:endParaRPr>
        </a:p>
      </dsp:txBody>
      <dsp:txXfrm>
        <a:off x="2824002" y="1623257"/>
        <a:ext cx="346976" cy="378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2AC4-AA6A-4764-AE0A-055BDBA7B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653C3-60F9-4552-9697-ADAB5E3C3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972DB-2F9B-41DC-BBCA-DA6E285F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4DF6-2D73-4D0A-8749-5261D934243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98760-850A-4064-B159-5122D8A8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5D0E4-36D8-4962-A078-4333A21E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3FF5-4DF2-4B15-8C42-3EFFE4C6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1220B-C970-43BD-AC97-BA75F437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FE07C-4DC3-4345-BBF0-08F5CACE3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F68CA-B948-4C04-8EAA-98BC1334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4DF6-2D73-4D0A-8749-5261D934243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BEE3-D2BA-4EC8-9913-A2DB2237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E8238-12A9-4E39-8B6C-458D18D5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3FF5-4DF2-4B15-8C42-3EFFE4C6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C3557-1776-49F3-9F26-BF6514043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FB81E-7E32-462F-9932-2EB443C36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F8BCF-6667-481E-B42C-6093958E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4DF6-2D73-4D0A-8749-5261D934243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7DDF7-ABD3-4290-94EA-E73AF48A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CAB6-D961-46B0-B632-44295CEB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3FF5-4DF2-4B15-8C42-3EFFE4C6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4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3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1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63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68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1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2AC1-BD16-4274-BEDE-23AB780D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A1C9B-61FC-44D2-858B-9525A5206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80AF0-9E7C-463E-949E-0E9D50FD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4DF6-2D73-4D0A-8749-5261D934243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2715E-88C1-4986-A49E-330CF18D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C11CF-A219-44E1-986D-5005763D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3FF5-4DF2-4B15-8C42-3EFFE4C6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70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0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59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0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DB92-0005-4B68-9813-09C410A3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12C2F-65CE-49D1-9158-A6490C865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F5D91-FE9C-4771-89C0-FBD1718D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4DF6-2D73-4D0A-8749-5261D934243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F4730-E5BB-4CEC-9896-F3DC777F6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FA374-08ED-4B75-B464-909C32AC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3FF5-4DF2-4B15-8C42-3EFFE4C6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8C39-4773-42E4-AD78-C997893B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EDA68-1C67-4BAE-8B1C-A2D7E838D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E373F-7F53-4700-A82C-075E59C2F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1C48C-7B4A-4BD5-93BB-3CA9347B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4DF6-2D73-4D0A-8749-5261D934243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8C479-F0A3-4187-82E5-900543F7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EC9E0-2B4F-483A-9116-175AEBC1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3FF5-4DF2-4B15-8C42-3EFFE4C6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8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7A45D-56F7-4FBB-93DF-14D446DF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BE42D-3AF7-4715-8058-81FDA1E94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9B7DD-E8B3-455F-9672-8F1C7BF98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4D793-3E17-4C87-B653-E75E74D51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33788-2543-4E91-9723-DFF682BC5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66B926-4CD4-48B4-830D-0C7DD201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4DF6-2D73-4D0A-8749-5261D934243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CE2D01-4B80-4AEF-91C0-13D9488A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53181-9BDF-4AE1-98F9-B1EA047A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3FF5-4DF2-4B15-8C42-3EFFE4C6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7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E54B-5059-45A9-8E52-9AC84405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FCB89-2ADA-44C1-8F13-34750650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4DF6-2D73-4D0A-8749-5261D934243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A27F2-2734-4D1E-B2C4-65827C31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0658D-EFB1-4EB2-97CE-CDDB2326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3FF5-4DF2-4B15-8C42-3EFFE4C6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3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14B20-A079-4220-9422-04C16649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4DF6-2D73-4D0A-8749-5261D934243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D3316-9608-4A4B-AAEB-BB6D72A8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BF339-5DE2-42B5-8D2F-23F15F8B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3FF5-4DF2-4B15-8C42-3EFFE4C6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489A-E29D-4BB4-8DB7-F7B1CF8F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FD64-BE8E-4917-B5FC-8364F78E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BBE63-AB8A-4970-A7A2-40409116A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6C717-1C69-4E8F-AA25-F0935F1F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4DF6-2D73-4D0A-8749-5261D934243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53B79-2EA8-4B2A-BDF7-B504D8D5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4E61E-DA9D-497F-889C-EFD8293B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3FF5-4DF2-4B15-8C42-3EFFE4C6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4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0004-0012-4836-99BA-A56BEB06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B4125C-2A01-414E-8117-75521D526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0208E-D88E-45FB-9F71-16F795C51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34322-72C3-46FE-90FA-113F2F458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4DF6-2D73-4D0A-8749-5261D934243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54027-5F77-4726-8148-FA3D94E8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8CC04-B8FA-4362-8CD0-0EF4C0D8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3FF5-4DF2-4B15-8C42-3EFFE4C6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4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010E4-6386-47A3-AB08-007949F2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B0756-57E4-4B26-9F57-6C2CC7C48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7B73-97FF-42DD-9D54-714721136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E4DF6-2D73-4D0A-8749-5261D934243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4348A-26AC-4E64-A667-A2B59FC0A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3BB5-075A-41A5-BCBD-FA90AF06D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83FF5-4DF2-4B15-8C42-3EFFE4C6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1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9790A6-F6B4-46B7-AF54-7446E57A3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6F0DBB-91E5-43C0-94BF-65E807D8878B}"/>
              </a:ext>
            </a:extLst>
          </p:cNvPr>
          <p:cNvSpPr/>
          <p:nvPr/>
        </p:nvSpPr>
        <p:spPr>
          <a:xfrm>
            <a:off x="3845012" y="1431234"/>
            <a:ext cx="45019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57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25A287-4086-4FDF-9CED-7FF50B47B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" y="88899"/>
            <a:ext cx="5665376" cy="3183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CE062E-73CC-4D01-8A08-8408787D4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0"/>
            <a:ext cx="5716588" cy="32721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E87635-44D1-4670-BBA7-6D6D1C326948}"/>
              </a:ext>
            </a:extLst>
          </p:cNvPr>
          <p:cNvSpPr/>
          <p:nvPr/>
        </p:nvSpPr>
        <p:spPr>
          <a:xfrm>
            <a:off x="2190099" y="3585881"/>
            <a:ext cx="1535998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914400" algn="l"/>
                <a:tab pos="3691255" algn="l"/>
              </a:tabLst>
            </a:pPr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কারখানা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0B320E-F2B6-4940-9789-275A2247CF83}"/>
              </a:ext>
            </a:extLst>
          </p:cNvPr>
          <p:cNvSpPr/>
          <p:nvPr/>
        </p:nvSpPr>
        <p:spPr>
          <a:xfrm>
            <a:off x="6972255" y="3439899"/>
            <a:ext cx="3970959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914400" algn="l"/>
                <a:tab pos="3691255" algn="l"/>
              </a:tabLst>
            </a:pPr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আগুনের কারণে ক্ষতিগ্রস্থ</a:t>
            </a:r>
          </a:p>
        </p:txBody>
      </p:sp>
    </p:spTree>
    <p:extLst>
      <p:ext uri="{BB962C8B-B14F-4D97-AF65-F5344CB8AC3E}">
        <p14:creationId xmlns:p14="http://schemas.microsoft.com/office/powerpoint/2010/main" val="60615722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A33F4E-2F62-4FD8-B3DF-6E0FA75A55CA}"/>
              </a:ext>
            </a:extLst>
          </p:cNvPr>
          <p:cNvSpPr/>
          <p:nvPr/>
        </p:nvSpPr>
        <p:spPr>
          <a:xfrm>
            <a:off x="1339853" y="766852"/>
            <a:ext cx="9929038" cy="357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914400" algn="l"/>
                <a:tab pos="3691255" algn="l"/>
              </a:tabLst>
            </a:pPr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এসব অনিশ্চয়তার কারণে ব্যবসায় প্রতিষ্ঠানের বিভিন্ন সিদ্ধান্তের প্রকৃত ফলাফল প্রত্যাশিত ফলাফলের চেয়ে কম বা বেশি হয়।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914400" algn="l"/>
                <a:tab pos="3691255" algn="l"/>
              </a:tabLst>
            </a:pPr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914400" algn="l"/>
                <a:tab pos="3691255" algn="l"/>
              </a:tabLst>
            </a:pPr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প্রকৃত ফলাফল প্রত্যাশিত ফলাফল থেকে ভিন্ন হওয়ার সম্ভাবনাকেই ব্যবসায় অর্থায়নে </a:t>
            </a:r>
            <a:r>
              <a:rPr lang="bn-IN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ঝুঁকি </a:t>
            </a:r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বলে।</a:t>
            </a:r>
          </a:p>
        </p:txBody>
      </p:sp>
    </p:spTree>
    <p:extLst>
      <p:ext uri="{BB962C8B-B14F-4D97-AF65-F5344CB8AC3E}">
        <p14:creationId xmlns:p14="http://schemas.microsoft.com/office/powerpoint/2010/main" val="403589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7AA0C4-F534-41CA-A9B6-A55D31BDA556}"/>
              </a:ext>
            </a:extLst>
          </p:cNvPr>
          <p:cNvSpPr/>
          <p:nvPr/>
        </p:nvSpPr>
        <p:spPr>
          <a:xfrm>
            <a:off x="1740891" y="803379"/>
            <a:ext cx="8257389" cy="3023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914400" algn="l"/>
                <a:tab pos="3691255" algn="l"/>
              </a:tabLst>
            </a:pPr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কোম্পানি আশা করছে, এ বছর ২০% মুনাফা করবে।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914400" algn="l"/>
                <a:tab pos="3691255" algn="l"/>
              </a:tabLst>
            </a:pPr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কিন্তু মুনাফা হলো ১৫%। ৫% মুনাফা কম হলো।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914400" algn="l"/>
                <a:tab pos="3691255" algn="l"/>
              </a:tabLst>
            </a:pPr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এই </a:t>
            </a:r>
            <a:r>
              <a:rPr lang="bn-IN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৫%</a:t>
            </a:r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বিচ্যুতি হলো ঝুঁকি।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914400" algn="l"/>
                <a:tab pos="3691255" algn="l"/>
              </a:tabLst>
            </a:pPr>
            <a:endParaRPr lang="bn-IN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59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5D0C2EC-C795-4445-AB69-7A20F8EB2548}"/>
              </a:ext>
            </a:extLst>
          </p:cNvPr>
          <p:cNvGrpSpPr/>
          <p:nvPr/>
        </p:nvGrpSpPr>
        <p:grpSpPr>
          <a:xfrm>
            <a:off x="3015269" y="13470"/>
            <a:ext cx="5132627" cy="3415530"/>
            <a:chOff x="382136" y="165141"/>
            <a:chExt cx="5132627" cy="3415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5E61D0F-3246-4617-BA5D-D31C4A8FA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36" y="165141"/>
              <a:ext cx="5132627" cy="341553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07E4F25-CC9F-49BC-869F-9DAF8758359E}"/>
                </a:ext>
              </a:extLst>
            </p:cNvPr>
            <p:cNvSpPr/>
            <p:nvPr/>
          </p:nvSpPr>
          <p:spPr>
            <a:xfrm>
              <a:off x="746401" y="2152191"/>
              <a:ext cx="89479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ঝুঁকি</a:t>
              </a:r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695E74-3062-4CDB-8A04-EDF5B5AD065D}"/>
                </a:ext>
              </a:extLst>
            </p:cNvPr>
            <p:cNvSpPr/>
            <p:nvPr/>
          </p:nvSpPr>
          <p:spPr>
            <a:xfrm>
              <a:off x="4192335" y="1518963"/>
              <a:ext cx="89479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ঝুঁকি</a:t>
              </a:r>
              <a:endParaRPr lang="en-US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212DBAA-D84D-4983-924C-023F898BD55D}"/>
              </a:ext>
            </a:extLst>
          </p:cNvPr>
          <p:cNvSpPr/>
          <p:nvPr/>
        </p:nvSpPr>
        <p:spPr>
          <a:xfrm>
            <a:off x="531223" y="4328159"/>
            <a:ext cx="10563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ঝুঁকি পরিমাপ করা যাচ্ছে।</a:t>
            </a:r>
          </a:p>
          <a:p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অনিশ্চয়তার যে অংশটুকু পরিমাপ করা যায় সে অংশকে ঝুঁকি বলে।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64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431D2-B4CB-4B93-ABD4-005BA4F01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" y="40424"/>
            <a:ext cx="6273655" cy="353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71A76-BB18-449F-BE6D-16529CF1A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37" y="40424"/>
            <a:ext cx="5778317" cy="3530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AB4DBF-AFEA-4A77-BDC1-AE30B4653D9C}"/>
              </a:ext>
            </a:extLst>
          </p:cNvPr>
          <p:cNvSpPr/>
          <p:nvPr/>
        </p:nvSpPr>
        <p:spPr>
          <a:xfrm>
            <a:off x="1195899" y="4353523"/>
            <a:ext cx="10669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অফিসের বড় কোন কর্মকর্তা মারা যাওয়া 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-অনিশ্চয়তা </a:t>
            </a:r>
          </a:p>
          <a:p>
            <a:pPr algn="ctr"/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এটা পরিমাপ করা যায় না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2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5EB7A8-1E80-465A-8120-17D409FDD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13354"/>
            <a:ext cx="5105399" cy="3930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A7035-28ED-4547-B146-AE415ADE6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19" y="0"/>
            <a:ext cx="5906948" cy="3930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E7EB4A-F85A-4CF1-80B4-89B83B7A56F7}"/>
              </a:ext>
            </a:extLst>
          </p:cNvPr>
          <p:cNvSpPr/>
          <p:nvPr/>
        </p:nvSpPr>
        <p:spPr>
          <a:xfrm>
            <a:off x="1399099" y="4234990"/>
            <a:ext cx="2882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ভূমিকম্পে ক্ষতি 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730938-F841-46F6-A566-9CA01C3CEE17}"/>
              </a:ext>
            </a:extLst>
          </p:cNvPr>
          <p:cNvSpPr/>
          <p:nvPr/>
        </p:nvSpPr>
        <p:spPr>
          <a:xfrm>
            <a:off x="7731350" y="4234990"/>
            <a:ext cx="2223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আগুনে ক্ষতি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F21463-6701-40BE-88A9-BB1BD6BFD28B}"/>
              </a:ext>
            </a:extLst>
          </p:cNvPr>
          <p:cNvSpPr/>
          <p:nvPr/>
        </p:nvSpPr>
        <p:spPr>
          <a:xfrm>
            <a:off x="3151699" y="5445724"/>
            <a:ext cx="5187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এসব ক্ষতি পরিহার করা যায় না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05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C28F5-FAC3-4EB1-B7BE-B12DEBFEB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78546"/>
            <a:ext cx="5819775" cy="3789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3F7DB-9446-426B-84D6-853D222AA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13" y="78547"/>
            <a:ext cx="5694053" cy="37891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AFDC1F-460A-4F18-992C-BB6245D22778}"/>
              </a:ext>
            </a:extLst>
          </p:cNvPr>
          <p:cNvSpPr/>
          <p:nvPr/>
        </p:nvSpPr>
        <p:spPr>
          <a:xfrm>
            <a:off x="1735420" y="5354267"/>
            <a:ext cx="8721159" cy="132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বিক্রয় কমে যাওয়ার ঝুঁকি থাকলে , অগ্রিম বিক্রি বা বিভিন্ন কৌশল প্রয়োগ করে ঝুঁকি পরিহার করা যায়। 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4A9A6-8449-4586-8A4E-BF390021B7CF}"/>
              </a:ext>
            </a:extLst>
          </p:cNvPr>
          <p:cNvSpPr/>
          <p:nvPr/>
        </p:nvSpPr>
        <p:spPr>
          <a:xfrm>
            <a:off x="5302474" y="4059125"/>
            <a:ext cx="2823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বিক্রি নেই-ঝুঁকি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29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7200301-3726-4C04-8672-DB2068575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2057515"/>
              </p:ext>
            </p:extLst>
          </p:nvPr>
        </p:nvGraphicFramePr>
        <p:xfrm>
          <a:off x="1947333" y="160867"/>
          <a:ext cx="8407400" cy="618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3B46726-72EB-4CD0-9E98-A1D194AF79E9}"/>
              </a:ext>
            </a:extLst>
          </p:cNvPr>
          <p:cNvSpPr/>
          <p:nvPr/>
        </p:nvSpPr>
        <p:spPr>
          <a:xfrm>
            <a:off x="4622800" y="2971800"/>
            <a:ext cx="317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ও অনিশ্চয়তার মধ্যে পার্থক্যঃ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71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D050C0-3BB5-48B4-9F20-7772A374E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6AED06-CB5C-404F-B39D-2800F9A75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44AC53-8D37-417A-A87A-D121CC30E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E46E88-F9A8-4BFA-B75B-8517A13D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3208C3-EA73-4513-9DE6-ABF638373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67F405-0324-4B9C-9190-87BA3D94A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5A56AC-77D1-4DFE-B943-93128B67F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8E63AF-4024-4891-B086-812C8F128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C7536-8EF1-4214-8D04-1DBEFB52B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E4E4C-6441-4ADD-88D3-1145226E9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BBF49C-51B1-4680-B24F-DD0C8882AE3B}"/>
              </a:ext>
            </a:extLst>
          </p:cNvPr>
          <p:cNvSpPr/>
          <p:nvPr/>
        </p:nvSpPr>
        <p:spPr>
          <a:xfrm>
            <a:off x="1205226" y="468694"/>
            <a:ext cx="8462573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১।অনিশ্চয়তা কাকে বলে?</a:t>
            </a:r>
          </a:p>
          <a:p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প্রত্যাশার বাহিরে কোন কিছু ঘটার সম্ভাবনা কে কী বলে?</a:t>
            </a:r>
          </a:p>
          <a:p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কী পরিমাপ করা যায় না?</a:t>
            </a:r>
          </a:p>
          <a:p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কীভাবে ঝুঁকি হ্রাস করা যায়?</a:t>
            </a:r>
          </a:p>
          <a:p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কোনটি পরিহার করা যায় না?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5280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5B843-C34C-40E2-A997-85C064E162C2}"/>
              </a:ext>
            </a:extLst>
          </p:cNvPr>
          <p:cNvSpPr/>
          <p:nvPr/>
        </p:nvSpPr>
        <p:spPr>
          <a:xfrm>
            <a:off x="580062" y="415129"/>
            <a:ext cx="115161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endParaRPr lang="bn-IN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 পণ্য বিক্রয় না হওয়া, আর আগুনে পণ্য বিনষ্ট হওয়া –কোনটি ঝুঁকি,কোনটি অনিশ্চয়তা?  বুঝিয়ে লিখ।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21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FD276EF-3593-4805-A760-7B0CAAE86178}"/>
              </a:ext>
            </a:extLst>
          </p:cNvPr>
          <p:cNvGrpSpPr/>
          <p:nvPr/>
        </p:nvGrpSpPr>
        <p:grpSpPr>
          <a:xfrm>
            <a:off x="1676401" y="0"/>
            <a:ext cx="9525000" cy="4726126"/>
            <a:chOff x="152400" y="27295"/>
            <a:chExt cx="9756269" cy="47261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385C9F-5A71-481B-B97C-7E7077F03915}"/>
                </a:ext>
              </a:extLst>
            </p:cNvPr>
            <p:cNvSpPr txBox="1"/>
            <p:nvPr/>
          </p:nvSpPr>
          <p:spPr>
            <a:xfrm>
              <a:off x="152400" y="27295"/>
              <a:ext cx="7895772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0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কানিজ</a:t>
              </a:r>
              <a:r>
                <a:rPr lang="en-US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ফাতেমা</a:t>
              </a:r>
              <a:endPara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</a:t>
              </a:r>
              <a:r>
                <a:rPr lang="bn-IN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ক্ষক</a:t>
              </a:r>
            </a:p>
            <a:p>
              <a:r>
                <a:rPr lang="bn-IN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লেক সার্কাস উচ্চ বালিকা বি</a:t>
              </a:r>
              <a:r>
                <a:rPr lang="en-US" sz="36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দ্যা</a:t>
              </a:r>
              <a:r>
                <a:rPr lang="bn-IN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লয়,কলাবাগান,ঢাকা। </a:t>
              </a:r>
              <a:endPara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9270EA-7CBA-4094-98AF-32A5EA978075}"/>
                </a:ext>
              </a:extLst>
            </p:cNvPr>
            <p:cNvSpPr txBox="1"/>
            <p:nvPr/>
          </p:nvSpPr>
          <p:spPr>
            <a:xfrm>
              <a:off x="3200400" y="2999095"/>
              <a:ext cx="67082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নবম </a:t>
              </a:r>
            </a:p>
            <a:p>
              <a:r>
                <a:rPr lang="bn-IN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ফিন্যান্স ও ব্যাংকিং</a:t>
              </a:r>
            </a:p>
            <a:p>
              <a:r>
                <a:rPr lang="bn-IN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৪র্থ অধ্যায়- </a:t>
              </a:r>
              <a:r>
                <a:rPr lang="bn-IN" sz="3600" b="1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ঝুঁকি ও অনিশ্চয়তা</a:t>
              </a:r>
              <a:endPara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DE4117-0DBA-4175-843D-1D26781402C3}"/>
              </a:ext>
            </a:extLst>
          </p:cNvPr>
          <p:cNvSpPr/>
          <p:nvPr/>
        </p:nvSpPr>
        <p:spPr>
          <a:xfrm>
            <a:off x="3401219" y="1945902"/>
            <a:ext cx="499688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6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402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66950-EFE8-4798-910B-87D2FF14B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52" y="88244"/>
            <a:ext cx="8305255" cy="4769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ACC377-111F-442A-9812-8231785CFCF7}"/>
              </a:ext>
            </a:extLst>
          </p:cNvPr>
          <p:cNvSpPr/>
          <p:nvPr/>
        </p:nvSpPr>
        <p:spPr>
          <a:xfrm>
            <a:off x="3384805" y="5239434"/>
            <a:ext cx="5806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 হতেও পারে, আবার নাও পারে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1F5543-5DA1-401A-864A-378231425C76}"/>
              </a:ext>
            </a:extLst>
          </p:cNvPr>
          <p:cNvSpPr/>
          <p:nvPr/>
        </p:nvSpPr>
        <p:spPr>
          <a:xfrm>
            <a:off x="4542319" y="5885765"/>
            <a:ext cx="3744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 ও ঝুঁকি আছে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60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894ACF-EA24-4167-B01B-810EE54A7016}"/>
              </a:ext>
            </a:extLst>
          </p:cNvPr>
          <p:cNvSpPr/>
          <p:nvPr/>
        </p:nvSpPr>
        <p:spPr>
          <a:xfrm>
            <a:off x="3606228" y="2228671"/>
            <a:ext cx="56717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ও অনিশ্চয়তা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40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BBDB9D-A183-48E6-B3CE-DA8A38169914}"/>
              </a:ext>
            </a:extLst>
          </p:cNvPr>
          <p:cNvSpPr/>
          <p:nvPr/>
        </p:nvSpPr>
        <p:spPr>
          <a:xfrm>
            <a:off x="309121" y="414886"/>
            <a:ext cx="9988632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শিখনফল... </a:t>
            </a:r>
          </a:p>
          <a:p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অনিশ্চয়তা কী বলতে পারবে</a:t>
            </a:r>
          </a:p>
          <a:p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ঝুঁকি কী বলতে পারবে</a:t>
            </a:r>
          </a:p>
          <a:p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ঝুঁকি ও অনিশ্চয়তার মধ্যে পার্থক্য বর্ণনা করতে পারবে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126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BD610-80F7-4F78-AD20-AE5DF365A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00" y="-1"/>
            <a:ext cx="6343100" cy="3293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98F18-1D5C-421D-9E66-067817F77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9529" cy="32935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5D909D-24D0-4FA9-B927-DED84025488D}"/>
              </a:ext>
            </a:extLst>
          </p:cNvPr>
          <p:cNvSpPr/>
          <p:nvPr/>
        </p:nvSpPr>
        <p:spPr>
          <a:xfrm>
            <a:off x="3902617" y="4096435"/>
            <a:ext cx="298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223C5-C316-4E16-B675-60358A7DCEA0}"/>
              </a:ext>
            </a:extLst>
          </p:cNvPr>
          <p:cNvSpPr/>
          <p:nvPr/>
        </p:nvSpPr>
        <p:spPr>
          <a:xfrm>
            <a:off x="1464930" y="3994109"/>
            <a:ext cx="9009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এখানের সব পরীক্ষার্থীরা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+ পেতেও পারে, আবার নাও পারে ।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6299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2F2FC-FD7A-43BB-A3A5-740BCEF45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29"/>
            <a:ext cx="6322897" cy="355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21F6C1-3EF8-4C1E-82D1-C399388A5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69" y="25929"/>
            <a:ext cx="5788231" cy="35566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0A1989-CBBB-49EE-BD1D-EB528C8FEB93}"/>
              </a:ext>
            </a:extLst>
          </p:cNvPr>
          <p:cNvSpPr/>
          <p:nvPr/>
        </p:nvSpPr>
        <p:spPr>
          <a:xfrm>
            <a:off x="1704776" y="3875335"/>
            <a:ext cx="90677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যে কৃষক জমিতে ধান লাগাচ্ছে, </a:t>
            </a:r>
            <a:endParaRPr lang="en-US" sz="4400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ফসল ভালো হতেও পারে আবার নাও হতে পারে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3783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48FC68-C4A3-4D80-B269-9B03E27BB7C7}"/>
              </a:ext>
            </a:extLst>
          </p:cNvPr>
          <p:cNvSpPr/>
          <p:nvPr/>
        </p:nvSpPr>
        <p:spPr>
          <a:xfrm>
            <a:off x="748018" y="1261938"/>
            <a:ext cx="9817157" cy="26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14400" algn="l"/>
                <a:tab pos="3691255" algn="l"/>
              </a:tabLst>
            </a:pPr>
            <a:r>
              <a:rPr lang="bn-IN" sz="5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অনিশ্চয়তা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14400" algn="l"/>
                <a:tab pos="3691255" algn="l"/>
              </a:tabLst>
            </a:pPr>
            <a:r>
              <a:rPr lang="bn-IN" sz="4800" b="1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ভবিষ্যতে কোনো একটি ঘটনা ঘটা বা না ঘটার সম্ভাবনাকে অনিশ্চয়তা বলে।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11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E5410-259F-455D-9F06-D759F240C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01600"/>
            <a:ext cx="8754535" cy="492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2CA8A8-2013-428B-B78E-EAA66526C1AA}"/>
              </a:ext>
            </a:extLst>
          </p:cNvPr>
          <p:cNvSpPr/>
          <p:nvPr/>
        </p:nvSpPr>
        <p:spPr>
          <a:xfrm>
            <a:off x="2129064" y="5056429"/>
            <a:ext cx="7776935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14400" algn="l"/>
                <a:tab pos="3691255" algn="l"/>
              </a:tabLst>
            </a:pPr>
            <a:r>
              <a:rPr lang="bn-I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ভবিষ্যতে পণ্য আশানুরুপ বিক্রি হবে কিনা তা অনিশ্চিত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33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350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2020-04-29T19:39:04Z</dcterms:created>
  <dcterms:modified xsi:type="dcterms:W3CDTF">2020-06-16T18:59:48Z</dcterms:modified>
</cp:coreProperties>
</file>