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9" r:id="rId3"/>
    <p:sldId id="275" r:id="rId4"/>
    <p:sldId id="260" r:id="rId5"/>
    <p:sldId id="261" r:id="rId6"/>
    <p:sldId id="265" r:id="rId7"/>
    <p:sldId id="269" r:id="rId8"/>
    <p:sldId id="272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70" r:id="rId19"/>
    <p:sldId id="268" r:id="rId20"/>
    <p:sldId id="267" r:id="rId21"/>
    <p:sldId id="266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810" autoAdjust="0"/>
  </p:normalViewPr>
  <p:slideViewPr>
    <p:cSldViewPr>
      <p:cViewPr>
        <p:scale>
          <a:sx n="69" d="100"/>
          <a:sy n="69" d="100"/>
        </p:scale>
        <p:origin x="-116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6E00-A448-402B-9CE7-C64CC122FE0E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9537-5B27-40FF-8C7E-C955F6B56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905000" y="261641"/>
            <a:ext cx="5410200" cy="1262359"/>
          </a:xfrm>
          <a:prstGeom prst="flowChartTerminator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en-US" sz="6000" b="1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76400" cy="1889760"/>
          </a:xfrm>
          <a:prstGeom prst="rect">
            <a:avLst/>
          </a:prstGeom>
        </p:spPr>
      </p:pic>
      <p:pic>
        <p:nvPicPr>
          <p:cNvPr id="8" name="Picture 7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0"/>
            <a:ext cx="1676400" cy="1889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7772400" cy="43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96645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3400" y="4965679"/>
            <a:ext cx="8001000" cy="151132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33400" y="3733800"/>
            <a:ext cx="8001000" cy="9906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33400" y="1883658"/>
            <a:ext cx="8001000" cy="162154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752600" y="76200"/>
            <a:ext cx="5638800" cy="1022444"/>
          </a:xfrm>
          <a:prstGeom prst="cloud">
            <a:avLst/>
          </a:prstGeom>
          <a:solidFill>
            <a:schemeClr val="tx2">
              <a:lumMod val="40000"/>
              <a:lumOff val="60000"/>
              <a:alpha val="68000"/>
            </a:schemeClr>
          </a:solidFill>
          <a:ln>
            <a:solidFill>
              <a:srgbClr val="002060">
                <a:alpha val="54000"/>
              </a:srgb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34412" y="160670"/>
            <a:ext cx="36375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শর্তাধীন</a:t>
            </a:r>
            <a:r>
              <a:rPr lang="en-US" sz="5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সমাবেশ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" y="1905000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প্রতিবারে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r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p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সর্বদাই</a:t>
            </a:r>
            <a:r>
              <a:rPr lang="en-US" sz="27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2577" y="2667000"/>
            <a:ext cx="118173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aseline="30000" dirty="0" smtClean="0"/>
              <a:t>n-</a:t>
            </a:r>
            <a:r>
              <a:rPr lang="en-US" sz="3500" baseline="30000" dirty="0" err="1" smtClean="0"/>
              <a:t>p</a:t>
            </a:r>
            <a:r>
              <a:rPr lang="en-US" sz="3500" dirty="0" err="1" smtClean="0"/>
              <a:t>C</a:t>
            </a:r>
            <a:r>
              <a:rPr lang="en-US" sz="3500" baseline="-25000" dirty="0" err="1" smtClean="0"/>
              <a:t>r</a:t>
            </a:r>
            <a:r>
              <a:rPr lang="en-US" sz="3500" baseline="-25000" dirty="0" smtClean="0"/>
              <a:t>-p</a:t>
            </a:r>
            <a:endParaRPr lang="en-US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1277477" y="2768769"/>
            <a:ext cx="2933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=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724870"/>
            <a:ext cx="742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cs typeface="NikoshBAN" pitchFamily="2" charset="0"/>
              </a:rPr>
              <a:t>8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dirty="0" smtClean="0">
                <a:cs typeface="NikoshBAN" pitchFamily="2" charset="0"/>
              </a:rPr>
              <a:t>2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বলিকার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বালিকাদের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2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cs typeface="NikoshBAN" pitchFamily="2" charset="0"/>
              </a:rPr>
              <a:t>6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986462"/>
            <a:ext cx="742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cs typeface="NikoshBAN" pitchFamily="2" charset="0"/>
              </a:rPr>
              <a:t>6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কমিটিতে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cs typeface="NikoshBAN" pitchFamily="2" charset="0"/>
              </a:rPr>
              <a:t>6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জনকে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cs typeface="NikoshBAN" pitchFamily="2" charset="0"/>
              </a:rPr>
              <a:t>8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cs typeface="NikoshBAN" pitchFamily="2" charset="0"/>
              </a:rPr>
              <a:t>4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জনকে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909792"/>
            <a:ext cx="297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5848236"/>
            <a:ext cx="72808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aseline="30000" dirty="0" smtClean="0"/>
              <a:t>8</a:t>
            </a:r>
            <a:r>
              <a:rPr lang="en-US" sz="3500" dirty="0" smtClean="0"/>
              <a:t>C</a:t>
            </a:r>
            <a:r>
              <a:rPr lang="en-US" sz="3500" baseline="-25000" dirty="0" smtClean="0"/>
              <a:t>4</a:t>
            </a:r>
            <a:endParaRPr lang="en-US" sz="3500" dirty="0"/>
          </a:p>
        </p:txBody>
      </p:sp>
      <p:sp>
        <p:nvSpPr>
          <p:cNvPr id="13" name="Rectangle 12"/>
          <p:cNvSpPr/>
          <p:nvPr/>
        </p:nvSpPr>
        <p:spPr>
          <a:xfrm>
            <a:off x="4910716" y="5909792"/>
            <a:ext cx="72808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aseline="30000" dirty="0" smtClean="0"/>
              <a:t>2</a:t>
            </a:r>
            <a:r>
              <a:rPr lang="en-US" sz="3500" dirty="0" smtClean="0"/>
              <a:t>C</a:t>
            </a:r>
            <a:r>
              <a:rPr lang="en-US" sz="3500" baseline="-25000" dirty="0"/>
              <a:t>2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1272" y="5922258"/>
                <a:ext cx="606256" cy="630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272" y="5922258"/>
                <a:ext cx="606256" cy="630942"/>
              </a:xfrm>
              <a:prstGeom prst="rect">
                <a:avLst/>
              </a:prstGeom>
              <a:blipFill rotWithShape="1">
                <a:blip r:embed="rId4"/>
                <a:stretch>
                  <a:fillRect t="-14423" r="-38000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38800" y="5922258"/>
                <a:ext cx="1242263" cy="630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latin typeface="Cambria Math"/>
                        </a:rPr>
                        <m:t>=</m:t>
                      </m:r>
                      <m:r>
                        <a:rPr lang="en-US" sz="3500" b="0" i="1" smtClean="0">
                          <a:latin typeface="Cambria Math"/>
                        </a:rPr>
                        <m:t>70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922258"/>
                <a:ext cx="1242263" cy="630942"/>
              </a:xfrm>
              <a:prstGeom prst="rect">
                <a:avLst/>
              </a:prstGeom>
              <a:blipFill rotWithShape="1">
                <a:blip r:embed="rId5"/>
                <a:stretch>
                  <a:fillRect t="-14423" r="-17647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3657600" y="1143000"/>
            <a:ext cx="2133600" cy="641465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11209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cs typeface="NikoshBAN" pitchFamily="2" charset="0"/>
              </a:rPr>
              <a:t>01</a:t>
            </a:r>
            <a:endParaRPr lang="en-US" sz="40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1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r"/>
        <p:sndAc>
          <p:stSnd>
            <p:snd r:embed="rId2" name="chimes.wav"/>
          </p:stSnd>
        </p:sndAc>
      </p:transition>
    </mc:Choice>
    <mc:Fallback>
      <p:transition spd="slow">
        <p:push dir="r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7" grpId="0" animBg="1"/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533400" y="4965679"/>
            <a:ext cx="8001000" cy="151132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" y="3733800"/>
            <a:ext cx="8001000" cy="9906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33400" y="1883658"/>
            <a:ext cx="8001000" cy="162154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752600" y="76200"/>
            <a:ext cx="5638800" cy="1022444"/>
          </a:xfrm>
          <a:prstGeom prst="cloud">
            <a:avLst/>
          </a:prstGeom>
          <a:solidFill>
            <a:schemeClr val="accent2">
              <a:lumMod val="60000"/>
              <a:lumOff val="40000"/>
              <a:alpha val="68000"/>
            </a:schemeClr>
          </a:solidFill>
          <a:ln>
            <a:solidFill>
              <a:srgbClr val="002060">
                <a:alpha val="54000"/>
              </a:srgb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34412" y="160670"/>
            <a:ext cx="36375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শর্তাধীন</a:t>
            </a:r>
            <a:r>
              <a:rPr lang="en-US" sz="5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সমাবেশ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" y="1905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NikoshBAN" pitchFamily="2" charset="0"/>
                <a:cs typeface="NikoshBAN" pitchFamily="2" charset="0"/>
              </a:rPr>
              <a:t>02. n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প্রতিবারে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r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p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7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7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7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2577" y="2743200"/>
            <a:ext cx="93326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aseline="30000" dirty="0" smtClean="0"/>
              <a:t>n-</a:t>
            </a:r>
            <a:r>
              <a:rPr lang="en-US" sz="3500" baseline="30000" dirty="0" err="1" smtClean="0"/>
              <a:t>p</a:t>
            </a:r>
            <a:r>
              <a:rPr lang="en-US" sz="3500" dirty="0" err="1" smtClean="0"/>
              <a:t>C</a:t>
            </a:r>
            <a:r>
              <a:rPr lang="en-US" sz="3500" baseline="-25000" dirty="0" err="1" smtClean="0"/>
              <a:t>r</a:t>
            </a:r>
            <a:endParaRPr lang="en-US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1277477" y="2844969"/>
            <a:ext cx="2933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=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724870"/>
            <a:ext cx="742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cs typeface="NikoshBAN" pitchFamily="2" charset="0"/>
              </a:rPr>
              <a:t>8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dirty="0" smtClean="0">
                <a:cs typeface="NikoshBAN" pitchFamily="2" charset="0"/>
              </a:rPr>
              <a:t>2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বলিকার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বালিকাদের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2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2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cs typeface="NikoshBAN" pitchFamily="2" charset="0"/>
              </a:rPr>
              <a:t>6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986462"/>
            <a:ext cx="742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>
                <a:cs typeface="NikoshBAN" pitchFamily="2" charset="0"/>
              </a:rPr>
              <a:t>6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কমিটিতে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cs typeface="NikoshBAN" pitchFamily="2" charset="0"/>
              </a:rPr>
              <a:t>2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জনকে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cs typeface="NikoshBAN" pitchFamily="2" charset="0"/>
              </a:rPr>
              <a:t>8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>
                <a:cs typeface="NikoshBAN" pitchFamily="2" charset="0"/>
              </a:rPr>
              <a:t>6</a:t>
            </a:r>
            <a:r>
              <a:rPr lang="en-US" sz="2700" dirty="0" smtClean="0"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জনকে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909792"/>
            <a:ext cx="297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5848236"/>
            <a:ext cx="72808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aseline="30000" dirty="0" smtClean="0"/>
              <a:t>8</a:t>
            </a:r>
            <a:r>
              <a:rPr lang="en-US" sz="3500" dirty="0" smtClean="0"/>
              <a:t>C</a:t>
            </a:r>
            <a:r>
              <a:rPr lang="en-US" sz="3500" baseline="-25000" dirty="0" smtClean="0"/>
              <a:t>6</a:t>
            </a:r>
            <a:endParaRPr lang="en-US" sz="3500" dirty="0"/>
          </a:p>
        </p:txBody>
      </p:sp>
      <p:sp>
        <p:nvSpPr>
          <p:cNvPr id="13" name="Rectangle 12"/>
          <p:cNvSpPr/>
          <p:nvPr/>
        </p:nvSpPr>
        <p:spPr>
          <a:xfrm>
            <a:off x="4910716" y="5909792"/>
            <a:ext cx="72808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aseline="30000" dirty="0" smtClean="0"/>
              <a:t>2</a:t>
            </a:r>
            <a:r>
              <a:rPr lang="en-US" sz="3500" dirty="0" smtClean="0"/>
              <a:t>C</a:t>
            </a:r>
            <a:r>
              <a:rPr lang="en-US" sz="3500" baseline="-25000" dirty="0" smtClean="0"/>
              <a:t>0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1272" y="5922258"/>
                <a:ext cx="606256" cy="630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272" y="5922258"/>
                <a:ext cx="606256" cy="630942"/>
              </a:xfrm>
              <a:prstGeom prst="rect">
                <a:avLst/>
              </a:prstGeom>
              <a:blipFill rotWithShape="1">
                <a:blip r:embed="rId4"/>
                <a:stretch>
                  <a:fillRect t="-14423" r="-38000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38800" y="5922258"/>
                <a:ext cx="1242263" cy="630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latin typeface="Cambria Math"/>
                        </a:rPr>
                        <m:t>=</m:t>
                      </m:r>
                      <m:r>
                        <a:rPr lang="en-US" sz="35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922258"/>
                <a:ext cx="1242263" cy="630942"/>
              </a:xfrm>
              <a:prstGeom prst="rect">
                <a:avLst/>
              </a:prstGeom>
              <a:blipFill rotWithShape="1">
                <a:blip r:embed="rId5"/>
                <a:stretch>
                  <a:fillRect t="-14423" r="-17647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3657600" y="1143000"/>
            <a:ext cx="2133600" cy="641465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11430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cs typeface="NikoshBAN" pitchFamily="2" charset="0"/>
              </a:rPr>
              <a:t>02</a:t>
            </a:r>
            <a:endParaRPr lang="en-US" sz="40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9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/>
        <p:sndAc>
          <p:stSnd>
            <p:snd r:embed="rId2" name="chimes.wav"/>
          </p:stSnd>
        </p:sndAc>
      </p:transition>
    </mc:Choice>
    <mc:Fallback>
      <p:transition spd="slow">
        <p:pu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>
            <a:off x="2209800" y="76200"/>
            <a:ext cx="5029200" cy="1033272"/>
          </a:xfrm>
          <a:prstGeom prst="horizontalScroll">
            <a:avLst/>
          </a:prstGeom>
          <a:solidFill>
            <a:schemeClr val="accent3">
              <a:alpha val="5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20894" y="2909455"/>
            <a:ext cx="7737306" cy="24384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43179" y="5509335"/>
            <a:ext cx="7715021" cy="1043865"/>
          </a:xfrm>
          <a:prstGeom prst="round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05079" y="1877290"/>
            <a:ext cx="7715021" cy="900395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5952" y="282714"/>
            <a:ext cx="3591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7600" y="1066800"/>
            <a:ext cx="2133600" cy="641465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10668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cs typeface="NikoshBAN" pitchFamily="2" charset="0"/>
              </a:rPr>
              <a:t>03</a:t>
            </a:r>
            <a:endParaRPr lang="en-US" sz="4000" dirty="0"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8288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প্রত্যেকবার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অন্তত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700" dirty="0" smtClean="0">
                <a:cs typeface="NikoshBAN" pitchFamily="2" charset="0"/>
              </a:rPr>
              <a:t>2</a:t>
            </a:r>
            <a:r>
              <a:rPr lang="en-US" sz="2700" baseline="35000" dirty="0" smtClean="0">
                <a:cs typeface="NikoshBAN" pitchFamily="2" charset="0"/>
              </a:rPr>
              <a:t>n</a:t>
            </a:r>
            <a:r>
              <a:rPr lang="en-US" sz="2700" dirty="0" smtClean="0">
                <a:cs typeface="NikoshBAN" pitchFamily="2" charset="0"/>
              </a:rPr>
              <a:t>-1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2909455"/>
                <a:ext cx="7559615" cy="2589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প্রত্যেক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জিনিস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গ্রহন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বর্জন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প্রত্যেকটি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জিনিসের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smtClean="0">
                    <a:cs typeface="NikoshBAN" pitchFamily="2" charset="0"/>
                  </a:rPr>
                  <a:t>2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টি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উপায়ে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গ্রহণ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বর্জন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এরূপ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n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সংখ্যক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জিনিসের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উপায়ের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2600" baseline="30000" dirty="0" smtClean="0">
                    <a:latin typeface="NikoshBAN" pitchFamily="2" charset="0"/>
                    <a:cs typeface="NikoshBAN" pitchFamily="2" charset="0"/>
                  </a:rPr>
                  <a:t>……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n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সংখ্যক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উৎপাদক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পর্যন্ত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ভিতর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সকলকে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বর্জন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করার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উপায়ও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অন্তর্ভূক্ত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আর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সকলকে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বর্জন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আর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কিছুই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তাই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উপায়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বিয়োগ</a:t>
                </a:r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‍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দিতে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সমাবেশ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09455"/>
                <a:ext cx="7559615" cy="2589620"/>
              </a:xfrm>
              <a:prstGeom prst="rect">
                <a:avLst/>
              </a:prstGeom>
              <a:blipFill rotWithShape="1">
                <a:blip r:embed="rId4"/>
                <a:stretch>
                  <a:fillRect l="-1452" t="-1882" r="-2581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6300" y="5561420"/>
                <a:ext cx="7277100" cy="928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:r>
                  <a:rPr lang="en-US" sz="2700" dirty="0" smtClean="0">
                    <a:cs typeface="NikoshBAN" pitchFamily="2" charset="0"/>
                  </a:rPr>
                  <a:t>5</a:t>
                </a:r>
                <a:r>
                  <a:rPr lang="en-US" sz="2700" dirty="0" smtClean="0">
                    <a:latin typeface="NikoshBAN" pitchFamily="2" charset="0"/>
                    <a:cs typeface="NikoshBAN" pitchFamily="2" charset="0"/>
                  </a:rPr>
                  <a:t>টি </a:t>
                </a:r>
                <a:r>
                  <a:rPr lang="en-US" sz="2700" dirty="0" err="1" smtClean="0">
                    <a:latin typeface="NikoshBAN" pitchFamily="2" charset="0"/>
                    <a:cs typeface="NikoshBAN" pitchFamily="2" charset="0"/>
                  </a:rPr>
                  <a:t>স্বরবর্ণ</a:t>
                </a:r>
                <a:r>
                  <a:rPr lang="en-US" sz="27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7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7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700" dirty="0" err="1" smtClean="0">
                    <a:latin typeface="NikoshBAN" pitchFamily="2" charset="0"/>
                    <a:cs typeface="NikoshBAN" pitchFamily="2" charset="0"/>
                  </a:rPr>
                  <a:t>অন্তত</a:t>
                </a:r>
                <a:r>
                  <a:rPr lang="en-US" sz="27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7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7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700" dirty="0" err="1" smtClean="0">
                    <a:latin typeface="NikoshBAN" pitchFamily="2" charset="0"/>
                    <a:cs typeface="NikoshBAN" pitchFamily="2" charset="0"/>
                  </a:rPr>
                  <a:t>স্বরবর্ণ</a:t>
                </a:r>
                <a:r>
                  <a:rPr lang="en-US" sz="27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700" dirty="0" err="1" smtClean="0">
                    <a:latin typeface="NikoshBAN" pitchFamily="2" charset="0"/>
                    <a:cs typeface="NikoshBAN" pitchFamily="2" charset="0"/>
                  </a:rPr>
                  <a:t>বাছাই</a:t>
                </a:r>
                <a:r>
                  <a:rPr lang="en-US" sz="27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7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7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7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7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7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7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700" b="0" i="1" smtClean="0">
                                <a:latin typeface="Cambria Math"/>
                                <a:cs typeface="NikoshBAN" pitchFamily="2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7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  <m:r>
                      <a:rPr lang="en-US" sz="27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700" b="0" i="1" smtClean="0">
                        <a:latin typeface="Cambria Math"/>
                        <a:cs typeface="NikoshBAN" pitchFamily="2" charset="0"/>
                      </a:rPr>
                      <m:t>31</m:t>
                    </m:r>
                  </m:oMath>
                </a14:m>
                <a:r>
                  <a:rPr lang="en-US" sz="2700" dirty="0" smtClean="0">
                    <a:latin typeface="NikoshBAN" pitchFamily="2" charset="0"/>
                    <a:cs typeface="NikoshBAN" pitchFamily="2" charset="0"/>
                  </a:rPr>
                  <a:t> উপায়ে।</a:t>
                </a:r>
                <a:endParaRPr lang="en-US" sz="27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561420"/>
                <a:ext cx="7277100" cy="928075"/>
              </a:xfrm>
              <a:prstGeom prst="rect">
                <a:avLst/>
              </a:prstGeom>
              <a:blipFill rotWithShape="1">
                <a:blip r:embed="rId5"/>
                <a:stretch>
                  <a:fillRect l="-1591" t="-7190" b="-16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418753"/>
      </p:ext>
    </p:extLst>
  </p:cSld>
  <p:clrMapOvr>
    <a:masterClrMapping/>
  </p:clrMapOvr>
  <p:transition spd="slow">
    <p:cu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4" grpId="0"/>
      <p:bldP spid="6" grpId="0" animBg="1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23900" y="2832080"/>
            <a:ext cx="7581900" cy="3416320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23900" y="1936786"/>
            <a:ext cx="7581900" cy="654014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2209800" y="76200"/>
            <a:ext cx="5029200" cy="1033272"/>
          </a:xfrm>
          <a:prstGeom prst="horizontalScroll">
            <a:avLst/>
          </a:prstGeom>
          <a:solidFill>
            <a:schemeClr val="accent6">
              <a:alpha val="6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7600" y="1143000"/>
            <a:ext cx="2133600" cy="641465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01361" y="110836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cs typeface="NikoshBAN" pitchFamily="2" charset="0"/>
              </a:rPr>
              <a:t>04</a:t>
            </a:r>
            <a:endParaRPr lang="en-US" sz="4000" dirty="0"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006769"/>
            <a:ext cx="6553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সবগুলি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সমাবেশঃ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83208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1ম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p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2য়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q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3য়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r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p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cs typeface="NikoshBAN" pitchFamily="2" charset="0"/>
              </a:rPr>
              <a:t>1টি, 2টি,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…..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smtClean="0"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p+</a:t>
            </a:r>
            <a:r>
              <a:rPr lang="en-US" sz="2400" dirty="0" smtClean="0">
                <a:cs typeface="NikoshBAN" pitchFamily="2" charset="0"/>
              </a:rPr>
              <a:t>1) </a:t>
            </a:r>
            <a:r>
              <a:rPr lang="en-US" sz="2400" dirty="0" err="1" smtClean="0">
                <a:cs typeface="NikoshBAN" pitchFamily="2" charset="0"/>
              </a:rPr>
              <a:t>সংখ্যকভাবে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সমাবেশ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যায়</a:t>
            </a:r>
            <a:r>
              <a:rPr lang="en-US" sz="2400" dirty="0" smtClean="0">
                <a:cs typeface="NikoshBAN" pitchFamily="2" charset="0"/>
              </a:rPr>
              <a:t>। </a:t>
            </a:r>
            <a:r>
              <a:rPr lang="en-US" sz="2400" dirty="0" err="1" smtClean="0">
                <a:cs typeface="NikoshBAN" pitchFamily="2" charset="0"/>
              </a:rPr>
              <a:t>অনুরূপভাবে</a:t>
            </a:r>
            <a:r>
              <a:rPr lang="en-US" sz="2400" dirty="0" smtClean="0">
                <a:cs typeface="NikoshBAN" pitchFamily="2" charset="0"/>
              </a:rPr>
              <a:t> q </a:t>
            </a:r>
            <a:r>
              <a:rPr lang="en-US" sz="2400" dirty="0" err="1" smtClean="0">
                <a:cs typeface="NikoshBAN" pitchFamily="2" charset="0"/>
              </a:rPr>
              <a:t>সংখ্যক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জিনিস</a:t>
            </a:r>
            <a:r>
              <a:rPr lang="en-US" sz="2400" dirty="0" smtClean="0">
                <a:cs typeface="NikoshBAN" pitchFamily="2" charset="0"/>
              </a:rPr>
              <a:t> (q-1)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r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cs typeface="NikoshBAN" pitchFamily="2" charset="0"/>
              </a:rPr>
              <a:t>(r+1)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p, q ও r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400" dirty="0" smtClean="0">
                <a:cs typeface="NikoshBAN" pitchFamily="2" charset="0"/>
              </a:rPr>
              <a:t>+1)(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q</a:t>
            </a:r>
            <a:r>
              <a:rPr lang="en-US" sz="2400" dirty="0" smtClean="0">
                <a:cs typeface="NikoshBAN" pitchFamily="2" charset="0"/>
              </a:rPr>
              <a:t>+1)(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2400" dirty="0" smtClean="0">
                <a:cs typeface="NikoshBAN" pitchFamily="2" charset="0"/>
              </a:rPr>
              <a:t>+1) </a:t>
            </a:r>
            <a:r>
              <a:rPr lang="en-US" sz="2400" dirty="0" err="1" smtClean="0">
                <a:cs typeface="NikoshBAN" pitchFamily="2" charset="0"/>
              </a:rPr>
              <a:t>ইত্যাদি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সংখ্যক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উপায়ে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ব্যবস্থা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যায়</a:t>
            </a:r>
            <a:r>
              <a:rPr lang="en-US" sz="2400" dirty="0" smtClean="0">
                <a:cs typeface="NikoshBAN" pitchFamily="2" charset="0"/>
              </a:rPr>
              <a:t>। </a:t>
            </a:r>
            <a:r>
              <a:rPr lang="en-US" sz="2400" dirty="0" err="1" smtClean="0">
                <a:cs typeface="NikoshBAN" pitchFamily="2" charset="0"/>
              </a:rPr>
              <a:t>কিন্তু</a:t>
            </a:r>
            <a:r>
              <a:rPr lang="en-US" sz="2400" dirty="0" smtClean="0"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সমাবেশে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smtClean="0">
                <a:cs typeface="NikoshBAN" pitchFamily="2" charset="0"/>
              </a:rPr>
              <a:t>(p+1)(q+1)(r+1)-1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5952" y="228600"/>
            <a:ext cx="3591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0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  <p:sndAc>
          <p:stSnd>
            <p:snd r:embed="rId2" name="chimes.wav"/>
          </p:stSnd>
        </p:sndAc>
      </p:transition>
    </mc:Choice>
    <mc:Fallback>
      <p:transition spd="slow">
        <p:push dir="d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6" grpId="0" animBg="1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09600" y="5369598"/>
            <a:ext cx="7924800" cy="118360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33400" y="1828799"/>
            <a:ext cx="8001000" cy="3363051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28800" y="152400"/>
            <a:ext cx="5532375" cy="7848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52400"/>
            <a:ext cx="466345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বিভক্তিকরণ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7600" y="1011380"/>
            <a:ext cx="2133600" cy="641465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01361" y="9906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cs typeface="NikoshBAN" pitchFamily="2" charset="0"/>
              </a:rPr>
              <a:t>05</a:t>
            </a:r>
            <a:endParaRPr lang="en-US" sz="4000" dirty="0"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905000"/>
            <a:ext cx="75992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 smtClean="0">
                <a:cs typeface="NikoshBAN" pitchFamily="2" charset="0"/>
              </a:rPr>
              <a:t>(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m+n</a:t>
            </a:r>
            <a:r>
              <a:rPr lang="en-US" sz="2300" dirty="0" smtClean="0">
                <a:cs typeface="NikoshBAN" pitchFamily="2" charset="0"/>
              </a:rPr>
              <a:t>) </a:t>
            </a:r>
            <a:r>
              <a:rPr lang="en-US" sz="2300" dirty="0" err="1" smtClean="0">
                <a:cs typeface="NikoshBAN" pitchFamily="2" charset="0"/>
              </a:rPr>
              <a:t>সংখ্যক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বিভিন্ন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জিনিসকে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যথাক্রমে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2300" dirty="0" smtClean="0">
                <a:cs typeface="NikoshBAN" pitchFamily="2" charset="0"/>
              </a:rPr>
              <a:t> ও 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সংখ্যক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বস্তুর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দুইটি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দলে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যত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রকমে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বিভক্ত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করা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যায়</a:t>
            </a:r>
            <a:r>
              <a:rPr lang="en-US" sz="2300" dirty="0" smtClean="0">
                <a:cs typeface="NikoshBAN" pitchFamily="2" charset="0"/>
              </a:rPr>
              <a:t>, </a:t>
            </a:r>
            <a:r>
              <a:rPr lang="en-US" sz="2300" dirty="0" err="1" smtClean="0">
                <a:cs typeface="NikoshBAN" pitchFamily="2" charset="0"/>
              </a:rPr>
              <a:t>তার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সংখ্যা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নির্ণয়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করতে</a:t>
            </a:r>
            <a:r>
              <a:rPr lang="en-US" sz="2300" dirty="0" smtClean="0">
                <a:cs typeface="NikoshBAN" pitchFamily="2" charset="0"/>
              </a:rPr>
              <a:t> </a:t>
            </a:r>
            <a:r>
              <a:rPr lang="en-US" sz="2300" dirty="0" err="1" smtClean="0">
                <a:cs typeface="NikoshBAN" pitchFamily="2" charset="0"/>
              </a:rPr>
              <a:t>হবে</a:t>
            </a:r>
            <a:r>
              <a:rPr lang="en-US" sz="2300" dirty="0" smtClean="0">
                <a:cs typeface="NikoshBAN" pitchFamily="2" charset="0"/>
              </a:rPr>
              <a:t>।</a:t>
            </a:r>
            <a:endParaRPr lang="en-US" sz="2300" dirty="0"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0882" y="2743200"/>
                <a:ext cx="7484918" cy="136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300" dirty="0" smtClean="0">
                    <a:cs typeface="NikoshBAN" pitchFamily="2" charset="0"/>
                  </a:rPr>
                  <a:t>(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m+n</a:t>
                </a:r>
                <a:r>
                  <a:rPr lang="en-US" sz="2300" dirty="0" smtClean="0">
                    <a:cs typeface="NikoshBAN" pitchFamily="2" charset="0"/>
                  </a:rPr>
                  <a:t>) </a:t>
                </a:r>
                <a:r>
                  <a:rPr lang="en-US" sz="2300" dirty="0" err="1" smtClean="0">
                    <a:cs typeface="NikoshBAN" pitchFamily="2" charset="0"/>
                  </a:rPr>
                  <a:t>সংখ্যক</a:t>
                </a:r>
                <a:r>
                  <a:rPr lang="en-US" sz="2300" dirty="0" smtClean="0"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cs typeface="NikoshBAN" pitchFamily="2" charset="0"/>
                  </a:rPr>
                  <a:t>বস্তু</a:t>
                </a:r>
                <a:r>
                  <a:rPr lang="en-US" sz="2300" dirty="0" smtClean="0"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cs typeface="NikoshBAN" pitchFamily="2" charset="0"/>
                  </a:rPr>
                  <a:t>থেকে</a:t>
                </a:r>
                <a:r>
                  <a:rPr lang="en-US" sz="2300" dirty="0" smtClean="0">
                    <a:cs typeface="NikoshBAN" pitchFamily="2" charset="0"/>
                  </a:rPr>
                  <a:t> 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সংখ্যক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বস্তু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baseline="30000" dirty="0" err="1" smtClean="0"/>
                  <a:t>m+n</a:t>
                </a:r>
                <a:r>
                  <a:rPr lang="en-US" sz="2300" dirty="0" err="1" smtClean="0"/>
                  <a:t>C</a:t>
                </a:r>
                <a:r>
                  <a:rPr lang="en-US" sz="2300" baseline="-25000" dirty="0" err="1" smtClean="0"/>
                  <a:t>m</a:t>
                </a:r>
                <a:r>
                  <a:rPr lang="en-US" sz="2300" baseline="-25000" dirty="0" smtClean="0"/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উপায়ে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বাছাই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প্রতিটি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উপায়ের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n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সংখ্যক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বস্তুই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অন্য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baseline="30000" dirty="0" err="1" smtClean="0"/>
                  <a:t>n</a:t>
                </a:r>
                <a:r>
                  <a:rPr lang="en-US" sz="2300" dirty="0" err="1" smtClean="0"/>
                  <a:t>C</a:t>
                </a:r>
                <a:r>
                  <a:rPr lang="en-US" sz="2300" baseline="-25000" dirty="0" err="1" smtClean="0"/>
                  <a:t>n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smtClean="0">
                    <a:cs typeface="NikoshBAN" pitchFamily="2" charset="0"/>
                  </a:rPr>
                  <a:t>1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উপায়ে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গঠন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যাবে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/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নির্ণেয়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300" baseline="30000" dirty="0"/>
                      <m:t>m</m:t>
                    </m:r>
                    <m:r>
                      <m:rPr>
                        <m:nor/>
                      </m:rPr>
                      <a:rPr lang="en-US" sz="2300" baseline="30000" dirty="0"/>
                      <m:t>+</m:t>
                    </m:r>
                    <m:r>
                      <m:rPr>
                        <m:nor/>
                      </m:rPr>
                      <a:rPr lang="en-US" sz="2300" baseline="30000" dirty="0"/>
                      <m:t>nCm</m:t>
                    </m:r>
                    <m:r>
                      <a:rPr lang="en-US" sz="23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)!</m:t>
                        </m:r>
                      </m:num>
                      <m:den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!(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𝑛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)!</m:t>
                        </m:r>
                      </m:den>
                    </m:f>
                    <m:r>
                      <a:rPr lang="en-US" sz="23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)!</m:t>
                        </m:r>
                      </m:num>
                      <m:den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!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𝑛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300" dirty="0"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743200"/>
                <a:ext cx="7484918" cy="1363963"/>
              </a:xfrm>
              <a:prstGeom prst="rect">
                <a:avLst/>
              </a:prstGeom>
              <a:blipFill rotWithShape="1">
                <a:blip r:embed="rId4"/>
                <a:stretch>
                  <a:fillRect l="-1221" t="-4018" r="-2117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8982" y="4191000"/>
                <a:ext cx="7523018" cy="1000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দ্রষ্টব্যঃ m=n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দলই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বাছাই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অভিন্ন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এক্ষেত্রে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বস্তুগুলিকে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)!</m:t>
                        </m:r>
                      </m:num>
                      <m:den>
                        <m:sSup>
                          <m:sSupPr>
                            <m:ctrlPr>
                              <a:rPr lang="en-US" sz="23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3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b="0" i="1" smtClean="0">
                                    <a:latin typeface="Cambria Math"/>
                                    <a:cs typeface="NikoshBAN" pitchFamily="2" charset="0"/>
                                  </a:rPr>
                                  <m:t>𝑚</m:t>
                                </m:r>
                                <m:r>
                                  <a:rPr lang="en-US" sz="23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!</m:t>
                                </m:r>
                              </m:e>
                            </m:d>
                          </m:e>
                          <m:sup>
                            <m:r>
                              <a:rPr lang="en-US" sz="23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উপায়ে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বিভক্ত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যাবে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3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2" y="4191000"/>
                <a:ext cx="7523018" cy="1000851"/>
              </a:xfrm>
              <a:prstGeom prst="rect">
                <a:avLst/>
              </a:prstGeom>
              <a:blipFill rotWithShape="1">
                <a:blip r:embed="rId5"/>
                <a:stretch>
                  <a:fillRect l="-1216" t="-4268" r="-2107" b="-3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00546" y="5359347"/>
                <a:ext cx="7405254" cy="119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উদাহরণঃ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smtClean="0">
                    <a:cs typeface="NikoshBAN" pitchFamily="2" charset="0"/>
                  </a:rPr>
                  <a:t>52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খানা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তাস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smtClean="0">
                    <a:cs typeface="NikoshBAN" pitchFamily="2" charset="0"/>
                  </a:rPr>
                  <a:t>4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ব্যক্তির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ভাবে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বন্টন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যাবে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52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sz="23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3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b="0" i="1" smtClean="0">
                                    <a:latin typeface="Cambria Math"/>
                                    <a:cs typeface="NikoshBAN" pitchFamily="2" charset="0"/>
                                  </a:rPr>
                                  <m:t>13</m:t>
                                </m:r>
                                <m:r>
                                  <a:rPr lang="en-US" sz="23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!</m:t>
                                </m:r>
                              </m:e>
                            </m:d>
                          </m:e>
                          <m:sup>
                            <m:r>
                              <a:rPr lang="en-US" sz="23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3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উপায়ে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smtClean="0">
                    <a:cs typeface="NikoshBAN" pitchFamily="2" charset="0"/>
                  </a:rPr>
                  <a:t>52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খানা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তাস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চার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ভাগে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52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!</m:t>
                        </m:r>
                      </m:num>
                      <m:den>
                        <m:r>
                          <a:rPr lang="en-US" sz="23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!</m:t>
                        </m:r>
                        <m:sSup>
                          <m:sSupPr>
                            <m:ctrlPr>
                              <a:rPr lang="en-US" sz="23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3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13</m:t>
                                </m:r>
                                <m:r>
                                  <a:rPr lang="en-US" sz="23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!</m:t>
                                </m:r>
                              </m:e>
                            </m:d>
                          </m:e>
                          <m:sup>
                            <m:r>
                              <a:rPr lang="en-US" sz="23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উপায়ে।</a:t>
                </a:r>
                <a:endParaRPr lang="en-US" sz="23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6" y="5359347"/>
                <a:ext cx="7405254" cy="1193853"/>
              </a:xfrm>
              <a:prstGeom prst="rect">
                <a:avLst/>
              </a:prstGeom>
              <a:blipFill rotWithShape="1">
                <a:blip r:embed="rId6"/>
                <a:stretch>
                  <a:fillRect l="-1235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41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0" grpId="0" animBg="1"/>
      <p:bldP spid="4" grpId="0"/>
      <p:bldP spid="6" grpId="0" animBg="1"/>
      <p:bldP spid="7" grpId="0"/>
      <p:bldP spid="8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3200400" y="3581400"/>
            <a:ext cx="2617354" cy="6915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47700" y="4267200"/>
            <a:ext cx="7810500" cy="2127886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pic>
        <p:nvPicPr>
          <p:cNvPr id="3" name="Picture 2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23900" y="1632065"/>
            <a:ext cx="7810500" cy="1949335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828800" y="152400"/>
            <a:ext cx="5532375" cy="7848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5593" y="152400"/>
            <a:ext cx="34628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NikoshBAN" pitchFamily="2" charset="0"/>
              </a:rPr>
              <a:t>7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cs typeface="NikoshBAN" pitchFamily="2" charset="0"/>
              </a:rPr>
              <a:t>4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মহিলার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cs typeface="NikoshBAN" pitchFamily="2" charset="0"/>
              </a:rPr>
              <a:t>4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cs typeface="NikoshBAN" pitchFamily="2" charset="0"/>
              </a:rPr>
              <a:t>COMMITTEE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7 </a:t>
            </a:r>
            <a:r>
              <a:rPr lang="en-US" sz="2400" dirty="0" smtClean="0"/>
              <a:t>= 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3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30000" dirty="0" smtClean="0">
                <a:cs typeface="NikoshBAN" pitchFamily="2" charset="0"/>
              </a:rPr>
              <a:t>n</a:t>
            </a:r>
            <a:r>
              <a:rPr lang="en-US" sz="2400" dirty="0" smtClean="0">
                <a:cs typeface="NikoshBAN" pitchFamily="2" charset="0"/>
              </a:rPr>
              <a:t>P</a:t>
            </a:r>
            <a:r>
              <a:rPr lang="en-US" sz="2400" baseline="-25000" dirty="0" smtClean="0">
                <a:cs typeface="NikoshBAN" pitchFamily="2" charset="0"/>
              </a:rPr>
              <a:t>3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মান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নির্ণয়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</a:t>
            </a:r>
            <a:r>
              <a:rPr lang="en-US" sz="2400" dirty="0" smtClean="0"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অন্তত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মহিলাকে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318337"/>
            <a:ext cx="290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baseline="30000" dirty="0"/>
              <a:t>n</a:t>
            </a:r>
            <a:r>
              <a:rPr lang="en-US" sz="2800" dirty="0"/>
              <a:t>C</a:t>
            </a:r>
            <a:r>
              <a:rPr lang="en-US" sz="2800" baseline="-25000" dirty="0"/>
              <a:t>7 </a:t>
            </a:r>
            <a:r>
              <a:rPr lang="en-US" sz="2800" dirty="0"/>
              <a:t>= </a:t>
            </a:r>
            <a:r>
              <a:rPr lang="en-US" sz="2800" baseline="30000" dirty="0"/>
              <a:t>n</a:t>
            </a:r>
            <a:r>
              <a:rPr lang="en-US" sz="2800" dirty="0"/>
              <a:t>C</a:t>
            </a:r>
            <a:r>
              <a:rPr lang="en-US" sz="2800" baseline="-25000" dirty="0"/>
              <a:t>3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6200" y="4349114"/>
                <a:ext cx="193155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600" baseline="30000" dirty="0"/>
                        <m:t>n</m:t>
                      </m:r>
                      <m:r>
                        <m:rPr>
                          <m:nor/>
                        </m:rPr>
                        <a:rPr lang="en-US" sz="2600" dirty="0"/>
                        <m:t>C</m:t>
                      </m:r>
                      <m:r>
                        <m:rPr>
                          <m:nor/>
                        </m:rPr>
                        <a:rPr lang="en-US" sz="2600" b="0" i="0" baseline="-25000" dirty="0" smtClean="0"/>
                        <m:t>n</m:t>
                      </m:r>
                      <m:r>
                        <m:rPr>
                          <m:nor/>
                        </m:rPr>
                        <a:rPr lang="en-US" sz="2600" b="0" i="0" baseline="-25000" dirty="0" smtClean="0"/>
                        <m:t>−</m:t>
                      </m:r>
                      <m:r>
                        <m:rPr>
                          <m:nor/>
                        </m:rPr>
                        <a:rPr lang="en-US" sz="2600" b="0" i="0" baseline="-25000" dirty="0" smtClean="0"/>
                        <m:t>7 </m:t>
                      </m:r>
                      <m:r>
                        <m:rPr>
                          <m:nor/>
                        </m:rPr>
                        <a:rPr lang="en-US" sz="2600" dirty="0"/>
                        <m:t>= </m:t>
                      </m:r>
                      <m:r>
                        <m:rPr>
                          <m:nor/>
                        </m:rPr>
                        <a:rPr lang="en-US" sz="2600" baseline="30000" dirty="0"/>
                        <m:t>n</m:t>
                      </m:r>
                      <m:r>
                        <m:rPr>
                          <m:nor/>
                        </m:rPr>
                        <a:rPr lang="en-US" sz="2600" dirty="0"/>
                        <m:t>C</m:t>
                      </m:r>
                      <m:r>
                        <m:rPr>
                          <m:nor/>
                        </m:rPr>
                        <a:rPr lang="en-US" sz="2600" baseline="-25000" dirty="0"/>
                        <m:t>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349114"/>
                <a:ext cx="1931554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9877" r="-7595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67400" y="4349114"/>
                <a:ext cx="203664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349114"/>
                <a:ext cx="2036648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9877" r="-6886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6200" y="4917757"/>
                <a:ext cx="163993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10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17757"/>
                <a:ext cx="1639936" cy="492443"/>
              </a:xfrm>
              <a:prstGeom prst="rect">
                <a:avLst/>
              </a:prstGeom>
              <a:blipFill rotWithShape="1">
                <a:blip r:embed="rId6"/>
                <a:stretch>
                  <a:fillRect t="-9877" r="-817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5409541"/>
                <a:ext cx="7266476" cy="915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US" sz="2600" b="0" i="0" baseline="30000" smtClean="0">
                          <a:latin typeface="Cambria Math"/>
                          <a:ea typeface="Cambria Math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600" b="0" i="0" baseline="-25000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0" baseline="30000" smtClean="0">
                          <a:latin typeface="Cambria Math"/>
                          <a:ea typeface="Cambria Math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600" b="0" i="0" baseline="-25000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)!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720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409541"/>
                <a:ext cx="7266476" cy="915059"/>
              </a:xfrm>
              <a:prstGeom prst="rect">
                <a:avLst/>
              </a:prstGeom>
              <a:blipFill rotWithShape="1">
                <a:blip r:embed="rId7"/>
                <a:stretch>
                  <a:fillRect r="-1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91000" y="3559314"/>
            <a:ext cx="77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(ক)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9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u"/>
        <p:sndAc>
          <p:stSnd>
            <p:snd r:embed="rId2" name="chimes.wav"/>
          </p:stSnd>
        </p:sndAc>
      </p:transition>
    </mc:Choice>
    <mc:Fallback>
      <p:transition spd="slow">
        <p:cover dir="u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7" grpId="0" animBg="1"/>
      <p:bldP spid="2" grpId="0" animBg="1"/>
      <p:bldP spid="4" grpId="0"/>
      <p:bldP spid="9" grpId="0"/>
      <p:bldP spid="12" grpId="0"/>
      <p:bldP spid="13" grpId="0"/>
      <p:bldP spid="14" grpId="0"/>
      <p:bldP spid="1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1828800"/>
            <a:ext cx="7810500" cy="411480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828800" y="281970"/>
            <a:ext cx="5532375" cy="7848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5004" y="281970"/>
            <a:ext cx="24961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(ক)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1257" y="1991380"/>
            <a:ext cx="290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baseline="30000" dirty="0"/>
              <a:t>n</a:t>
            </a:r>
            <a:r>
              <a:rPr lang="en-US" sz="2800" dirty="0"/>
              <a:t>C</a:t>
            </a:r>
            <a:r>
              <a:rPr lang="en-US" sz="2800" baseline="-25000" dirty="0"/>
              <a:t>7 </a:t>
            </a:r>
            <a:r>
              <a:rPr lang="en-US" sz="2800" dirty="0"/>
              <a:t>= </a:t>
            </a:r>
            <a:r>
              <a:rPr lang="en-US" sz="2800" baseline="30000" dirty="0"/>
              <a:t>n</a:t>
            </a:r>
            <a:r>
              <a:rPr lang="en-US" sz="2800" dirty="0"/>
              <a:t>C</a:t>
            </a:r>
            <a:r>
              <a:rPr lang="en-US" sz="2800" baseline="-25000" dirty="0"/>
              <a:t>3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9800" y="2631757"/>
                <a:ext cx="193155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600" baseline="30000" dirty="0"/>
                        <m:t>n</m:t>
                      </m:r>
                      <m:r>
                        <m:rPr>
                          <m:nor/>
                        </m:rPr>
                        <a:rPr lang="en-US" sz="2600" dirty="0"/>
                        <m:t>C</m:t>
                      </m:r>
                      <m:r>
                        <m:rPr>
                          <m:nor/>
                        </m:rPr>
                        <a:rPr lang="en-US" sz="2600" b="0" i="0" baseline="-25000" dirty="0" smtClean="0"/>
                        <m:t>n</m:t>
                      </m:r>
                      <m:r>
                        <m:rPr>
                          <m:nor/>
                        </m:rPr>
                        <a:rPr lang="en-US" sz="2600" b="0" i="0" baseline="-25000" dirty="0" smtClean="0"/>
                        <m:t>−</m:t>
                      </m:r>
                      <m:r>
                        <m:rPr>
                          <m:nor/>
                        </m:rPr>
                        <a:rPr lang="en-US" sz="2600" b="0" i="0" baseline="-25000" dirty="0" smtClean="0"/>
                        <m:t>7 </m:t>
                      </m:r>
                      <m:r>
                        <m:rPr>
                          <m:nor/>
                        </m:rPr>
                        <a:rPr lang="en-US" sz="2600" dirty="0"/>
                        <m:t>= </m:t>
                      </m:r>
                      <m:r>
                        <m:rPr>
                          <m:nor/>
                        </m:rPr>
                        <a:rPr lang="en-US" sz="2600" baseline="30000" dirty="0"/>
                        <m:t>n</m:t>
                      </m:r>
                      <m:r>
                        <m:rPr>
                          <m:nor/>
                        </m:rPr>
                        <a:rPr lang="en-US" sz="2600" dirty="0"/>
                        <m:t>C</m:t>
                      </m:r>
                      <m:r>
                        <m:rPr>
                          <m:nor/>
                        </m:rPr>
                        <a:rPr lang="en-US" sz="2600" baseline="-25000" dirty="0"/>
                        <m:t>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631757"/>
                <a:ext cx="1931554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9877" r="-7595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30552" y="3088957"/>
                <a:ext cx="203664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52" y="3088957"/>
                <a:ext cx="2036648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9877" r="-6886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46264" y="3622357"/>
                <a:ext cx="163993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10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264" y="3622357"/>
                <a:ext cx="1639936" cy="492443"/>
              </a:xfrm>
              <a:prstGeom prst="rect">
                <a:avLst/>
              </a:prstGeom>
              <a:blipFill rotWithShape="1">
                <a:blip r:embed="rId6"/>
                <a:stretch>
                  <a:fillRect t="-9877" r="-814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0600" y="4342741"/>
                <a:ext cx="7266476" cy="915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US" sz="2600" b="0" i="0" baseline="30000" smtClean="0">
                          <a:latin typeface="Cambria Math"/>
                          <a:ea typeface="Cambria Math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600" b="0" i="0" baseline="-25000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0" baseline="30000" smtClean="0">
                          <a:latin typeface="Cambria Math"/>
                          <a:ea typeface="Cambria Math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600" b="0" i="0" baseline="-25000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)!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720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342741"/>
                <a:ext cx="7266476" cy="915059"/>
              </a:xfrm>
              <a:prstGeom prst="rect">
                <a:avLst/>
              </a:prstGeom>
              <a:blipFill rotWithShape="1">
                <a:blip r:embed="rId7"/>
                <a:stretch>
                  <a:fillRect r="-1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953419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38200" y="1600200"/>
            <a:ext cx="7696200" cy="4731841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828800" y="281970"/>
            <a:ext cx="5532375" cy="7848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95004" y="281970"/>
            <a:ext cx="243207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(খ)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2508" y="1745159"/>
            <a:ext cx="7501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ikoshBAN" pitchFamily="2" charset="0"/>
                <a:cs typeface="NikoshBAN" pitchFamily="2" charset="0"/>
              </a:rPr>
              <a:t>7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ও 4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মহিলার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অন্তত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মহিলাসহ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নিম্নোক্তভাবে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614337"/>
              </p:ext>
            </p:extLst>
          </p:nvPr>
        </p:nvGraphicFramePr>
        <p:xfrm>
          <a:off x="1767840" y="2514600"/>
          <a:ext cx="6080760" cy="17526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26920"/>
                <a:gridCol w="2026920"/>
                <a:gridCol w="202692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পুরুষ (7 জন)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মহিলা (4 জন)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(i)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(ii)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(iii)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(iv)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57300" y="4267200"/>
            <a:ext cx="6972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(i)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বাছাইয়ের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উপায়ের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200" baseline="30000" dirty="0" smtClean="0">
                <a:cs typeface="NikoshBAN" pitchFamily="2" charset="0"/>
              </a:rPr>
              <a:t>7</a:t>
            </a:r>
            <a:r>
              <a:rPr lang="en-US" sz="2200" dirty="0" smtClean="0">
                <a:cs typeface="NikoshBAN" pitchFamily="2" charset="0"/>
              </a:rPr>
              <a:t>C</a:t>
            </a:r>
            <a:r>
              <a:rPr lang="en-US" sz="2200" baseline="-25000" dirty="0">
                <a:cs typeface="NikoshBAN" pitchFamily="2" charset="0"/>
              </a:rPr>
              <a:t>3</a:t>
            </a:r>
            <a:r>
              <a:rPr lang="en-US" sz="2200" dirty="0" smtClean="0">
                <a:cs typeface="NikoshBAN" pitchFamily="2" charset="0"/>
              </a:rPr>
              <a:t>×</a:t>
            </a:r>
            <a:r>
              <a:rPr lang="en-US" sz="2200" baseline="30000" dirty="0" smtClean="0">
                <a:cs typeface="NikoshBAN" pitchFamily="2" charset="0"/>
              </a:rPr>
              <a:t>4</a:t>
            </a:r>
            <a:r>
              <a:rPr lang="en-US" sz="2200" dirty="0" smtClean="0">
                <a:cs typeface="NikoshBAN" pitchFamily="2" charset="0"/>
              </a:rPr>
              <a:t>C</a:t>
            </a:r>
            <a:r>
              <a:rPr lang="en-US" sz="2200" baseline="-25000" dirty="0" smtClean="0">
                <a:cs typeface="NikoshBAN" pitchFamily="2" charset="0"/>
              </a:rPr>
              <a:t>1</a:t>
            </a:r>
            <a:r>
              <a:rPr lang="en-US" sz="2200" dirty="0" smtClean="0">
                <a:cs typeface="NikoshBAN" pitchFamily="2" charset="0"/>
              </a:rPr>
              <a:t>=140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4613565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বাছাইয়ের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উপায়ের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200" baseline="30000" dirty="0" smtClean="0">
                <a:cs typeface="NikoshBAN" pitchFamily="2" charset="0"/>
              </a:rPr>
              <a:t>7</a:t>
            </a:r>
            <a:r>
              <a:rPr lang="en-US" sz="2200" dirty="0" smtClean="0">
                <a:cs typeface="NikoshBAN" pitchFamily="2" charset="0"/>
              </a:rPr>
              <a:t>C</a:t>
            </a:r>
            <a:r>
              <a:rPr lang="en-US" sz="2200" baseline="-25000" dirty="0" smtClean="0">
                <a:cs typeface="NikoshBAN" pitchFamily="2" charset="0"/>
              </a:rPr>
              <a:t>2</a:t>
            </a:r>
            <a:r>
              <a:rPr lang="en-US" sz="2200" dirty="0" smtClean="0">
                <a:cs typeface="NikoshBAN" pitchFamily="2" charset="0"/>
              </a:rPr>
              <a:t>×</a:t>
            </a:r>
            <a:r>
              <a:rPr lang="en-US" sz="2200" baseline="30000" dirty="0" smtClean="0">
                <a:cs typeface="NikoshBAN" pitchFamily="2" charset="0"/>
              </a:rPr>
              <a:t>4</a:t>
            </a:r>
            <a:r>
              <a:rPr lang="en-US" sz="2200" dirty="0" smtClean="0">
                <a:cs typeface="NikoshBAN" pitchFamily="2" charset="0"/>
              </a:rPr>
              <a:t>C</a:t>
            </a:r>
            <a:r>
              <a:rPr lang="en-US" sz="2200" baseline="-25000" dirty="0" smtClean="0">
                <a:cs typeface="NikoshBAN" pitchFamily="2" charset="0"/>
              </a:rPr>
              <a:t>2</a:t>
            </a:r>
            <a:r>
              <a:rPr lang="en-US" sz="2200" dirty="0" smtClean="0">
                <a:cs typeface="NikoshBAN" pitchFamily="2" charset="0"/>
              </a:rPr>
              <a:t>=126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492529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(iii)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বাছাইয়ের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উপায়ের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200" baseline="30000" dirty="0" smtClean="0">
                <a:cs typeface="NikoshBAN" pitchFamily="2" charset="0"/>
              </a:rPr>
              <a:t>7</a:t>
            </a:r>
            <a:r>
              <a:rPr lang="en-US" sz="2200" dirty="0" smtClean="0">
                <a:cs typeface="NikoshBAN" pitchFamily="2" charset="0"/>
              </a:rPr>
              <a:t>C</a:t>
            </a:r>
            <a:r>
              <a:rPr lang="en-US" sz="2200" baseline="-25000" dirty="0" smtClean="0">
                <a:cs typeface="NikoshBAN" pitchFamily="2" charset="0"/>
              </a:rPr>
              <a:t>1</a:t>
            </a:r>
            <a:r>
              <a:rPr lang="en-US" sz="2200" dirty="0" smtClean="0">
                <a:cs typeface="NikoshBAN" pitchFamily="2" charset="0"/>
              </a:rPr>
              <a:t>×</a:t>
            </a:r>
            <a:r>
              <a:rPr lang="en-US" sz="2200" baseline="30000" dirty="0" smtClean="0">
                <a:cs typeface="NikoshBAN" pitchFamily="2" charset="0"/>
              </a:rPr>
              <a:t>4</a:t>
            </a:r>
            <a:r>
              <a:rPr lang="en-US" sz="2200" dirty="0" smtClean="0">
                <a:cs typeface="NikoshBAN" pitchFamily="2" charset="0"/>
              </a:rPr>
              <a:t>C</a:t>
            </a:r>
            <a:r>
              <a:rPr lang="en-US" sz="2200" baseline="-25000" dirty="0" smtClean="0">
                <a:cs typeface="NikoshBAN" pitchFamily="2" charset="0"/>
              </a:rPr>
              <a:t>3</a:t>
            </a:r>
            <a:r>
              <a:rPr lang="en-US" sz="2200" dirty="0" smtClean="0">
                <a:cs typeface="NikoshBAN" pitchFamily="2" charset="0"/>
              </a:rPr>
              <a:t>=28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523009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(iv)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বাছাইয়ের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উপায়ের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200" baseline="30000" dirty="0" smtClean="0">
                <a:cs typeface="NikoshBAN" pitchFamily="2" charset="0"/>
              </a:rPr>
              <a:t>7</a:t>
            </a:r>
            <a:r>
              <a:rPr lang="en-US" sz="2200" dirty="0" smtClean="0">
                <a:cs typeface="NikoshBAN" pitchFamily="2" charset="0"/>
              </a:rPr>
              <a:t>C</a:t>
            </a:r>
            <a:r>
              <a:rPr lang="en-US" sz="2200" baseline="-25000" dirty="0" smtClean="0">
                <a:cs typeface="NikoshBAN" pitchFamily="2" charset="0"/>
              </a:rPr>
              <a:t>0</a:t>
            </a:r>
            <a:r>
              <a:rPr lang="en-US" sz="2200" dirty="0" smtClean="0">
                <a:cs typeface="NikoshBAN" pitchFamily="2" charset="0"/>
              </a:rPr>
              <a:t>×</a:t>
            </a:r>
            <a:r>
              <a:rPr lang="en-US" sz="2200" baseline="30000" dirty="0" smtClean="0">
                <a:cs typeface="NikoshBAN" pitchFamily="2" charset="0"/>
              </a:rPr>
              <a:t>4</a:t>
            </a:r>
            <a:r>
              <a:rPr lang="en-US" sz="2200" dirty="0" smtClean="0">
                <a:cs typeface="NikoshBAN" pitchFamily="2" charset="0"/>
              </a:rPr>
              <a:t>C</a:t>
            </a:r>
            <a:r>
              <a:rPr lang="en-US" sz="2200" baseline="-25000" dirty="0" smtClean="0">
                <a:cs typeface="NikoshBAN" pitchFamily="2" charset="0"/>
              </a:rPr>
              <a:t>4</a:t>
            </a:r>
            <a:r>
              <a:rPr lang="en-US" sz="2200" dirty="0" smtClean="0">
                <a:cs typeface="NikoshBAN" pitchFamily="2" charset="0"/>
              </a:rPr>
              <a:t>=1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5741313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কমিটির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200" dirty="0" smtClean="0">
                <a:cs typeface="NikoshBAN" pitchFamily="2" charset="0"/>
              </a:rPr>
              <a:t>140+126+28+1 = 295</a:t>
            </a:r>
          </a:p>
        </p:txBody>
      </p:sp>
    </p:spTree>
    <p:extLst>
      <p:ext uri="{BB962C8B-B14F-4D97-AF65-F5344CB8AC3E}">
        <p14:creationId xmlns:p14="http://schemas.microsoft.com/office/powerpoint/2010/main" val="397196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4" grpId="0"/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066800" y="1676400"/>
            <a:ext cx="7200900" cy="4648200"/>
          </a:xfrm>
          <a:prstGeom prst="roundRect">
            <a:avLst/>
          </a:prstGeom>
          <a:ln w="76200">
            <a:solidFill>
              <a:srgbClr val="002060">
                <a:alpha val="85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67000" y="281970"/>
            <a:ext cx="3810000" cy="7848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87350" y="2057400"/>
            <a:ext cx="56444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01.  </a:t>
            </a:r>
            <a:r>
              <a:rPr lang="en-US" sz="3000" baseline="30000" dirty="0" smtClean="0">
                <a:solidFill>
                  <a:srgbClr val="002060"/>
                </a:solidFill>
                <a:cs typeface="NikoshBAN" pitchFamily="2" charset="0"/>
              </a:rPr>
              <a:t>2n</a:t>
            </a:r>
            <a:r>
              <a:rPr lang="en-US" sz="3000" dirty="0" smtClean="0">
                <a:solidFill>
                  <a:srgbClr val="002060"/>
                </a:solidFill>
                <a:cs typeface="NikoshBAN" pitchFamily="2" charset="0"/>
              </a:rPr>
              <a:t>C</a:t>
            </a:r>
            <a:r>
              <a:rPr lang="en-US" sz="3000" baseline="-25000" dirty="0" smtClean="0">
                <a:solidFill>
                  <a:srgbClr val="002060"/>
                </a:solidFill>
                <a:cs typeface="NikoshBAN" pitchFamily="2" charset="0"/>
              </a:rPr>
              <a:t>r</a:t>
            </a:r>
            <a:r>
              <a:rPr lang="en-US" sz="3000" dirty="0" smtClean="0">
                <a:solidFill>
                  <a:srgbClr val="002060"/>
                </a:solidFill>
                <a:cs typeface="NikoshBAN" pitchFamily="2" charset="0"/>
              </a:rPr>
              <a:t>=</a:t>
            </a:r>
            <a:r>
              <a:rPr lang="en-US" sz="3000" baseline="30000" dirty="0" smtClean="0">
                <a:solidFill>
                  <a:srgbClr val="002060"/>
                </a:solidFill>
                <a:cs typeface="NikoshBAN" pitchFamily="2" charset="0"/>
              </a:rPr>
              <a:t>2n</a:t>
            </a:r>
            <a:r>
              <a:rPr lang="en-US" sz="3000" dirty="0" smtClean="0">
                <a:solidFill>
                  <a:srgbClr val="002060"/>
                </a:solidFill>
                <a:cs typeface="NikoshBAN" pitchFamily="2" charset="0"/>
              </a:rPr>
              <a:t>C</a:t>
            </a:r>
            <a:r>
              <a:rPr lang="en-US" sz="3000" baseline="-25000" dirty="0" smtClean="0">
                <a:solidFill>
                  <a:srgbClr val="002060"/>
                </a:solidFill>
                <a:cs typeface="NikoshBAN" pitchFamily="2" charset="0"/>
              </a:rPr>
              <a:t>r+2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হলে,তবে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 </a:t>
            </a:r>
            <a:r>
              <a:rPr lang="bn-IN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মানকত</a:t>
            </a:r>
            <a:r>
              <a:rPr lang="bn-IN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799" y="228600"/>
            <a:ext cx="25346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IN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pic>
        <p:nvPicPr>
          <p:cNvPr id="16" name="Picture 15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2570202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cs typeface="NikoshBAN" pitchFamily="2" charset="0"/>
              </a:rPr>
              <a:t>r=n-1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7350" y="3429000"/>
            <a:ext cx="59699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02. </a:t>
            </a:r>
            <a:r>
              <a:rPr lang="en-US" sz="3000" baseline="30000" dirty="0" smtClean="0">
                <a:cs typeface="NikoshBAN" pitchFamily="2" charset="0"/>
              </a:rPr>
              <a:t>n</a:t>
            </a:r>
            <a:r>
              <a:rPr lang="en-US" sz="3000" dirty="0" smtClean="0">
                <a:cs typeface="NikoshBAN" pitchFamily="2" charset="0"/>
              </a:rPr>
              <a:t>C</a:t>
            </a:r>
            <a:r>
              <a:rPr lang="en-US" sz="3000" baseline="-25000" dirty="0" smtClean="0">
                <a:cs typeface="NikoshBAN" pitchFamily="2" charset="0"/>
              </a:rPr>
              <a:t>5</a:t>
            </a:r>
            <a:r>
              <a:rPr lang="en-US" sz="3000" dirty="0" smtClean="0">
                <a:cs typeface="NikoshBAN" pitchFamily="2" charset="0"/>
              </a:rPr>
              <a:t> = </a:t>
            </a:r>
            <a:r>
              <a:rPr lang="en-US" sz="3000" baseline="30000" dirty="0" smtClean="0">
                <a:cs typeface="NikoshBAN" pitchFamily="2" charset="0"/>
              </a:rPr>
              <a:t>n</a:t>
            </a:r>
            <a:r>
              <a:rPr lang="en-US" sz="3000" dirty="0" smtClean="0">
                <a:cs typeface="NikoshBAN" pitchFamily="2" charset="0"/>
              </a:rPr>
              <a:t>C</a:t>
            </a:r>
            <a:r>
              <a:rPr lang="en-US" sz="3000" baseline="-25000" dirty="0" smtClean="0">
                <a:cs typeface="NikoshBAN" pitchFamily="2" charset="0"/>
              </a:rPr>
              <a:t>7</a:t>
            </a:r>
            <a:r>
              <a:rPr lang="en-US" sz="3000" dirty="0" smtClean="0"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aseline="30000" dirty="0" smtClean="0">
                <a:cs typeface="NikoshBAN" pitchFamily="2" charset="0"/>
              </a:rPr>
              <a:t>n</a:t>
            </a:r>
            <a:r>
              <a:rPr lang="en-US" sz="3000" dirty="0" smtClean="0">
                <a:cs typeface="NikoshBAN" pitchFamily="2" charset="0"/>
              </a:rPr>
              <a:t>C</a:t>
            </a:r>
            <a:r>
              <a:rPr lang="en-US" sz="3000" baseline="-25000" dirty="0" smtClean="0">
                <a:cs typeface="NikoshBAN" pitchFamily="2" charset="0"/>
              </a:rPr>
              <a:t>11</a:t>
            </a:r>
            <a:r>
              <a:rPr lang="en-US" sz="3000" dirty="0" smtClean="0"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000" dirty="0" smtClean="0">
                <a:cs typeface="NikoshBAN" pitchFamily="2" charset="0"/>
              </a:rPr>
              <a:t>  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3921443"/>
            <a:ext cx="1388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cs typeface="NikoshBAN" pitchFamily="2" charset="0"/>
              </a:rPr>
              <a:t>12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7350" y="4572000"/>
            <a:ext cx="6577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03. </a:t>
            </a:r>
            <a:r>
              <a:rPr lang="en-US" sz="3000" baseline="30000" dirty="0" smtClean="0">
                <a:cs typeface="NikoshBAN" pitchFamily="2" charset="0"/>
              </a:rPr>
              <a:t>n+3</a:t>
            </a:r>
            <a:r>
              <a:rPr lang="en-US" sz="3000" dirty="0" smtClean="0">
                <a:cs typeface="NikoshBAN" pitchFamily="2" charset="0"/>
              </a:rPr>
              <a:t> C2 :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aseline="30000" dirty="0" smtClean="0">
                <a:cs typeface="NikoshBAN" pitchFamily="2" charset="0"/>
              </a:rPr>
              <a:t>n+8</a:t>
            </a:r>
            <a:r>
              <a:rPr lang="en-US" sz="3000" dirty="0" smtClean="0">
                <a:cs typeface="NikoshBAN" pitchFamily="2" charset="0"/>
              </a:rPr>
              <a:t> C</a:t>
            </a:r>
            <a:r>
              <a:rPr lang="en-US" sz="3000" baseline="-25000" dirty="0" smtClean="0">
                <a:cs typeface="NikoshBAN" pitchFamily="2" charset="0"/>
              </a:rPr>
              <a:t>3</a:t>
            </a:r>
            <a:r>
              <a:rPr lang="en-US" sz="3000" dirty="0" smtClean="0">
                <a:cs typeface="NikoshBAN" pitchFamily="2" charset="0"/>
              </a:rPr>
              <a:t> = 3 : 56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cs typeface="NikoshBAN" pitchFamily="2" charset="0"/>
              </a:rPr>
              <a:t>n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59845" y="5161002"/>
            <a:ext cx="11929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cs typeface="NikoshBAN" pitchFamily="2" charset="0"/>
              </a:rPr>
              <a:t>0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6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2" grpId="0"/>
      <p:bldP spid="7" grpId="0"/>
      <p:bldP spid="19" grpId="0"/>
      <p:bldP spid="8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-Point Star 10"/>
          <p:cNvSpPr/>
          <p:nvPr/>
        </p:nvSpPr>
        <p:spPr>
          <a:xfrm>
            <a:off x="2286000" y="152400"/>
            <a:ext cx="4495800" cy="13716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38800" y="2278743"/>
            <a:ext cx="2514600" cy="1524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47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14400" y="4100286"/>
            <a:ext cx="2743200" cy="15583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00" b="1" dirty="0" smtClean="0">
                <a:latin typeface="NikoshBAN" pitchFamily="2" charset="0"/>
                <a:cs typeface="NikoshBAN" pitchFamily="2" charset="0"/>
              </a:rPr>
              <a:t>  সুত্রের সাহায্যে সমাবেশের ব্যবহার</a:t>
            </a:r>
            <a:endParaRPr lang="en-US" sz="2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2057400"/>
            <a:ext cx="2450206" cy="1676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endParaRPr lang="en-US" sz="4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0" y="4181852"/>
            <a:ext cx="2819400" cy="1899634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3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বাছাইকরণ</a:t>
            </a:r>
            <a:endParaRPr lang="en-US" sz="43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stCxn id="6" idx="6"/>
            <a:endCxn id="4" idx="2"/>
          </p:cNvCxnSpPr>
          <p:nvPr/>
        </p:nvCxnSpPr>
        <p:spPr>
          <a:xfrm>
            <a:off x="3212206" y="2895600"/>
            <a:ext cx="2426594" cy="145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6"/>
          </p:cNvCxnSpPr>
          <p:nvPr/>
        </p:nvCxnSpPr>
        <p:spPr>
          <a:xfrm>
            <a:off x="3212206" y="2895600"/>
            <a:ext cx="2350394" cy="17380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6"/>
          </p:cNvCxnSpPr>
          <p:nvPr/>
        </p:nvCxnSpPr>
        <p:spPr>
          <a:xfrm flipH="1">
            <a:off x="3048000" y="2895600"/>
            <a:ext cx="164206" cy="12862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1400" y="381000"/>
            <a:ext cx="18614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সারমর্ম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81p33G98HfL._SX385_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pic>
        <p:nvPicPr>
          <p:cNvPr id="14" name="Picture 13" descr="81p33G98HfL._SX385_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  <p:bldP spid="7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133600"/>
            <a:ext cx="5257800" cy="4419600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2362200" y="152400"/>
            <a:ext cx="4267200" cy="16002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667000"/>
            <a:ext cx="4648200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আহাম্মদ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লাউতলি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2667000"/>
            <a:ext cx="2514600" cy="3581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4" descr="Ahammod Ullah 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61474" y="3287713"/>
            <a:ext cx="1920526" cy="2351087"/>
          </a:xfrm>
        </p:spPr>
      </p:pic>
      <p:sp>
        <p:nvSpPr>
          <p:cNvPr id="10" name="TextBox 9"/>
          <p:cNvSpPr txBox="1"/>
          <p:nvPr/>
        </p:nvSpPr>
        <p:spPr>
          <a:xfrm>
            <a:off x="2895600" y="533400"/>
            <a:ext cx="33377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76400" cy="1889760"/>
          </a:xfrm>
          <a:prstGeom prst="rect">
            <a:avLst/>
          </a:prstGeom>
        </p:spPr>
      </p:pic>
      <p:pic>
        <p:nvPicPr>
          <p:cNvPr id="8" name="Picture 7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0"/>
            <a:ext cx="1676400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build="p"/>
      <p:bldP spid="15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Magnetic Disk 9"/>
          <p:cNvSpPr/>
          <p:nvPr/>
        </p:nvSpPr>
        <p:spPr>
          <a:xfrm>
            <a:off x="1676400" y="76200"/>
            <a:ext cx="5943600" cy="1371600"/>
          </a:xfrm>
          <a:prstGeom prst="flowChartMagneticDisk">
            <a:avLst/>
          </a:prstGeom>
          <a:solidFill>
            <a:schemeClr val="accent2">
              <a:alpha val="50000"/>
            </a:schemeClr>
          </a:solidFill>
          <a:ln w="635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52400" y="1676400"/>
                <a:ext cx="3657600" cy="1371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n-IN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𝐧</m:t>
                        </m:r>
                      </m:e>
                      <m:sub>
                        <m:sSub>
                          <m:sSubPr>
                            <m:ctrlPr>
                              <a:rPr lang="bn-IN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000" b="1" dirty="0" smtClean="0"/>
                  <a:t>= </a:t>
                </a:r>
                <a:r>
                  <a:rPr lang="bn-IN" sz="4000" b="1" dirty="0" smtClean="0"/>
                  <a:t>কত?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76400"/>
                <a:ext cx="3657600" cy="13716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amond 4"/>
              <p:cNvSpPr/>
              <p:nvPr/>
            </p:nvSpPr>
            <p:spPr>
              <a:xfrm>
                <a:off x="381000" y="3124200"/>
                <a:ext cx="3505200" cy="1290034"/>
              </a:xfrm>
              <a:prstGeom prst="diamon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n-IN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𝐧</m:t>
                        </m:r>
                      </m:e>
                      <m:sub>
                        <m:sSub>
                          <m:sSubPr>
                            <m:ctrlPr>
                              <a:rPr lang="bn-IN" sz="4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IN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কত?</a:t>
                </a:r>
                <a:endParaRPr lang="en-US" sz="2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Diamon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124200"/>
                <a:ext cx="3505200" cy="1290034"/>
              </a:xfrm>
              <a:prstGeom prst="diamond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09600" y="4553755"/>
                <a:ext cx="2590800" cy="1389845"/>
              </a:xfrm>
              <a:prstGeom prst="roundRect">
                <a:avLst>
                  <a:gd name="adj" fmla="val 19447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n-IN" sz="4000" b="1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𝟏𝟐</m:t>
                        </m:r>
                      </m:e>
                      <m:sub>
                        <m:sSub>
                          <m:sSubPr>
                            <m:ctrlPr>
                              <a:rPr lang="bn-IN" sz="4000" b="1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4000" b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bn-IN" sz="2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= কত?</a:t>
                </a:r>
                <a:endParaRPr lang="en-US" sz="2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53755"/>
                <a:ext cx="2590800" cy="1389845"/>
              </a:xfrm>
              <a:prstGeom prst="roundRect">
                <a:avLst>
                  <a:gd name="adj" fmla="val 19447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 Same Side Corner Rectangle 6"/>
              <p:cNvSpPr/>
              <p:nvPr/>
            </p:nvSpPr>
            <p:spPr>
              <a:xfrm>
                <a:off x="4038600" y="1981200"/>
                <a:ext cx="4495800" cy="1066800"/>
              </a:xfrm>
              <a:prstGeom prst="round2Same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!</m:t>
                    </m:r>
                  </m:oMath>
                </a14:m>
                <a:r>
                  <a:rPr lang="bn-IN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bn-IN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∟</m:t>
                    </m:r>
                  </m:oMath>
                </a14:m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চিহ্নদ্বয়ের মধ্যে পার্থক্য আছে কি?</a:t>
                </a:r>
                <a:endPara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Round Same Side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981200"/>
                <a:ext cx="4495800" cy="1066800"/>
              </a:xfrm>
              <a:prstGeom prst="round2Same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3962400" y="4478629"/>
            <a:ext cx="4640151" cy="131257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পঞ্চভুজের কয়টি কর্ণ আছে?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7746" y="354449"/>
            <a:ext cx="23134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0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81p33G98HfL._SX385_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pic>
        <p:nvPicPr>
          <p:cNvPr id="12" name="Picture 11" descr="81p33G98HfL._SX385_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7" grpId="0" animBg="1"/>
      <p:bldP spid="8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pic>
        <p:nvPicPr>
          <p:cNvPr id="10" name="Picture 9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3900" y="1632065"/>
            <a:ext cx="7886700" cy="4463935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57400" y="235527"/>
            <a:ext cx="5257800" cy="1219200"/>
          </a:xfrm>
          <a:prstGeom prst="roundRect">
            <a:avLst/>
          </a:prstGeom>
          <a:solidFill>
            <a:schemeClr val="tx2">
              <a:lumMod val="60000"/>
              <a:lumOff val="40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278249"/>
            <a:ext cx="335700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057400"/>
            <a:ext cx="746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01।  12 </a:t>
            </a:r>
            <a:r>
              <a:rPr lang="bn-IN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বাহুবিশিষ্টএকটি সমতলিক ক্ষেত্রের কৌণিক বিন্দুর সংযোখ </a:t>
            </a:r>
            <a:r>
              <a:rPr lang="bn-IN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sz="2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bn-IN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কতগুলিবিভিন্ন ত্রিভুজ গঠন করা যেতে পারে</a:t>
            </a:r>
            <a:r>
              <a:rPr lang="bn-IN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8928" y="3048000"/>
                <a:ext cx="6183872" cy="528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02।  </a:t>
                </a:r>
                <a:r>
                  <a:rPr lang="bn-IN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02060"/>
                            </a:solidFill>
                            <a:latin typeface="Cambria Math"/>
                          </a:rPr>
                          <m:t>𝐧</m:t>
                        </m:r>
                      </m:e>
                      <m:sub>
                        <m:sSub>
                          <m:sSubPr>
                            <m:ctrlPr>
                              <a:rPr lang="bn-IN" sz="2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6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02060"/>
                            </a:solidFill>
                            <a:latin typeface="Cambria Math"/>
                          </a:rPr>
                          <m:t>𝐧</m:t>
                        </m:r>
                      </m:e>
                      <m:sub>
                        <m:sSub>
                          <m:sSubPr>
                            <m:ctrlPr>
                              <a:rPr lang="bn-IN" sz="2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𝐂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bn-IN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হয় ,তবে </a:t>
                </a:r>
                <a:r>
                  <a:rPr lang="en-US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22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bn-IN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এর মান নির্ণয় কর</a:t>
                </a:r>
                <a:r>
                  <a:rPr lang="bn-IN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28" y="3048000"/>
                <a:ext cx="6183872" cy="528478"/>
              </a:xfrm>
              <a:prstGeom prst="rect">
                <a:avLst/>
              </a:prstGeom>
              <a:blipFill rotWithShape="1">
                <a:blip r:embed="rId4"/>
                <a:stretch>
                  <a:fillRect l="-1775" t="-5747" r="-2170" b="-2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2863" y="3810000"/>
                <a:ext cx="4966937" cy="67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03। </a:t>
                </a:r>
                <a:r>
                  <a:rPr lang="en-US" sz="2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𝐧</m:t>
                        </m:r>
                      </m:e>
                      <m:sub>
                        <m:sSub>
                          <m:sSubPr>
                            <m:ctrlPr>
                              <a:rPr lang="bn-IN" sz="2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𝐂</m:t>
                            </m:r>
                          </m:e>
                          <m:sub>
                            <m:r>
                              <a:rPr lang="en-US" sz="26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26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bn-IN" sz="2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02060"/>
                            </a:solidFill>
                            <a:latin typeface="Cambria Math"/>
                          </a:rPr>
                          <m:t>𝐧</m:t>
                        </m:r>
                      </m:e>
                      <m:sub>
                        <m:sSub>
                          <m:sSubPr>
                            <m:ctrlPr>
                              <a:rPr lang="bn-IN" sz="2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𝐂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bn-IN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এর মান কত</a:t>
                </a:r>
                <a:r>
                  <a:rPr lang="bn-IN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bn-IN" sz="2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63" y="3810000"/>
                <a:ext cx="4966937" cy="670312"/>
              </a:xfrm>
              <a:prstGeom prst="rect">
                <a:avLst/>
              </a:prstGeom>
              <a:blipFill rotWithShape="1">
                <a:blip r:embed="rId5"/>
                <a:stretch>
                  <a:fillRect l="-2209" r="-2699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66800" y="4648200"/>
            <a:ext cx="76754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04। </a:t>
            </a:r>
            <a:r>
              <a:rPr lang="bn-IN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দেখাও </a:t>
            </a:r>
            <a:r>
              <a:rPr lang="bn-IN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1,2,3,4,5,6,7 cm </a:t>
            </a:r>
            <a:r>
              <a:rPr lang="bn-IN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দীর্ঘ সাতটি সরলরেখা থেকে </a:t>
            </a:r>
            <a:r>
              <a:rPr lang="bn-IN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endParaRPr lang="en-US" sz="2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 নিয়ে 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32 </a:t>
            </a:r>
            <a:r>
              <a:rPr lang="bn-IN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চতুর্ভজ তৈরি যায়</a:t>
            </a:r>
            <a:r>
              <a:rPr lang="bn-IN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8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5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2200" y="152400"/>
            <a:ext cx="4114800" cy="1371600"/>
          </a:xfrm>
          <a:prstGeom prst="roundRect">
            <a:avLst/>
          </a:prstGeom>
          <a:solidFill>
            <a:schemeClr val="accent3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0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43495"/>
            <a:ext cx="8534400" cy="4833505"/>
          </a:xfrm>
          <a:prstGeom prst="rect">
            <a:avLst/>
          </a:prstGeom>
        </p:spPr>
      </p:pic>
      <p:pic>
        <p:nvPicPr>
          <p:cNvPr id="6" name="Picture 5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pic>
        <p:nvPicPr>
          <p:cNvPr id="7" name="Picture 6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2286000"/>
            <a:ext cx="4419600" cy="4191000"/>
          </a:xfrm>
          <a:prstGeom prst="roundRect">
            <a:avLst/>
          </a:prstGeom>
          <a:solidFill>
            <a:schemeClr val="accent3">
              <a:alpha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895868"/>
            <a:ext cx="42672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শ্রেণিঃ একাদশ 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bn-IN" sz="10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বিষয়ঃ উচ্চতর গনিত ১ম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bn-IN" sz="10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অধ্যায়ঃ পঞ্চম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bn-IN" sz="10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৫ মিনিট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2057400" y="76200"/>
            <a:ext cx="5334000" cy="1600200"/>
          </a:xfrm>
          <a:prstGeom prst="star6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5690" y="509826"/>
            <a:ext cx="27703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IN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76400" cy="1889760"/>
          </a:xfrm>
          <a:prstGeom prst="rect">
            <a:avLst/>
          </a:prstGeom>
        </p:spPr>
      </p:pic>
      <p:pic>
        <p:nvPicPr>
          <p:cNvPr id="8" name="Picture 7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1889760"/>
          </a:xfrm>
          <a:prstGeom prst="rect">
            <a:avLst/>
          </a:prstGeom>
        </p:spPr>
      </p:pic>
      <p:pic>
        <p:nvPicPr>
          <p:cNvPr id="9" name="Picture 8" descr="Mathematic 1st Paper.j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362200"/>
            <a:ext cx="3044111" cy="3944983"/>
          </a:xfrm>
          <a:prstGeom prst="rect">
            <a:avLst/>
          </a:prstGeom>
        </p:spPr>
      </p:pic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flipH="1">
            <a:off x="1693968" y="80357"/>
            <a:ext cx="5773632" cy="9864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পূর্বজ্ঞান </a:t>
            </a:r>
            <a:r>
              <a:rPr lang="bn-IN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60918"/>
            <a:ext cx="9071261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IN" sz="2000" b="1" dirty="0" smtClean="0">
              <a:ln w="11430"/>
              <a:solidFill>
                <a:schemeClr val="tx1"/>
              </a:solidFill>
            </a:endParaRPr>
          </a:p>
          <a:p>
            <a:pPr algn="ctr"/>
            <a:r>
              <a:rPr lang="bn-IN" sz="30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টি দল থেকে ৩ টি দল বাছাই করার প্রক্রিয়াকে গণিতে কি বলা হয়</a:t>
            </a:r>
            <a:r>
              <a:rPr lang="bn-IN" sz="3000" b="1" cap="none" spc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000" b="1" cap="none" spc="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1310640"/>
            <a:ext cx="4876800" cy="6705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ছবি তিনটি লক্ষ কর</a:t>
            </a:r>
            <a:endParaRPr lang="en-US" sz="4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" y="2193233"/>
            <a:ext cx="3327400" cy="37338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68" y="2209798"/>
            <a:ext cx="3043132" cy="3733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93232"/>
            <a:ext cx="2680852" cy="3733801"/>
          </a:xfrm>
          <a:prstGeom prst="rect">
            <a:avLst/>
          </a:prstGeom>
        </p:spPr>
      </p:pic>
      <p:pic>
        <p:nvPicPr>
          <p:cNvPr id="13" name="Picture 12" descr="81p33G98HfL._SX385_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676400" cy="1889760"/>
          </a:xfrm>
          <a:prstGeom prst="rect">
            <a:avLst/>
          </a:prstGeom>
        </p:spPr>
      </p:pic>
      <p:pic>
        <p:nvPicPr>
          <p:cNvPr id="14" name="Picture 13" descr="81p33G98HfL._SX385_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0"/>
            <a:ext cx="1676400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amond/>
        <p:sndAc>
          <p:stSnd>
            <p:snd r:embed="rId2" name="chimes.wav"/>
          </p:stSnd>
        </p:sndAc>
      </p:transition>
    </mc:Choice>
    <mc:Fallback>
      <p:transition spd="slow">
        <p:diamond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1981200" y="199228"/>
            <a:ext cx="5562600" cy="1324771"/>
          </a:xfrm>
          <a:prstGeom prst="cloud">
            <a:avLst/>
          </a:prstGeom>
          <a:solidFill>
            <a:schemeClr val="accent3">
              <a:lumMod val="75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pic>
        <p:nvPicPr>
          <p:cNvPr id="6" name="Picture 5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0388" y="2362200"/>
            <a:ext cx="496001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সমাবেশ</a:t>
            </a:r>
            <a:endParaRPr lang="en-US" sz="1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304800"/>
            <a:ext cx="40174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000" b="1" i="1" spc="150" dirty="0">
                <a:ln w="11430"/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000" i="1" dirty="0"/>
          </a:p>
        </p:txBody>
      </p:sp>
    </p:spTree>
    <p:extLst>
      <p:ext uri="{BB962C8B-B14F-4D97-AF65-F5344CB8AC3E}">
        <p14:creationId xmlns:p14="http://schemas.microsoft.com/office/powerpoint/2010/main" val="171261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3900" y="1905000"/>
            <a:ext cx="7810500" cy="3886200"/>
          </a:xfrm>
          <a:prstGeom prst="roundRect">
            <a:avLst/>
          </a:prstGeom>
          <a:ln w="1016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2286000" y="228600"/>
            <a:ext cx="5029200" cy="1298448"/>
          </a:xfrm>
          <a:prstGeom prst="flowChartMagneticDisk">
            <a:avLst/>
          </a:prstGeom>
          <a:solidFill>
            <a:schemeClr val="accent6">
              <a:alpha val="48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301657"/>
            <a:ext cx="76962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>
                <a:latin typeface="NikoshBAN" pitchFamily="2" charset="0"/>
                <a:cs typeface="NikoshBAN" pitchFamily="2" charset="0"/>
              </a:rPr>
              <a:t>এই অধ্যায় </a:t>
            </a:r>
            <a:r>
              <a:rPr lang="bn-IN" sz="280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শিক্ষার্থিরাঃ</a:t>
            </a:r>
            <a:endParaRPr lang="en-US" sz="270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700" dirty="0" smtClean="0">
                <a:latin typeface="NikoshBAN" pitchFamily="2" charset="0"/>
                <a:cs typeface="NikoshBAN" pitchFamily="2" charset="0"/>
              </a:rPr>
              <a:t>01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সমাবেশ  </a:t>
            </a:r>
            <a:r>
              <a:rPr lang="bn-IN" sz="2700" dirty="0">
                <a:latin typeface="NikoshBAN" pitchFamily="2" charset="0"/>
                <a:cs typeface="NikoshBAN" pitchFamily="2" charset="0"/>
              </a:rPr>
              <a:t>ব্যাখা করতে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r>
              <a:rPr lang="en-US" sz="2700" dirty="0" smtClean="0">
                <a:latin typeface="NikoshBAN" pitchFamily="2" charset="0"/>
                <a:cs typeface="NikoshBAN" pitchFamily="2" charset="0"/>
              </a:rPr>
              <a:t>02. </a:t>
            </a:r>
            <a:r>
              <a:rPr lang="en-US" sz="2700" spc="150" dirty="0" err="1">
                <a:ln w="11430"/>
                <a:latin typeface="NikoshBAN" pitchFamily="2" charset="0"/>
                <a:cs typeface="NikoshBAN" pitchFamily="2" charset="0"/>
              </a:rPr>
              <a:t>শর্তাধীন</a:t>
            </a:r>
            <a:r>
              <a:rPr lang="en-US" sz="27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03. </a:t>
            </a:r>
            <a:r>
              <a:rPr lang="en-US" sz="2700" spc="150" dirty="0" err="1">
                <a:ln w="11430"/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7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>
                <a:ln w="11430"/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7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04</a:t>
            </a:r>
            <a:r>
              <a:rPr lang="en-US" sz="27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700" spc="150" dirty="0" err="1">
                <a:ln w="11430"/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7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>
                <a:ln w="1143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7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>
                <a:ln w="11430"/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7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বিভক্তিকরণ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700" dirty="0" smtClean="0">
                <a:latin typeface="NikoshBAN" pitchFamily="2" charset="0"/>
                <a:cs typeface="NikoshBAN" pitchFamily="2" charset="0"/>
              </a:rPr>
              <a:t>05.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বাস্তবক্ষেত্রে </a:t>
            </a:r>
            <a:r>
              <a:rPr lang="bn-IN" sz="2700" dirty="0">
                <a:latin typeface="NikoshBAN" pitchFamily="2" charset="0"/>
                <a:cs typeface="NikoshBAN" pitchFamily="2" charset="0"/>
              </a:rPr>
              <a:t>নানা সমস্যা সমাবেশের সাহায্যে সমাধান করতে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r>
              <a:rPr lang="en-US" sz="2700" dirty="0" smtClean="0">
                <a:latin typeface="NikoshBAN" pitchFamily="2" charset="0"/>
                <a:cs typeface="NikoshBAN" pitchFamily="2" charset="0"/>
              </a:rPr>
              <a:t>06. </a:t>
            </a:r>
            <a:r>
              <a:rPr lang="en-US" sz="2700" spc="150" dirty="0" err="1">
                <a:ln w="11430"/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27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spc="150" dirty="0" err="1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700" spc="150" dirty="0" smtClean="0">
                <a:ln w="11430"/>
                <a:latin typeface="NikoshBAN" pitchFamily="2" charset="0"/>
                <a:cs typeface="NikoshBAN" pitchFamily="2" charset="0"/>
              </a:rPr>
              <a:t>07. </a:t>
            </a:r>
            <a:r>
              <a:rPr lang="bn-IN" sz="2700" dirty="0">
                <a:latin typeface="NikoshBAN" pitchFamily="2" charset="0"/>
                <a:cs typeface="NikoshBAN" pitchFamily="2" charset="0"/>
              </a:rPr>
              <a:t>সমাবেশের সাহায্যে গাণিতিক সমস্যা সমাধান করতে পারবে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pic>
        <p:nvPicPr>
          <p:cNvPr id="7" name="Picture 6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609600"/>
            <a:ext cx="2343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133688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  <p:sndAc>
          <p:stSnd>
            <p:snd r:embed="rId2" name="chimes.wav"/>
          </p:stSnd>
        </p:sndAc>
      </p:transition>
    </mc:Choice>
    <mc:Fallback>
      <p:transition spd="slow">
        <p:wheel spokes="1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495800" y="1632065"/>
            <a:ext cx="4218468" cy="4540135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905000" y="196756"/>
            <a:ext cx="5105400" cy="102244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6465" y="304800"/>
            <a:ext cx="20361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pic>
        <p:nvPicPr>
          <p:cNvPr id="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622" y="3052395"/>
            <a:ext cx="3406486" cy="2788098"/>
          </a:xfrm>
        </p:spPr>
      </p:pic>
      <p:sp>
        <p:nvSpPr>
          <p:cNvPr id="16" name="TextBox 15"/>
          <p:cNvSpPr txBox="1"/>
          <p:nvPr/>
        </p:nvSpPr>
        <p:spPr>
          <a:xfrm>
            <a:off x="4648200" y="1944523"/>
            <a:ext cx="3771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en-US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সারিতে </a:t>
            </a:r>
            <a:r>
              <a:rPr lang="bn-IN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১- ৯ পর্যন্ত সংখ্যা আছে</a:t>
            </a:r>
            <a:r>
              <a:rPr lang="bn-IN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 </a:t>
            </a:r>
            <a:r>
              <a:rPr lang="bn-IN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 অপর সারিগুলিতে  ও ১-৯ পর্যন্ত সংখ্যা আছে। প্রতিসারিতে  যে কোন একটি সংখ্যা বাছাই করা যেতে পারে</a:t>
            </a:r>
            <a:r>
              <a:rPr lang="bn-IN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এইভাবে  </a:t>
            </a:r>
            <a:r>
              <a:rPr lang="bn-IN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বাছাই </a:t>
            </a:r>
            <a:r>
              <a:rPr lang="en-US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প্রক্রিয়াকে </a:t>
            </a:r>
            <a:r>
              <a:rPr lang="en-US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 </a:t>
            </a:r>
            <a:r>
              <a:rPr lang="en-US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bn-IN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</a:t>
            </a:r>
            <a:r>
              <a:rPr lang="bn-IN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একাধিক সংখ্যা বাছাইকরণকে </a:t>
            </a:r>
            <a:r>
              <a:rPr lang="en-US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 </a:t>
            </a:r>
            <a:r>
              <a:rPr lang="bn-IN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অপরদিকে </a:t>
            </a:r>
            <a:r>
              <a:rPr lang="bn-IN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তালাটির </a:t>
            </a:r>
            <a:r>
              <a:rPr lang="en-US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Lock </a:t>
            </a:r>
            <a:r>
              <a:rPr lang="bn-IN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হল একটি বিন্যাস</a:t>
            </a:r>
            <a:r>
              <a:rPr lang="bn-IN" sz="2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1905000"/>
            <a:ext cx="2688265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তালাটি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6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7700" y="4953000"/>
            <a:ext cx="7886700" cy="144780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47700" y="1676400"/>
            <a:ext cx="7886700" cy="29718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1905000" y="196756"/>
            <a:ext cx="5105400" cy="9144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64401" y="304800"/>
            <a:ext cx="3031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সমাবেশের</a:t>
            </a:r>
            <a:r>
              <a:rPr lang="en-US" sz="4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pic>
        <p:nvPicPr>
          <p:cNvPr id="8" name="Picture 7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0" y="1828800"/>
                <a:ext cx="7505700" cy="2527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কতগুলি </a:t>
                </a:r>
                <a:r>
                  <a:rPr lang="bn-IN" sz="2600" b="1" dirty="0">
                    <a:latin typeface="NikoshBAN" pitchFamily="2" charset="0"/>
                    <a:cs typeface="NikoshBAN" pitchFamily="2" charset="0"/>
                  </a:rPr>
                  <a:t>জিনিস থেকে কয়েকটি বা সব কয়টি একবারে নিয়ে যত প্রকারে নির্বাচন বা </a:t>
                </a:r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2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600" b="1" dirty="0">
                    <a:latin typeface="NikoshBAN" pitchFamily="2" charset="0"/>
                    <a:cs typeface="NikoshBAN" pitchFamily="2" charset="0"/>
                  </a:rPr>
                  <a:t>ক্রম বর্জন করে</a:t>
                </a:r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2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গঠন </a:t>
                </a:r>
                <a:r>
                  <a:rPr lang="bn-IN" sz="2600" b="1" dirty="0">
                    <a:latin typeface="NikoshBAN" pitchFamily="2" charset="0"/>
                    <a:cs typeface="NikoshBAN" pitchFamily="2" charset="0"/>
                  </a:rPr>
                  <a:t>করা যায় </a:t>
                </a:r>
                <a:r>
                  <a:rPr lang="en-US" sz="2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তাদের </a:t>
                </a:r>
                <a:r>
                  <a:rPr lang="en-US" sz="2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প্রত্যেকতিকে </a:t>
                </a:r>
                <a:r>
                  <a:rPr lang="en-US" sz="2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এক </a:t>
                </a:r>
                <a:r>
                  <a:rPr lang="en-US" sz="2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একটি সমাবেশ</a:t>
                </a:r>
                <a:r>
                  <a:rPr lang="en-US" sz="2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bn-IN" sz="2600" b="1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/>
                <a:r>
                  <a:rPr lang="en-US" sz="26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26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সংখ্যক বিভিন্ন  জিনিস হতে প্রত্যেকবার </a:t>
                </a:r>
                <a:r>
                  <a:rPr lang="en-US" sz="26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r </a:t>
                </a:r>
                <a:r>
                  <a:rPr lang="en-US" sz="26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(r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6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n) </a:t>
                </a:r>
                <a:r>
                  <a:rPr lang="bn-IN" sz="26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সংখ্যক জিনিস নিয়ে প্রাপ্ত সমাবেশ সংখ্যাকে</a:t>
                </a:r>
                <a:r>
                  <a:rPr lang="en-US" sz="26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6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𝐧</m:t>
                        </m:r>
                      </m:e>
                      <m:sub>
                        <m:sSub>
                          <m:sSubPr>
                            <m:ctrlPr>
                              <a:rPr lang="bn-IN" sz="2600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600" b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𝐫</m:t>
                            </m:r>
                          </m:sub>
                        </m:sSub>
                      </m:sub>
                    </m:sSub>
                    <m:r>
                      <a:rPr lang="bn-IN" sz="26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600" b="1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6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𝑪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𝒏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𝒓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6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দ্বারা </a:t>
                </a:r>
                <a:r>
                  <a:rPr lang="bn-IN" sz="26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প্রকাশ হয়।</a:t>
                </a:r>
              </a:p>
              <a:p>
                <a:pPr algn="just"/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অর্থাৎ </a:t>
                </a:r>
                <a:r>
                  <a:rPr lang="bn-IN" sz="2600" b="1" dirty="0">
                    <a:latin typeface="NikoshBAN" pitchFamily="2" charset="0"/>
                    <a:cs typeface="NikoshBAN" pitchFamily="2" charset="0"/>
                  </a:rPr>
                  <a:t>ক্রম </a:t>
                </a:r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বিবেচনা</a:t>
                </a:r>
                <a:r>
                  <a:rPr lang="en-US" sz="2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না </a:t>
                </a:r>
                <a:r>
                  <a:rPr lang="bn-IN" sz="2600" b="1" dirty="0">
                    <a:latin typeface="NikoshBAN" pitchFamily="2" charset="0"/>
                    <a:cs typeface="NikoshBAN" pitchFamily="2" charset="0"/>
                  </a:rPr>
                  <a:t>করে সাজানোর প্রক্রিয়াই হলো সমাবেশ </a:t>
                </a:r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7505700" cy="2527359"/>
              </a:xfrm>
              <a:prstGeom prst="rect">
                <a:avLst/>
              </a:prstGeom>
              <a:blipFill rotWithShape="1">
                <a:blip r:embed="rId4"/>
                <a:stretch>
                  <a:fillRect l="-1381" t="-1928" r="-3574" b="-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400" y="5105400"/>
                <a:ext cx="7315200" cy="11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2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সংখ্যক বিভিন্ন  জিনিস হতে প্রত্যেকবার </a:t>
                </a:r>
                <a:r>
                  <a:rPr lang="en-US" sz="2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r </a:t>
                </a:r>
                <a:r>
                  <a:rPr lang="bn-IN" sz="2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সংখ্যক জিনিস নিয়ে  যতগুলি  সমাবেশ হয় তার সংখ্যা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b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𝐧</m:t>
                        </m:r>
                      </m:e>
                      <m:sub>
                        <m:sSub>
                          <m:sSubPr>
                            <m:ctrlPr>
                              <a:rPr lang="bn-IN" sz="26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6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𝐫</m:t>
                            </m:r>
                          </m:sub>
                        </m:sSub>
                      </m:sub>
                    </m:sSub>
                  </m:oMath>
                </a14:m>
                <a:r>
                  <a:rPr lang="bn-IN" sz="2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!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!(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𝒓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)!</m:t>
                        </m:r>
                      </m:den>
                    </m:f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105400"/>
                <a:ext cx="7315200" cy="1120307"/>
              </a:xfrm>
              <a:prstGeom prst="rect">
                <a:avLst/>
              </a:prstGeom>
              <a:blipFill rotWithShape="1">
                <a:blip r:embed="rId5"/>
                <a:stretch>
                  <a:fillRect l="-1417" t="-4372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99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lus/>
        <p:sndAc>
          <p:stSnd>
            <p:snd r:embed="rId2" name="chimes.wav"/>
          </p:stSnd>
        </p:sndAc>
      </p:transition>
    </mc:Choice>
    <mc:Fallback>
      <p:transition spd="slow">
        <p:plus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33400" y="1905000"/>
            <a:ext cx="8153400" cy="4038600"/>
          </a:xfrm>
          <a:prstGeom prst="roundRect">
            <a:avLst/>
          </a:prstGeom>
          <a:ln w="1016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752600" y="196756"/>
            <a:ext cx="5638800" cy="1022444"/>
          </a:xfrm>
          <a:prstGeom prst="cloud">
            <a:avLst/>
          </a:prstGeom>
          <a:solidFill>
            <a:srgbClr val="002060">
              <a:alpha val="78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34412" y="281226"/>
            <a:ext cx="3666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5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সমাবেশ</a:t>
            </a:r>
            <a:endParaRPr lang="en-US" sz="5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057400"/>
            <a:ext cx="7543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r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(n-r)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n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যতবার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r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ততবারই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(n-r)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যতবার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r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ততবারই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(n-r)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43200" y="4267200"/>
                <a:ext cx="543739" cy="630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i="1">
                          <a:latin typeface="Cambria Math"/>
                        </a:rPr>
                        <m:t>∴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267200"/>
                <a:ext cx="543739" cy="630942"/>
              </a:xfrm>
              <a:prstGeom prst="rect">
                <a:avLst/>
              </a:prstGeom>
              <a:blipFill rotWithShape="1">
                <a:blip r:embed="rId4"/>
                <a:stretch>
                  <a:fillRect t="-14423" r="-42697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76600" y="4306577"/>
            <a:ext cx="165622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aseline="30000" dirty="0" err="1"/>
              <a:t>n</a:t>
            </a:r>
            <a:r>
              <a:rPr lang="en-US" sz="3500" dirty="0" err="1"/>
              <a:t>C</a:t>
            </a:r>
            <a:r>
              <a:rPr lang="en-US" sz="3500" baseline="-25000" dirty="0" err="1"/>
              <a:t>r</a:t>
            </a:r>
            <a:r>
              <a:rPr lang="en-US" sz="3500" dirty="0"/>
              <a:t>=</a:t>
            </a:r>
            <a:r>
              <a:rPr lang="en-US" sz="3500" baseline="30000" dirty="0" err="1"/>
              <a:t>n</a:t>
            </a:r>
            <a:r>
              <a:rPr lang="en-US" sz="3500" dirty="0" err="1"/>
              <a:t>C</a:t>
            </a:r>
            <a:r>
              <a:rPr lang="en-US" sz="3500" baseline="-25000" dirty="0" err="1"/>
              <a:t>n</a:t>
            </a:r>
            <a:r>
              <a:rPr lang="en-US" sz="3500" baseline="-25000" dirty="0"/>
              <a:t>-r</a:t>
            </a:r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029200"/>
            <a:ext cx="7543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সমাবেশকে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2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0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  <p:sndAc>
          <p:stSnd>
            <p:snd r:embed="rId2" name="chimes.wav"/>
          </p:stSnd>
        </p:sndAc>
      </p:transition>
    </mc:Choice>
    <mc:Fallback>
      <p:transition spd="slow">
        <p:wip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</TotalTime>
  <Words>1384</Words>
  <Application>Microsoft Office PowerPoint</Application>
  <PresentationFormat>On-screen Show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RABINDRA</dc:creator>
  <cp:lastModifiedBy>Lamiya</cp:lastModifiedBy>
  <cp:revision>310</cp:revision>
  <dcterms:created xsi:type="dcterms:W3CDTF">2006-08-16T00:00:00Z</dcterms:created>
  <dcterms:modified xsi:type="dcterms:W3CDTF">2020-06-18T10:06:17Z</dcterms:modified>
</cp:coreProperties>
</file>