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71" r:id="rId10"/>
    <p:sldId id="265" r:id="rId11"/>
    <p:sldId id="273" r:id="rId12"/>
    <p:sldId id="276" r:id="rId13"/>
    <p:sldId id="277" r:id="rId14"/>
    <p:sldId id="267" r:id="rId15"/>
    <p:sldId id="270" r:id="rId16"/>
    <p:sldId id="278" r:id="rId17"/>
    <p:sldId id="268" r:id="rId18"/>
    <p:sldId id="263" r:id="rId19"/>
    <p:sldId id="272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A5CB7-C17B-4E7F-AF15-9F84E53A86E5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76CDB-33B6-4C50-9A14-7DDC50133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4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6CDB-33B6-4C50-9A14-7DDC50133E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6CDB-33B6-4C50-9A14-7DDC50133E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2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6CDB-33B6-4C50-9A14-7DDC50133E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2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6CDB-33B6-4C50-9A14-7DDC50133E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2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582-5ACB-4615-AB3D-770A7F4433A2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489E-504D-44A9-B063-24E72E8B6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582-5ACB-4615-AB3D-770A7F4433A2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489E-504D-44A9-B063-24E72E8B6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582-5ACB-4615-AB3D-770A7F4433A2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489E-504D-44A9-B063-24E72E8B6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7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582-5ACB-4615-AB3D-770A7F4433A2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489E-504D-44A9-B063-24E72E8B6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582-5ACB-4615-AB3D-770A7F4433A2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489E-504D-44A9-B063-24E72E8B6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3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582-5ACB-4615-AB3D-770A7F4433A2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489E-504D-44A9-B063-24E72E8B6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6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582-5ACB-4615-AB3D-770A7F4433A2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489E-504D-44A9-B063-24E72E8B6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582-5ACB-4615-AB3D-770A7F4433A2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489E-504D-44A9-B063-24E72E8B6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582-5ACB-4615-AB3D-770A7F4433A2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489E-504D-44A9-B063-24E72E8B6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582-5ACB-4615-AB3D-770A7F4433A2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489E-504D-44A9-B063-24E72E8B6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582-5ACB-4615-AB3D-770A7F4433A2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489E-504D-44A9-B063-24E72E8B6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4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1582-5ACB-4615-AB3D-770A7F4433A2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489E-504D-44A9-B063-24E72E8B6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 শুভেচ্ছা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68939"/>
            <a:ext cx="8305799" cy="5189061"/>
          </a:xfrm>
        </p:spPr>
      </p:pic>
    </p:spTree>
    <p:extLst>
      <p:ext uri="{BB962C8B-B14F-4D97-AF65-F5344CB8AC3E}">
        <p14:creationId xmlns:p14="http://schemas.microsoft.com/office/powerpoint/2010/main" val="19627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82120" y="5351145"/>
            <a:ext cx="36431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 বা সিলিন্ডার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275582"/>
            <a:ext cx="448887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বেলনের দুই প্রান্তকে বৃত্তাকার তল।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048000" y="304800"/>
            <a:ext cx="685800" cy="4850031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5194" y="125631"/>
            <a:ext cx="3144439" cy="5029200"/>
            <a:chOff x="75194" y="125631"/>
            <a:chExt cx="3144439" cy="5029200"/>
          </a:xfrm>
        </p:grpSpPr>
        <p:sp>
          <p:nvSpPr>
            <p:cNvPr id="7" name="Flowchart: Magnetic Disk 6"/>
            <p:cNvSpPr/>
            <p:nvPr/>
          </p:nvSpPr>
          <p:spPr>
            <a:xfrm>
              <a:off x="75194" y="125631"/>
              <a:ext cx="3124200" cy="5029200"/>
            </a:xfrm>
            <a:prstGeom prst="flowChartMagneticDisk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562100" y="1057900"/>
              <a:ext cx="0" cy="33528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159679" y="79629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5399" y="4345850"/>
              <a:ext cx="352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0" y="2455565"/>
              <a:ext cx="372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h</a:t>
              </a:r>
              <a:endParaRPr lang="en-US" sz="3600" b="1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562100" y="4394496"/>
              <a:ext cx="1657533" cy="18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24000" y="1057900"/>
              <a:ext cx="1657533" cy="18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02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45785" y="160267"/>
            <a:ext cx="3124200" cy="5029200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120" y="5351145"/>
            <a:ext cx="36431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 বা সিলিন্ডার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59679" y="796290"/>
            <a:ext cx="2059954" cy="4229158"/>
            <a:chOff x="1159679" y="796290"/>
            <a:chExt cx="2059954" cy="422915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562100" y="1057900"/>
              <a:ext cx="0" cy="33528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607885" y="1057900"/>
              <a:ext cx="15365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62100" y="4394496"/>
              <a:ext cx="1657533" cy="18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159679" y="79629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399" y="4345850"/>
              <a:ext cx="352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47966" y="4379117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r</a:t>
              </a:r>
              <a:endParaRPr lang="en-US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0" y="2455565"/>
              <a:ext cx="372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h</a:t>
              </a:r>
              <a:endParaRPr lang="en-US" sz="36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45528" y="1752600"/>
            <a:ext cx="448887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আয়তক্ষেত্রর অক্ষের সমান্তরাল ঘুর্নায়মান বাহুটিকে বেলনের সৃজক বা উৎপাদক  রেখা বলে।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1372" y="2542824"/>
            <a:ext cx="2295481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4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45785" y="160267"/>
            <a:ext cx="3124200" cy="5029200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120" y="5351145"/>
            <a:ext cx="36431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 বা সিলিন্ডার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9679" y="796290"/>
            <a:ext cx="2059954" cy="4229158"/>
            <a:chOff x="1159679" y="796290"/>
            <a:chExt cx="2059954" cy="422915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62100" y="1057900"/>
              <a:ext cx="0" cy="33528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07885" y="1057900"/>
              <a:ext cx="15365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62100" y="4394496"/>
              <a:ext cx="1657533" cy="18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159679" y="79629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5399" y="4345850"/>
              <a:ext cx="352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47966" y="4379117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r</a:t>
              </a:r>
              <a:endParaRPr lang="en-US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0" y="2455565"/>
              <a:ext cx="372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h</a:t>
              </a:r>
              <a:endParaRPr lang="en-US" sz="36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91000" y="2267410"/>
            <a:ext cx="44888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বক্রতলকে বক্রপৃষ্ঠ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62100" y="1185431"/>
            <a:ext cx="2628900" cy="3160419"/>
            <a:chOff x="1562100" y="1185431"/>
            <a:chExt cx="2628900" cy="3160419"/>
          </a:xfrm>
        </p:grpSpPr>
        <p:cxnSp>
          <p:nvCxnSpPr>
            <p:cNvPr id="13" name="Straight Arrow Connector 12"/>
            <p:cNvCxnSpPr>
              <a:endCxn id="12" idx="1"/>
            </p:cNvCxnSpPr>
            <p:nvPr/>
          </p:nvCxnSpPr>
          <p:spPr>
            <a:xfrm>
              <a:off x="1647412" y="1185431"/>
              <a:ext cx="2543588" cy="143592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 flipV="1">
              <a:off x="1562100" y="2621353"/>
              <a:ext cx="2628900" cy="172449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40382" y="3941974"/>
                <a:ext cx="4530436" cy="58477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 পরিধি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উচ্চতা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82" y="3941974"/>
                <a:ext cx="4530436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wn Arrow 20"/>
          <p:cNvSpPr/>
          <p:nvPr/>
        </p:nvSpPr>
        <p:spPr>
          <a:xfrm>
            <a:off x="6286500" y="2975295"/>
            <a:ext cx="419100" cy="966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5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45785" y="160267"/>
            <a:ext cx="3124200" cy="5029200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120" y="5351145"/>
            <a:ext cx="36431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 বা সিলিন্ডার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9679" y="796290"/>
            <a:ext cx="2059954" cy="4229158"/>
            <a:chOff x="1159679" y="796290"/>
            <a:chExt cx="2059954" cy="422915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62100" y="1057900"/>
              <a:ext cx="0" cy="33528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07885" y="1057900"/>
              <a:ext cx="15365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62100" y="4394496"/>
              <a:ext cx="1657533" cy="18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159679" y="79629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5399" y="4345850"/>
              <a:ext cx="352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47966" y="4379117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r</a:t>
              </a:r>
              <a:endParaRPr lang="en-US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0" y="2455565"/>
              <a:ext cx="372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h</a:t>
              </a:r>
              <a:endParaRPr lang="en-US" sz="36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81400" y="2381071"/>
            <a:ext cx="448887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 তলকে পৃষ্ঠতল বলাহয় 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352800" y="914400"/>
            <a:ext cx="0" cy="4038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8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gnetic Disk 6"/>
          <p:cNvSpPr/>
          <p:nvPr/>
        </p:nvSpPr>
        <p:spPr>
          <a:xfrm>
            <a:off x="-17562" y="238433"/>
            <a:ext cx="3124200" cy="5029200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82273" y="949532"/>
            <a:ext cx="0" cy="337877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82273" y="949532"/>
            <a:ext cx="16243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85989" y="4347024"/>
            <a:ext cx="1657533" cy="18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68436" y="1470175"/>
                <a:ext cx="5410200" cy="70788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১।ভুমির </a:t>
                </a:r>
                <a:r>
                  <a:rPr lang="bn-BD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l-GR" sz="3600" i="1" dirty="0">
                        <a:latin typeface="Cambria Math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i="1" dirty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i="1" dirty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b="0" i="0" dirty="0" smtClean="0">
                        <a:latin typeface="Cambria Math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BD" sz="3600" b="0" i="0" dirty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436" y="1470175"/>
                <a:ext cx="541020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2578" t="-12500" r="-3139" b="-3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177473" y="93567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088337" y="4066576"/>
            <a:ext cx="3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004085" y="3978185"/>
            <a:ext cx="52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016231" y="766528"/>
            <a:ext cx="505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733800" y="146736"/>
            <a:ext cx="54102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ভুমির ব্যাসার্ধ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উচ্চতা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-47435" y="5267633"/>
            <a:ext cx="35814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সিলিন্ডার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38969" y="2178061"/>
                <a:ext cx="5432740" cy="58477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বক্রতলের ক্ষেত্রফল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bn-BD" sz="32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h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একক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69" y="2178061"/>
                <a:ext cx="543274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99558" y="3510640"/>
                <a:ext cx="5372151" cy="70788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আয়তন</a:t>
                </a:r>
                <a14:m>
                  <m:oMath xmlns:m="http://schemas.openxmlformats.org/officeDocument/2006/math">
                    <m:r>
                      <a:rPr lang="bn-BD" sz="40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l-GR" sz="40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4000" i="1" smtClean="0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4000" i="1" smtClean="0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h</m:t>
                    </m:r>
                    <m:r>
                      <a:rPr lang="bn-BD" sz="4000" b="0" i="0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ঘন</m:t>
                    </m:r>
                    <m:r>
                      <a:rPr lang="bn-BD" sz="4000" b="0" i="0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0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একক</m:t>
                    </m:r>
                    <m:r>
                      <a:rPr lang="bn-BD" sz="4000" b="0" i="0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558" y="3510640"/>
                <a:ext cx="5372151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3725" t="-11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612484" y="2511206"/>
            <a:ext cx="486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76758" y="2682497"/>
            <a:ext cx="52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38969" y="2944107"/>
                <a:ext cx="5437909" cy="46166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সমগ্রতলের ক্ষেত্রফল</a:t>
                </a:r>
                <a14:m>
                  <m:oMath xmlns:m="http://schemas.openxmlformats.org/officeDocument/2006/math">
                    <m:r>
                      <a:rPr lang="bn-BD" sz="2400" b="1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</m:t>
                    </m:r>
                    <m:r>
                      <a:rPr lang="bn-BD" sz="2400" b="1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𝒓</m:t>
                    </m:r>
                    <m:d>
                      <m:dPr>
                        <m:ctrlPr>
                          <a:rPr lang="bn-BD" sz="2400" b="1" i="1" smtClean="0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𝒉</m:t>
                        </m:r>
                      </m:e>
                    </m:d>
                    <m:r>
                      <a:rPr lang="bn-BD" sz="2400" b="1" i="0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BD" sz="2400" b="1" i="0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1" i="0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একক</m:t>
                    </m:r>
                    <m:r>
                      <a:rPr lang="bn-BD" sz="2400" b="1" i="0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69" y="2944107"/>
                <a:ext cx="543790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451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70" grpId="0" animBg="1"/>
      <p:bldP spid="76" grpId="0" animBg="1"/>
      <p:bldP spid="3" grpId="0" animBg="1"/>
      <p:bldP spid="18" grpId="0" animBg="1"/>
      <p:bldP spid="19" grpId="0"/>
      <p:bldP spid="21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067800" cy="5105400"/>
              </a:xfr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b="1" dirty="0" smtClean="0"/>
                  <a:t>একটি বেলনের উচ্চতা </a:t>
                </a:r>
                <a:r>
                  <a:rPr lang="en-US" sz="4400" b="1" dirty="0" smtClean="0"/>
                  <a:t>10</a:t>
                </a:r>
                <a:r>
                  <a:rPr lang="bn-BD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সে </a:t>
                </a:r>
                <a:r>
                  <a:rPr lang="en-US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 এবং ভুমির ব্যাসার্ধ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cs typeface="NikoshBAN" panose="02000000000000000000" pitchFamily="2" charset="0"/>
                      </a:rPr>
                      <m:t>𝟕</m:t>
                    </m:r>
                  </m:oMath>
                </a14:m>
                <a:r>
                  <a:rPr lang="bn-BD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</a:t>
                </a:r>
                <a:r>
                  <a:rPr lang="en-US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   হলে, এর বক্রতলের ক্ষেত্রফলে কত ? </a:t>
                </a:r>
              </a:p>
              <a:p>
                <a:pPr marL="0" indent="0">
                  <a:buNone/>
                </a:pPr>
                <a:r>
                  <a:rPr lang="bn-BD" sz="44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এখানে, </a:t>
                </a:r>
                <a:r>
                  <a:rPr lang="bn-BD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 উচ্চতা  </a:t>
                </a:r>
                <a:r>
                  <a:rPr lang="en-US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r>
                  <a:rPr lang="bn-BD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b="1" dirty="0"/>
                  <a:t>10</a:t>
                </a:r>
                <a:r>
                  <a:rPr lang="bn-BD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 </a:t>
                </a:r>
                <a:r>
                  <a:rPr lang="en-US" sz="40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 </a:t>
                </a:r>
                <a:r>
                  <a:rPr lang="en-US" sz="40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bn-BD" sz="4000" i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44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ভুমির ব্যাসার্ধ </a:t>
                </a:r>
                <a:r>
                  <a:rPr lang="en-US" sz="44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r=</a:t>
                </a:r>
                <a:r>
                  <a:rPr lang="en-US" sz="4400" b="1" dirty="0"/>
                  <a:t>7</a:t>
                </a:r>
                <a:r>
                  <a:rPr lang="bn-BD" sz="44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44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4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 </a:t>
                </a:r>
                <a:r>
                  <a:rPr lang="en-US" sz="44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4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bn-BD" sz="44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 বক্রতলের ক্ষেত্রফল =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bn-BD" sz="44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একক </a:t>
                </a:r>
              </a:p>
              <a:p>
                <a:pPr marL="0" indent="0">
                  <a:buNone/>
                </a:pPr>
                <a:endParaRPr lang="en-US" sz="4400" i="1" u="sng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067800" cy="5105400"/>
              </a:xfrm>
              <a:blipFill rotWithShape="1">
                <a:blip r:embed="rId4"/>
                <a:stretch>
                  <a:fillRect l="-2547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5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=2×3.1416×7×10</a:t>
            </a:r>
          </a:p>
          <a:p>
            <a:pPr marL="0" indent="0">
              <a:buNone/>
            </a:pPr>
            <a:r>
              <a:rPr lang="bn-BD" dirty="0" smtClean="0"/>
              <a:t>=439.824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b="1" dirty="0" smtClean="0"/>
              <a:t>একটি বেলনের বক্রতলের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</a:t>
            </a:r>
            <a:r>
              <a:rPr lang="bn-BD" b="1" dirty="0" smtClean="0"/>
              <a:t> </a:t>
            </a:r>
            <a:r>
              <a:rPr lang="en-US" sz="4400" b="1" dirty="0" smtClean="0"/>
              <a:t>100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r>
              <a:rPr lang="en-US" sz="4400" b="1" dirty="0" smtClean="0"/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4400" b="1" dirty="0" smtClean="0">
                <a:latin typeface="+mj-lt"/>
                <a:cs typeface="NikoshBAN" panose="02000000000000000000" pitchFamily="2" charset="0"/>
              </a:rPr>
              <a:t>.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মি. এবংআয়তন </a:t>
            </a:r>
            <a:r>
              <a:rPr lang="en-US" sz="4400" b="1" dirty="0" smtClean="0"/>
              <a:t>150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ঘন সে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 হলে, এর উচ্চতা এবং ব্যাসার্ধ নির্ণয় কর ? </a:t>
            </a:r>
          </a:p>
        </p:txBody>
      </p:sp>
    </p:spTree>
    <p:extLst>
      <p:ext uri="{BB962C8B-B14F-4D97-AF65-F5344CB8AC3E}">
        <p14:creationId xmlns:p14="http://schemas.microsoft.com/office/powerpoint/2010/main" val="18592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2438400"/>
            <a:ext cx="9144000" cy="3276600"/>
          </a:xfr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bn-BD" b="1" dirty="0" smtClean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bn-BD" b="1" dirty="0" smtClean="0"/>
              <a:t>পাইপ দেখতে কিসের মতো 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রোগীরা অক্সিজেন নেয় কোথা থেকে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বেলনের আয়তন,বক্রতলের ক্ষেত্রফলের সুত্র 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একটি বাস্তব উদাহরন দাও ।</a:t>
            </a:r>
          </a:p>
        </p:txBody>
      </p:sp>
    </p:spTree>
    <p:extLst>
      <p:ext uri="{BB962C8B-B14F-4D97-AF65-F5344CB8AC3E}">
        <p14:creationId xmlns:p14="http://schemas.microsoft.com/office/powerpoint/2010/main" val="24113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400" dirty="0" smtClean="0">
                <a:solidFill>
                  <a:srgbClr val="FF0000"/>
                </a:solidFill>
              </a:rPr>
              <a:t>একটি আয়তাকার কাগজের পাতা মুড়িয়ে একটি বেলন তৈরি কর । এর ভুমির ক্ষেত্রফল এবং আয়তন নির্নয় কর</a:t>
            </a:r>
            <a:r>
              <a:rPr lang="bn-BD" sz="4400" dirty="0" smtClean="0"/>
              <a:t>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673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dirty="0" smtClean="0"/>
              <a:t>শিক্ষক পরিচিতি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109" y="2209800"/>
            <a:ext cx="6324600" cy="3810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dirty="0" smtClean="0"/>
              <a:t>বাসু দেব দে </a:t>
            </a:r>
          </a:p>
          <a:p>
            <a:pPr marL="0" indent="0" algn="ctr">
              <a:buNone/>
            </a:pPr>
            <a:r>
              <a:rPr lang="bn-BD" dirty="0" smtClean="0"/>
              <a:t>সহকারী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dirty="0" smtClean="0"/>
              <a:t> ( গণিত ) </a:t>
            </a:r>
          </a:p>
          <a:p>
            <a:pPr marL="0" indent="0" algn="ctr">
              <a:buNone/>
            </a:pPr>
            <a:r>
              <a:rPr lang="bn-BD" dirty="0" smtClean="0"/>
              <a:t>বিবেকানন্দ হাই স্কুল এন্ড কলেজ টাঙ্গাইল </a:t>
            </a:r>
            <a:r>
              <a:rPr lang="bn-BD" sz="2400" dirty="0" smtClean="0"/>
              <a:t>।</a:t>
            </a:r>
          </a:p>
          <a:p>
            <a:pPr marL="0" indent="0" algn="ctr">
              <a:buNone/>
            </a:pPr>
            <a:r>
              <a:rPr lang="bn-BD" sz="2400" dirty="0" smtClean="0"/>
              <a:t>bashud502@gmail.com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223655"/>
            <a:ext cx="288867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sz="6600" dirty="0" smtClean="0"/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81999" cy="4525963"/>
          </a:xfrm>
        </p:spPr>
      </p:pic>
    </p:spTree>
    <p:extLst>
      <p:ext uri="{BB962C8B-B14F-4D97-AF65-F5344CB8AC3E}">
        <p14:creationId xmlns:p14="http://schemas.microsoft.com/office/powerpoint/2010/main" val="5870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95299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নবম/দশম </a:t>
            </a:r>
          </a:p>
          <a:p>
            <a:pPr marL="0" indent="0" algn="ctr">
              <a:buNone/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marL="0" indent="0" algn="ctr">
              <a:buNone/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সপ্তদশ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2286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কয়েকটি ছবি দেখি 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0091" y="1444336"/>
            <a:ext cx="3609109" cy="250367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4018"/>
            <a:ext cx="37338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4336"/>
            <a:ext cx="3657600" cy="2289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09" y="4170218"/>
            <a:ext cx="3733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/>
              <a:t>আজকের পাঠ- বেলন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সিলিন্ডার </a:t>
            </a:r>
            <a:endParaRPr lang="en-US" b="1" dirty="0"/>
          </a:p>
        </p:txBody>
      </p:sp>
      <p:sp>
        <p:nvSpPr>
          <p:cNvPr id="5" name="Arc 4"/>
          <p:cNvSpPr/>
          <p:nvPr/>
        </p:nvSpPr>
        <p:spPr>
          <a:xfrm rot="14219361" flipH="1" flipV="1">
            <a:off x="4553650" y="1362366"/>
            <a:ext cx="1535941" cy="1760502"/>
          </a:xfrm>
          <a:prstGeom prst="arc">
            <a:avLst>
              <a:gd name="adj1" fmla="val 15989026"/>
              <a:gd name="adj2" fmla="val 165126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5638800" cy="5105400"/>
          </a:xfrm>
        </p:spPr>
      </p:pic>
      <p:sp>
        <p:nvSpPr>
          <p:cNvPr id="4" name="Right Arrow 3"/>
          <p:cNvSpPr/>
          <p:nvPr/>
        </p:nvSpPr>
        <p:spPr>
          <a:xfrm>
            <a:off x="4800600" y="4936121"/>
            <a:ext cx="2209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5951" y="4855271"/>
            <a:ext cx="1834898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800" dirty="0" smtClean="0"/>
              <a:t>শিখন ফল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2491"/>
            <a:ext cx="8229600" cy="52578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b="1" dirty="0" smtClean="0"/>
              <a:t>১। বেলন কি ?তা বলতে পারবে। </a:t>
            </a:r>
          </a:p>
          <a:p>
            <a:pPr marL="0" indent="0">
              <a:buNone/>
            </a:pPr>
            <a:r>
              <a:rPr lang="bn-BD" sz="3600" b="1" dirty="0" smtClean="0"/>
              <a:t>২। বেলনের উচ্চতা, ভুমির ব্যাসার্ধ চিনতেপারবে। </a:t>
            </a:r>
          </a:p>
          <a:p>
            <a:pPr marL="0" indent="0">
              <a:buNone/>
            </a:pPr>
            <a:r>
              <a:rPr lang="bn-BD" sz="3600" b="1" dirty="0" smtClean="0"/>
              <a:t>৩। বেলনের ভুমি,সমগ্রতলের ক্ষেত্রফল, এবং আয়তন নির্ণয়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49118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gnetic Disk 6"/>
          <p:cNvSpPr/>
          <p:nvPr/>
        </p:nvSpPr>
        <p:spPr>
          <a:xfrm>
            <a:off x="822488" y="604058"/>
            <a:ext cx="3124200" cy="5029200"/>
          </a:xfrm>
          <a:prstGeom prst="flowChartMagneticDisk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57406" y="1870084"/>
            <a:ext cx="25146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Bent Arrow 61"/>
          <p:cNvSpPr/>
          <p:nvPr/>
        </p:nvSpPr>
        <p:spPr>
          <a:xfrm>
            <a:off x="3289372" y="579120"/>
            <a:ext cx="1663628" cy="957560"/>
          </a:xfrm>
          <a:prstGeom prst="bentArrow">
            <a:avLst>
              <a:gd name="adj1" fmla="val 25000"/>
              <a:gd name="adj2" fmla="val 36961"/>
              <a:gd name="adj3" fmla="val 25000"/>
              <a:gd name="adj4" fmla="val 4375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2384588" y="2209800"/>
            <a:ext cx="27086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76925" y="1275070"/>
            <a:ext cx="2595076" cy="3859792"/>
            <a:chOff x="1976925" y="1275070"/>
            <a:chExt cx="2595076" cy="385979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384588" y="1551230"/>
              <a:ext cx="0" cy="33528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10132" y="1551230"/>
              <a:ext cx="15365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384588" y="4873276"/>
              <a:ext cx="1657533" cy="18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976925" y="128962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11560" y="4673197"/>
              <a:ext cx="325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042121" y="4597092"/>
              <a:ext cx="529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46688" y="1275070"/>
              <a:ext cx="505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D</a:t>
              </a:r>
              <a:endParaRPr lang="en-US" sz="2800" b="1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122770" y="579120"/>
            <a:ext cx="242103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3400" y="5874603"/>
            <a:ext cx="35814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সিলিন্ডার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46688" y="3940314"/>
            <a:ext cx="11760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33606" y="3940314"/>
            <a:ext cx="24384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সৃজক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75496" y="2973185"/>
            <a:ext cx="254286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75985" y="2841551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অক্ষ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62" grpId="0" animBg="1"/>
      <p:bldP spid="63" grpId="0" animBg="1"/>
      <p:bldP spid="70" grpId="0" animBg="1"/>
      <p:bldP spid="76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gnetic Disk 6"/>
          <p:cNvSpPr/>
          <p:nvPr/>
        </p:nvSpPr>
        <p:spPr>
          <a:xfrm>
            <a:off x="75194" y="219700"/>
            <a:ext cx="3124200" cy="5029200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82120" y="5351145"/>
            <a:ext cx="36431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 বা সিলিন্ডার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59679" y="796290"/>
            <a:ext cx="2819152" cy="4229158"/>
            <a:chOff x="1159679" y="796290"/>
            <a:chExt cx="2819152" cy="422915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562100" y="1057900"/>
              <a:ext cx="0" cy="33528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07885" y="1057900"/>
              <a:ext cx="15365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562100" y="4394496"/>
              <a:ext cx="1657533" cy="18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159679" y="79629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95399" y="4345850"/>
              <a:ext cx="352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144441" y="4315073"/>
              <a:ext cx="834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19633" y="905738"/>
              <a:ext cx="505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D</a:t>
              </a:r>
              <a:endParaRPr lang="en-US" sz="28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47966" y="4379117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r</a:t>
              </a:r>
              <a:endParaRPr lang="en-US" sz="36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26109" y="2455565"/>
              <a:ext cx="372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h</a:t>
              </a:r>
              <a:endParaRPr lang="en-US" sz="36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9600" y="506904"/>
            <a:ext cx="4717472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 বা সিলিন্ডারঃ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কোনো আয়তক্ষেত্রের  যেকোনো বাহুকে অক্ষ  ধরে আয়তক্ষেত্রটিকে  ঐ বাহুর চতুর্দিকে ঘোরালে যে ঘনবস্তুর   সৃষ্টি  হয় ,তাকে বেলন বা সিলিন্ডার  বলা হয়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209800" y="1540588"/>
            <a:ext cx="3886200" cy="170064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96000" y="2383117"/>
            <a:ext cx="838200" cy="779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31182" y="1828800"/>
            <a:ext cx="202276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52900" y="772532"/>
            <a:ext cx="0" cy="75146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19400" y="304800"/>
            <a:ext cx="2667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572000"/>
            <a:ext cx="7620000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আয়তক্ষেত্রঃ যে চতুর্ভুজের বিপরীত বাহু সমান ও সমান্তরাল এবং কোণগুলো সমকোণ  তাকে আয়তক্ষেত্র বলে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4550" y="3429000"/>
            <a:ext cx="40767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চিত্রঃ আয়তক্ষেত্র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57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391</Words>
  <Application>Microsoft Office PowerPoint</Application>
  <PresentationFormat>On-screen Show (4:3)</PresentationFormat>
  <Paragraphs>101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সবাইকে  শুভেচ্ছা </vt:lpstr>
      <vt:lpstr>শিক্ষক পরিচিতি </vt:lpstr>
      <vt:lpstr>পাঠ পরিচিতি </vt:lpstr>
      <vt:lpstr>এসো আমরা কয়েকটি ছবি দেখি ।</vt:lpstr>
      <vt:lpstr>আজকের পাঠ- বেলন বা সিলিন্ডার 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উদাহরণঃ </vt:lpstr>
      <vt:lpstr> </vt:lpstr>
      <vt:lpstr>দলীয় কাজ </vt:lpstr>
      <vt:lpstr>মূল্যায়ন  </vt:lpstr>
      <vt:lpstr>বাড়ির কাজ   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 শুভেচ্ছা</dc:title>
  <dc:creator>TSS</dc:creator>
  <cp:lastModifiedBy>admin</cp:lastModifiedBy>
  <cp:revision>188</cp:revision>
  <dcterms:created xsi:type="dcterms:W3CDTF">2014-06-21T13:53:01Z</dcterms:created>
  <dcterms:modified xsi:type="dcterms:W3CDTF">2020-06-17T04:45:10Z</dcterms:modified>
</cp:coreProperties>
</file>