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76" r:id="rId2"/>
    <p:sldId id="257" r:id="rId3"/>
    <p:sldId id="25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1" r:id="rId14"/>
    <p:sldId id="273" r:id="rId15"/>
    <p:sldId id="274" r:id="rId16"/>
    <p:sldId id="272" r:id="rId17"/>
    <p:sldId id="27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16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67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90991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559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7915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925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479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60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355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20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94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505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67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47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2A57-FBA1-433B-AB29-D9DE540DD8E2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08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C2A57-FBA1-433B-AB29-D9DE540DD8E2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B666A29-2CB9-4FCA-8B79-C0619BE34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02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4025" y="5568287"/>
            <a:ext cx="11265776" cy="92333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54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স্বাগতম </a:t>
            </a:r>
            <a:endParaRPr lang="en-US" sz="54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447" y="386998"/>
            <a:ext cx="8104908" cy="5325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91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55343" y="504967"/>
            <a:ext cx="10358651" cy="96899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০১.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যৌগিক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50878" y="2033518"/>
            <a:ext cx="102631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ব্যু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ৎপত্তিগত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গায়ক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গৈ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+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কর্তব্য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+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4062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55343" y="504967"/>
            <a:ext cx="10358651" cy="96899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০২.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রূঢ়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55343" y="1869747"/>
            <a:ext cx="1035865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উপসর্গযোগে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অনুগামী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জ্ঞাপন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রূঢ়ি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হস্তী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হস্ত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+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হস্ত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হস্তী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পশুকে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  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5979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55343" y="504967"/>
            <a:ext cx="10358651" cy="96899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০৩.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যোগরূঢ়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5343" y="1828800"/>
            <a:ext cx="10358651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নিষ্পন্ন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সম্পূর্ণভাবে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স্যমান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পদসমূহের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অনুগামী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বিশিষ্ট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যোগরূঢ়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পঙ্কজ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পঙ্কে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উপপদ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তৎপুরুষ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শৈবাল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শালুক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পদ্মফূল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নানাবিধ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পঙ্কে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পঙ্কজ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একমাত্র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পদ্মফূল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পঙ্কজ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যোগরূঢ়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bn-IN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     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58497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  <a:p>
            <a:pPr algn="ctr"/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1323833" y="493256"/>
            <a:ext cx="9307773" cy="16786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323833" y="2442949"/>
            <a:ext cx="9307773" cy="323224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নিম্নলিখিত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শব্দগুলো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করণ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ভাগিনেয়,জলধি,রাজপুত,রাজপুত্র,বাঁশি,তেল,সন্দেশ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40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497805"/>
              </p:ext>
            </p:extLst>
          </p:nvPr>
        </p:nvGraphicFramePr>
        <p:xfrm>
          <a:off x="1990436" y="3878499"/>
          <a:ext cx="8067963" cy="1372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9321">
                  <a:extLst>
                    <a:ext uri="{9D8B030D-6E8A-4147-A177-3AD203B41FA5}">
                      <a16:colId xmlns:a16="http://schemas.microsoft.com/office/drawing/2014/main" val="2560993907"/>
                    </a:ext>
                  </a:extLst>
                </a:gridCol>
                <a:gridCol w="2689321">
                  <a:extLst>
                    <a:ext uri="{9D8B030D-6E8A-4147-A177-3AD203B41FA5}">
                      <a16:colId xmlns:a16="http://schemas.microsoft.com/office/drawing/2014/main" val="390376618"/>
                    </a:ext>
                  </a:extLst>
                </a:gridCol>
                <a:gridCol w="2689321">
                  <a:extLst>
                    <a:ext uri="{9D8B030D-6E8A-4147-A177-3AD203B41FA5}">
                      <a16:colId xmlns:a16="http://schemas.microsoft.com/office/drawing/2014/main" val="2187346098"/>
                    </a:ext>
                  </a:extLst>
                </a:gridCol>
              </a:tblGrid>
              <a:tr h="897572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  </a:t>
                      </a:r>
                      <a:r>
                        <a:rPr lang="en-US" sz="40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রূঢ়ি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</a:t>
                      </a:r>
                      <a:r>
                        <a:rPr lang="en-US" sz="40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যোগ</a:t>
                      </a:r>
                      <a:r>
                        <a:rPr lang="en-US" sz="400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রূঢ়</a:t>
                      </a:r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   </a:t>
                      </a:r>
                      <a:r>
                        <a:rPr lang="en-US" sz="400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যৌগিক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4000" baseline="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r>
                        <a:rPr lang="en-US" sz="4000" baseline="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96716"/>
                  </a:ext>
                </a:extLst>
              </a:tr>
              <a:tr h="47480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458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697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19363" y="390870"/>
            <a:ext cx="9198591" cy="15967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42197" y="2429301"/>
            <a:ext cx="907575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কোন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মধুর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নাক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পদ্ম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24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6818" y="433893"/>
            <a:ext cx="9443522" cy="18716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37481" y="2442949"/>
            <a:ext cx="9144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কোন শব্দটি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রূঢ়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(ক) 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দোয়াত 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(খ) 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চাকু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(গ) 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চাহিদা </a:t>
            </a: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(ঘ) 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গবেষণা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8457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419363" y="627797"/>
            <a:ext cx="9198591" cy="15967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433010" y="2552132"/>
            <a:ext cx="9198591" cy="3603008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অর্থগতভাবে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বিভাজিত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প্রত্যেক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শ্রেণির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৫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আসবে</a:t>
            </a:r>
            <a:r>
              <a:rPr lang="en-US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457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-209265" y="-7760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১০/০৫/২০২০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77672" y="550941"/>
            <a:ext cx="10986448" cy="4955930"/>
            <a:chOff x="491319" y="403856"/>
            <a:chExt cx="11259404" cy="495593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1319" y="403856"/>
              <a:ext cx="6591868" cy="4955930"/>
            </a:xfrm>
            <a:prstGeom prst="rect">
              <a:avLst/>
            </a:prstGeom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58855" y="403856"/>
              <a:ext cx="6591868" cy="4955930"/>
            </a:xfrm>
            <a:prstGeom prst="rect">
              <a:avLst/>
            </a:prstGeom>
          </p:spPr>
        </p:pic>
      </p:grpSp>
      <p:sp>
        <p:nvSpPr>
          <p:cNvPr id="7" name="TextBox 6"/>
          <p:cNvSpPr txBox="1"/>
          <p:nvPr/>
        </p:nvSpPr>
        <p:spPr>
          <a:xfrm>
            <a:off x="477671" y="5506871"/>
            <a:ext cx="10986449" cy="76944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1020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2" name="Rectangle 1"/>
          <p:cNvSpPr/>
          <p:nvPr/>
        </p:nvSpPr>
        <p:spPr>
          <a:xfrm>
            <a:off x="532262" y="365077"/>
            <a:ext cx="5536443" cy="61278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শওকত আলী আহমেদ </a:t>
            </a:r>
          </a:p>
          <a:p>
            <a:pPr algn="ctr"/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(সহকারী শিক্ষক)</a:t>
            </a:r>
          </a:p>
          <a:p>
            <a:pPr algn="ctr"/>
            <a:r>
              <a:rPr lang="bn-IN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 এস.সি.বালিকা উচ্চ বিদ্যালয়, সুনামগঞ্জ। </a:t>
            </a:r>
          </a:p>
          <a:p>
            <a:pPr algn="ctr"/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মোবাইলঃ ০১৭১৭১৩৩৬১২</a:t>
            </a:r>
          </a:p>
          <a:p>
            <a:pPr algn="ctr"/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E-mail: mdshaowkat7@gmail.com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46125" y="365077"/>
            <a:ext cx="5422711" cy="612784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    :      ১০ম  </a:t>
            </a:r>
          </a:p>
          <a:p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বিষয়   :      বাংলা ভাষার ব্যাকরণ</a:t>
            </a:r>
          </a:p>
          <a:p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  :      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৩য় </a:t>
            </a:r>
            <a:endParaRPr lang="bn-IN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পাঠ     :     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শ্রেণিবিভাগ</a:t>
            </a: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IN" sz="3200" dirty="0" smtClean="0">
              <a:solidFill>
                <a:schemeClr val="tx1">
                  <a:lumMod val="75000"/>
                  <a:lumOff val="2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NikoshBAN" pitchFamily="2" charset="0"/>
                <a:cs typeface="NikoshBAN" pitchFamily="2" charset="0"/>
              </a:rPr>
              <a:t>সময়    :      ৪০ মিনিট </a:t>
            </a:r>
          </a:p>
        </p:txBody>
      </p:sp>
      <p:sp>
        <p:nvSpPr>
          <p:cNvPr id="7" name="Horizontal Scroll 6"/>
          <p:cNvSpPr/>
          <p:nvPr/>
        </p:nvSpPr>
        <p:spPr>
          <a:xfrm>
            <a:off x="532262" y="365077"/>
            <a:ext cx="5536443" cy="1026995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8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48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Horizontal Scroll 7"/>
          <p:cNvSpPr/>
          <p:nvPr/>
        </p:nvSpPr>
        <p:spPr>
          <a:xfrm>
            <a:off x="6252965" y="340053"/>
            <a:ext cx="5415871" cy="1026995"/>
          </a:xfrm>
          <a:prstGeom prst="horizontalScroll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IN" sz="4800" dirty="0" smtClean="0">
              <a:solidFill>
                <a:schemeClr val="tx1">
                  <a:lumMod val="75000"/>
                  <a:lumOff val="25000"/>
                </a:schemeClr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800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endParaRPr lang="en-US" sz="48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69866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  <a:solidFill>
            <a:schemeClr val="accent5">
              <a:lumMod val="75000"/>
            </a:schemeClr>
          </a:solidFill>
        </p:grpSpPr>
        <p:sp>
          <p:nvSpPr>
            <p:cNvPr id="3" name="Frame 2"/>
            <p:cNvSpPr/>
            <p:nvPr/>
          </p:nvSpPr>
          <p:spPr>
            <a:xfrm>
              <a:off x="0" y="0"/>
              <a:ext cx="12192000" cy="6858000"/>
            </a:xfrm>
            <a:prstGeom prst="frame">
              <a:avLst>
                <a:gd name="adj1" fmla="val 5137"/>
              </a:avLst>
            </a:prstGeom>
            <a:grpFill/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354842" y="6482687"/>
              <a:ext cx="11559654" cy="375313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শওকত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আলী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আহমেদ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#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সহকারী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শিক্ষক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#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সরকারি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এস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.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সি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.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বালিকা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উচ্চ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বিদ্যালয়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,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সুনামগঞ্জ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। </a:t>
              </a:r>
              <a:r>
                <a:rPr lang="en-US" b="1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তারিখঃ</a:t>
              </a:r>
              <a:r>
                <a:rPr lang="en-US" b="1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b="1" dirty="0">
                  <a:latin typeface="NikoshBAN" panose="02000000000000000000" pitchFamily="2" charset="0"/>
                  <a:cs typeface="NikoshBAN" panose="02000000000000000000" pitchFamily="2" charset="0"/>
                </a:rPr>
                <a:t>১০/০৫/২০২০.</a:t>
              </a: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9475" y="446964"/>
              <a:ext cx="11273050" cy="5964072"/>
            </a:xfrm>
            <a:prstGeom prst="rect">
              <a:avLst/>
            </a:prstGeom>
            <a:grpFill/>
          </p:spPr>
        </p:pic>
        <p:sp>
          <p:nvSpPr>
            <p:cNvPr id="6" name="Rectangle 5"/>
            <p:cNvSpPr/>
            <p:nvPr/>
          </p:nvSpPr>
          <p:spPr>
            <a:xfrm>
              <a:off x="3330054" y="446964"/>
              <a:ext cx="5377218" cy="396126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loud Callout 6"/>
            <p:cNvSpPr/>
            <p:nvPr/>
          </p:nvSpPr>
          <p:spPr>
            <a:xfrm rot="928383">
              <a:off x="3253271" y="3430134"/>
              <a:ext cx="554457" cy="458341"/>
            </a:xfrm>
            <a:prstGeom prst="cloudCallou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4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</a:t>
              </a:r>
              <a:endPara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8" name="Cloud Callout 7"/>
            <p:cNvSpPr/>
            <p:nvPr/>
          </p:nvSpPr>
          <p:spPr>
            <a:xfrm rot="19638736">
              <a:off x="3888469" y="2738645"/>
              <a:ext cx="449809" cy="609601"/>
            </a:xfrm>
            <a:prstGeom prst="cloudCallou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8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</a:t>
              </a:r>
              <a:endParaRPr lang="en-US" sz="4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Cloud Callout 8"/>
            <p:cNvSpPr/>
            <p:nvPr/>
          </p:nvSpPr>
          <p:spPr>
            <a:xfrm rot="19558889">
              <a:off x="5202076" y="586853"/>
              <a:ext cx="893924" cy="1226592"/>
            </a:xfrm>
            <a:prstGeom prst="cloudCallou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ঘ</a:t>
              </a:r>
              <a:endPara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Cloud Callout 9"/>
            <p:cNvSpPr/>
            <p:nvPr/>
          </p:nvSpPr>
          <p:spPr>
            <a:xfrm rot="2355830">
              <a:off x="4338279" y="1678664"/>
              <a:ext cx="486202" cy="885409"/>
            </a:xfrm>
            <a:prstGeom prst="cloudCallou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54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endPara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8" name="Cloud Callout 17"/>
            <p:cNvSpPr/>
            <p:nvPr/>
          </p:nvSpPr>
          <p:spPr>
            <a:xfrm rot="20137196" flipH="1">
              <a:off x="6913722" y="2292824"/>
              <a:ext cx="618130" cy="693755"/>
            </a:xfrm>
            <a:prstGeom prst="cloudCallou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4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ই</a:t>
              </a:r>
              <a:endPara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9" name="Cloud Callout 18"/>
            <p:cNvSpPr/>
            <p:nvPr/>
          </p:nvSpPr>
          <p:spPr>
            <a:xfrm rot="1132005" flipH="1">
              <a:off x="7531851" y="2738645"/>
              <a:ext cx="615861" cy="690355"/>
            </a:xfrm>
            <a:prstGeom prst="cloudCallou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</a:t>
              </a:r>
              <a:endParaRPr lang="en-US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0" name="Cloud Callout 19"/>
            <p:cNvSpPr/>
            <p:nvPr/>
          </p:nvSpPr>
          <p:spPr>
            <a:xfrm rot="19808020" flipH="1">
              <a:off x="8297835" y="3177649"/>
              <a:ext cx="431627" cy="690355"/>
            </a:xfrm>
            <a:prstGeom prst="cloudCallou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40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অ</a:t>
              </a:r>
              <a:endParaRPr lang="en-US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21" name="Cloud Callout 20"/>
            <p:cNvSpPr/>
            <p:nvPr/>
          </p:nvSpPr>
          <p:spPr>
            <a:xfrm rot="1502564" flipH="1">
              <a:off x="6305258" y="1501241"/>
              <a:ext cx="594816" cy="976960"/>
            </a:xfrm>
            <a:prstGeom prst="cloudCallout">
              <a:avLst/>
            </a:prstGeom>
            <a:grpFill/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54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ঈ</a:t>
              </a:r>
              <a:endPara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3289110" y="4831311"/>
            <a:ext cx="5281683" cy="92333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IN" sz="5400" dirty="0" smtClean="0">
                <a:ln w="28575">
                  <a:solidFill>
                    <a:schemeClr val="tx1"/>
                  </a:solidFill>
                </a:ln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ছবিতে আমরা কী দেখতে পাচ্ছি ?  </a:t>
            </a:r>
            <a:endParaRPr lang="en-US" sz="5400" dirty="0">
              <a:ln w="28575">
                <a:solidFill>
                  <a:schemeClr val="tx1"/>
                </a:solidFill>
              </a:ln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00851" y="4627599"/>
            <a:ext cx="550509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দুজন একে অন্যের সাথে কথা বলছে অর্থাৎ একজন অন্য জনের সাথে শব্দ বা ভাব বিনিময় করছে। </a:t>
            </a:r>
            <a:endParaRPr lang="en-US" sz="3600" dirty="0"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1200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9" grpId="1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2" name="Rectangle 1"/>
          <p:cNvSpPr/>
          <p:nvPr/>
        </p:nvSpPr>
        <p:spPr>
          <a:xfrm>
            <a:off x="1937982" y="450376"/>
            <a:ext cx="8570794" cy="14193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... 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53902" y="2609000"/>
            <a:ext cx="8570794" cy="29865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অর্থগত</a:t>
            </a:r>
            <a:r>
              <a:rPr lang="bn-IN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 শব্দের শ্রেণি বিভাগ... 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147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37982" y="450376"/>
            <a:ext cx="8570794" cy="14193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শিখনফল... 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40254" y="1869744"/>
            <a:ext cx="8570794" cy="449011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০১. শব্দ কী তা বলতে পারবে;</a:t>
            </a:r>
          </a:p>
          <a:p>
            <a:r>
              <a:rPr lang="bn-IN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০২. </a:t>
            </a:r>
            <a:r>
              <a:rPr lang="en-US" sz="4800" dirty="0" err="1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অর্থগত</a:t>
            </a:r>
            <a:r>
              <a:rPr lang="bn-IN" sz="4800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ভাবে শব্দের </a:t>
            </a:r>
            <a:r>
              <a:rPr lang="bn-IN" sz="48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বিভাগ           বর্ণনা করতে পারবে। </a:t>
            </a:r>
            <a:endParaRPr lang="en-US" sz="4800" dirty="0">
              <a:ln>
                <a:solidFill>
                  <a:schemeClr val="tx1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444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-27295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6979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74460" y="1419371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18686" y="1421643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62904" y="1451213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45479" y="1421647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32834" y="1435291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74782" y="1462587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94704" y="1462587"/>
            <a:ext cx="1396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কলম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76732" y="2445231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320958" y="2447503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65176" y="2477073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47751" y="2447507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35106" y="2461151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177054" y="2488447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896976" y="2488447"/>
            <a:ext cx="1396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ভবন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104028" y="3455162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348254" y="3457434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92472" y="3487004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775047" y="3457438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962402" y="3471082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04350" y="3498378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24272" y="3498378"/>
            <a:ext cx="1396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চাকর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17676" y="4642519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361902" y="4644791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788695" y="4644795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217998" y="4685735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937920" y="4685735"/>
            <a:ext cx="1396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চিনি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144972" y="5556929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3389198" y="5559201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633416" y="5588771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815991" y="5559205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003346" y="5572849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5245294" y="5600145"/>
            <a:ext cx="5732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965216" y="5600145"/>
            <a:ext cx="139661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সুনামি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2" name="Rounded Rectangle 61"/>
          <p:cNvSpPr/>
          <p:nvPr/>
        </p:nvSpPr>
        <p:spPr>
          <a:xfrm>
            <a:off x="2104028" y="464024"/>
            <a:ext cx="6234754" cy="79157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2117676" y="504967"/>
            <a:ext cx="619381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শব্দগুলো লক্ষ্য করিঃ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739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8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1883391" y="409433"/>
            <a:ext cx="8475260" cy="135112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কাজ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897039" y="2169994"/>
            <a:ext cx="8475260" cy="292062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 সংজ্ঞা লিখ।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4709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2497540" y="532263"/>
            <a:ext cx="7151427" cy="98263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 সংজ্ঞা</a:t>
            </a:r>
            <a:endParaRPr lang="en-US" sz="4400" dirty="0"/>
          </a:p>
        </p:txBody>
      </p:sp>
      <p:sp>
        <p:nvSpPr>
          <p:cNvPr id="5" name="Rounded Rectangle 4"/>
          <p:cNvSpPr/>
          <p:nvPr/>
        </p:nvSpPr>
        <p:spPr>
          <a:xfrm>
            <a:off x="2497540" y="2333767"/>
            <a:ext cx="7151427" cy="3521123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 বা একাদিক অক্ষর মিলে যদি একটি অর্থ প্রকাশ করে তখন তাকে শব্দ বলে।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0988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ame 2"/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5137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4842" y="6482687"/>
            <a:ext cx="11559654" cy="37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শওকত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আহমেদ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#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বালিকা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সুনামগঞ্জ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>
                <a:latin typeface="NikoshBAN" panose="02000000000000000000" pitchFamily="2" charset="0"/>
                <a:cs typeface="NikoshBAN" panose="02000000000000000000" pitchFamily="2" charset="0"/>
              </a:rPr>
              <a:t>১০/০৫/২০২০.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55343" y="504967"/>
            <a:ext cx="10358651" cy="968991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অর্থগতভাবে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শ্রেণিবিভাগঃ</a:t>
            </a:r>
            <a:r>
              <a:rPr lang="en-US" sz="4400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5343" y="2047166"/>
            <a:ext cx="103586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অর্থগত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ভাবে শব্দকে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ভাগে করা হয়েছে। যথা :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০১.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 </a:t>
            </a: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০২.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রূঢ়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০৩.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যোগরূঢ়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83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519</TotalTime>
  <Words>814</Words>
  <Application>Microsoft Office PowerPoint</Application>
  <PresentationFormat>Widescreen</PresentationFormat>
  <Paragraphs>132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NikoshBAN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User</cp:lastModifiedBy>
  <cp:revision>110</cp:revision>
  <dcterms:created xsi:type="dcterms:W3CDTF">2019-05-29T18:49:59Z</dcterms:created>
  <dcterms:modified xsi:type="dcterms:W3CDTF">2020-06-15T12:48:44Z</dcterms:modified>
</cp:coreProperties>
</file>