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7" r:id="rId2"/>
    <p:sldId id="258" r:id="rId3"/>
    <p:sldId id="287" r:id="rId4"/>
    <p:sldId id="288" r:id="rId5"/>
    <p:sldId id="289" r:id="rId6"/>
    <p:sldId id="290" r:id="rId7"/>
    <p:sldId id="261" r:id="rId8"/>
    <p:sldId id="299" r:id="rId9"/>
    <p:sldId id="270" r:id="rId10"/>
    <p:sldId id="279" r:id="rId11"/>
    <p:sldId id="271" r:id="rId12"/>
    <p:sldId id="268" r:id="rId13"/>
    <p:sldId id="272" r:id="rId14"/>
    <p:sldId id="273" r:id="rId15"/>
    <p:sldId id="274" r:id="rId16"/>
    <p:sldId id="275" r:id="rId17"/>
    <p:sldId id="277" r:id="rId18"/>
    <p:sldId id="296" r:id="rId19"/>
    <p:sldId id="276" r:id="rId20"/>
    <p:sldId id="302" r:id="rId21"/>
    <p:sldId id="303" r:id="rId22"/>
    <p:sldId id="304" r:id="rId23"/>
    <p:sldId id="305" r:id="rId24"/>
    <p:sldId id="306" r:id="rId25"/>
    <p:sldId id="301" r:id="rId26"/>
    <p:sldId id="300" r:id="rId27"/>
    <p:sldId id="298" r:id="rId28"/>
    <p:sldId id="284" r:id="rId29"/>
    <p:sldId id="286" r:id="rId30"/>
  </p:sldIdLst>
  <p:sldSz cx="132588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4">
          <p15:clr>
            <a:srgbClr val="A4A3A4"/>
          </p15:clr>
        </p15:guide>
        <p15:guide id="2" pos="4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590" autoAdjust="0"/>
  </p:normalViewPr>
  <p:slideViewPr>
    <p:cSldViewPr>
      <p:cViewPr>
        <p:scale>
          <a:sx n="46" d="100"/>
          <a:sy n="46" d="100"/>
        </p:scale>
        <p:origin x="-48" y="-114"/>
      </p:cViewPr>
      <p:guideLst>
        <p:guide orient="horz" pos="2304"/>
        <p:guide pos="4176"/>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E2816-E956-48F5-9522-B6D0AEAD8D55}" type="datetimeFigureOut">
              <a:rPr lang="en-US" smtClean="0"/>
              <a:pPr/>
              <a:t>6/17/2020</a:t>
            </a:fld>
            <a:endParaRPr lang="en-US"/>
          </a:p>
        </p:txBody>
      </p:sp>
      <p:sp>
        <p:nvSpPr>
          <p:cNvPr id="4" name="Slide Image Placeholder 3"/>
          <p:cNvSpPr>
            <a:spLocks noGrp="1" noRot="1" noChangeAspect="1"/>
          </p:cNvSpPr>
          <p:nvPr>
            <p:ph type="sldImg" idx="2"/>
          </p:nvPr>
        </p:nvSpPr>
        <p:spPr>
          <a:xfrm>
            <a:off x="322263" y="685800"/>
            <a:ext cx="6213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45FA-7B09-48D2-9A07-C006378E6E9C}" type="slidenum">
              <a:rPr lang="en-US" smtClean="0"/>
              <a:pPr/>
              <a:t>‹#›</a:t>
            </a:fld>
            <a:endParaRPr lang="en-US"/>
          </a:p>
        </p:txBody>
      </p:sp>
    </p:spTree>
    <p:extLst>
      <p:ext uri="{BB962C8B-B14F-4D97-AF65-F5344CB8AC3E}">
        <p14:creationId xmlns="" xmlns:p14="http://schemas.microsoft.com/office/powerpoint/2010/main" val="33057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sz="4400" dirty="0" smtClean="0"/>
              <a:t>This is welcome slide. Teacher may change it according to his will.</a:t>
            </a:r>
            <a:endParaRPr lang="en-US" sz="4400"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a:t>
            </a:fld>
            <a:endParaRPr lang="en-US"/>
          </a:p>
        </p:txBody>
      </p:sp>
    </p:spTree>
    <p:extLst>
      <p:ext uri="{BB962C8B-B14F-4D97-AF65-F5344CB8AC3E}">
        <p14:creationId xmlns="" xmlns:p14="http://schemas.microsoft.com/office/powerpoint/2010/main" val="37805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Problems</a:t>
            </a:r>
            <a:r>
              <a:rPr lang="en-US" baseline="0" dirty="0" smtClean="0"/>
              <a:t> began to arise.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13</a:t>
            </a:fld>
            <a:endParaRPr lang="en-US"/>
          </a:p>
        </p:txBody>
      </p:sp>
    </p:spTree>
    <p:extLst>
      <p:ext uri="{BB962C8B-B14F-4D97-AF65-F5344CB8AC3E}">
        <p14:creationId xmlns="" xmlns:p14="http://schemas.microsoft.com/office/powerpoint/2010/main" val="340904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First step</a:t>
            </a:r>
            <a:r>
              <a:rPr lang="en-US" baseline="0" dirty="0" smtClean="0"/>
              <a:t> of need.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14</a:t>
            </a:fld>
            <a:endParaRPr lang="en-US"/>
          </a:p>
        </p:txBody>
      </p:sp>
    </p:spTree>
    <p:extLst>
      <p:ext uri="{BB962C8B-B14F-4D97-AF65-F5344CB8AC3E}">
        <p14:creationId xmlns="" xmlns:p14="http://schemas.microsoft.com/office/powerpoint/2010/main" val="122585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2</a:t>
            </a:r>
            <a:r>
              <a:rPr lang="en-US" baseline="30000" dirty="0" smtClean="0"/>
              <a:t>nd</a:t>
            </a:r>
            <a:r>
              <a:rPr lang="en-US" dirty="0" smtClean="0"/>
              <a:t> step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15</a:t>
            </a:fld>
            <a:endParaRPr lang="en-US"/>
          </a:p>
        </p:txBody>
      </p:sp>
    </p:spTree>
    <p:extLst>
      <p:ext uri="{BB962C8B-B14F-4D97-AF65-F5344CB8AC3E}">
        <p14:creationId xmlns="" xmlns:p14="http://schemas.microsoft.com/office/powerpoint/2010/main" val="233687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3rd step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16</a:t>
            </a:fld>
            <a:endParaRPr lang="en-US"/>
          </a:p>
        </p:txBody>
      </p:sp>
    </p:spTree>
    <p:extLst>
      <p:ext uri="{BB962C8B-B14F-4D97-AF65-F5344CB8AC3E}">
        <p14:creationId xmlns="" xmlns:p14="http://schemas.microsoft.com/office/powerpoint/2010/main" val="268937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Continuation </a:t>
            </a:r>
            <a:r>
              <a:rPr lang="en-US" baseline="0" dirty="0" smtClean="0"/>
              <a:t> of human want.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17</a:t>
            </a:fld>
            <a:endParaRPr lang="en-US"/>
          </a:p>
        </p:txBody>
      </p:sp>
    </p:spTree>
    <p:extLst>
      <p:ext uri="{BB962C8B-B14F-4D97-AF65-F5344CB8AC3E}">
        <p14:creationId xmlns="" xmlns:p14="http://schemas.microsoft.com/office/powerpoint/2010/main" val="101045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the nature of human character.</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18</a:t>
            </a:fld>
            <a:endParaRPr lang="en-US"/>
          </a:p>
        </p:txBody>
      </p:sp>
    </p:spTree>
    <p:extLst>
      <p:ext uri="{BB962C8B-B14F-4D97-AF65-F5344CB8AC3E}">
        <p14:creationId xmlns="" xmlns:p14="http://schemas.microsoft.com/office/powerpoint/2010/main" val="428267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At last the man returned to the reality. This picture is not  the actual family of the man. This is a symbolic family picture only.</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19</a:t>
            </a:fld>
            <a:endParaRPr lang="en-US"/>
          </a:p>
        </p:txBody>
      </p:sp>
    </p:spTree>
    <p:extLst>
      <p:ext uri="{BB962C8B-B14F-4D97-AF65-F5344CB8AC3E}">
        <p14:creationId xmlns="" xmlns:p14="http://schemas.microsoft.com/office/powerpoint/2010/main" val="206486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20</a:t>
            </a:fld>
            <a:endParaRPr lang="en-US"/>
          </a:p>
        </p:txBody>
      </p:sp>
    </p:spTree>
    <p:extLst>
      <p:ext uri="{BB962C8B-B14F-4D97-AF65-F5344CB8AC3E}">
        <p14:creationId xmlns="" xmlns:p14="http://schemas.microsoft.com/office/powerpoint/2010/main" val="298180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21</a:t>
            </a:fld>
            <a:endParaRPr lang="en-US"/>
          </a:p>
        </p:txBody>
      </p:sp>
    </p:spTree>
    <p:extLst>
      <p:ext uri="{BB962C8B-B14F-4D97-AF65-F5344CB8AC3E}">
        <p14:creationId xmlns="" xmlns:p14="http://schemas.microsoft.com/office/powerpoint/2010/main" val="206863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22</a:t>
            </a:fld>
            <a:endParaRPr lang="en-US"/>
          </a:p>
        </p:txBody>
      </p:sp>
    </p:spTree>
    <p:extLst>
      <p:ext uri="{BB962C8B-B14F-4D97-AF65-F5344CB8AC3E}">
        <p14:creationId xmlns="" xmlns:p14="http://schemas.microsoft.com/office/powerpoint/2010/main" val="29087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teacher &amp; class.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a:t>
            </a:fld>
            <a:endParaRPr lang="en-US"/>
          </a:p>
        </p:txBody>
      </p:sp>
    </p:spTree>
    <p:extLst>
      <p:ext uri="{BB962C8B-B14F-4D97-AF65-F5344CB8AC3E}">
        <p14:creationId xmlns="" xmlns:p14="http://schemas.microsoft.com/office/powerpoint/2010/main" val="28698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23</a:t>
            </a:fld>
            <a:endParaRPr lang="en-US"/>
          </a:p>
        </p:txBody>
      </p:sp>
    </p:spTree>
    <p:extLst>
      <p:ext uri="{BB962C8B-B14F-4D97-AF65-F5344CB8AC3E}">
        <p14:creationId xmlns="" xmlns:p14="http://schemas.microsoft.com/office/powerpoint/2010/main" val="205552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24</a:t>
            </a:fld>
            <a:endParaRPr lang="en-US"/>
          </a:p>
        </p:txBody>
      </p:sp>
    </p:spTree>
    <p:extLst>
      <p:ext uri="{BB962C8B-B14F-4D97-AF65-F5344CB8AC3E}">
        <p14:creationId xmlns="" xmlns:p14="http://schemas.microsoft.com/office/powerpoint/2010/main" val="335369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ask the learners to open their books at page 02 to conduct the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25</a:t>
            </a:fld>
            <a:endParaRPr lang="en-US"/>
          </a:p>
        </p:txBody>
      </p:sp>
    </p:spTree>
    <p:extLst>
      <p:ext uri="{BB962C8B-B14F-4D97-AF65-F5344CB8AC3E}">
        <p14:creationId xmlns="" xmlns:p14="http://schemas.microsoft.com/office/powerpoint/2010/main" val="57395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use it at any purpose he likes. It may be helpful to the students those have  not  brought books with them.</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26</a:t>
            </a:fld>
            <a:endParaRPr lang="en-US"/>
          </a:p>
        </p:txBody>
      </p:sp>
    </p:spTree>
    <p:extLst>
      <p:ext uri="{BB962C8B-B14F-4D97-AF65-F5344CB8AC3E}">
        <p14:creationId xmlns="" xmlns:p14="http://schemas.microsoft.com/office/powerpoint/2010/main" val="187468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go according to the text.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27</a:t>
            </a:fld>
            <a:endParaRPr lang="en-US"/>
          </a:p>
        </p:txBody>
      </p:sp>
    </p:spTree>
    <p:extLst>
      <p:ext uri="{BB962C8B-B14F-4D97-AF65-F5344CB8AC3E}">
        <p14:creationId xmlns="" xmlns:p14="http://schemas.microsoft.com/office/powerpoint/2010/main" val="423928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a creative work that the students will perform at home to show the</a:t>
            </a:r>
            <a:r>
              <a:rPr lang="en-US" baseline="0" dirty="0" smtClean="0"/>
              <a:t> teacher </a:t>
            </a:r>
            <a:r>
              <a:rPr lang="en-US" dirty="0" smtClean="0"/>
              <a:t> in the nest class.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28</a:t>
            </a:fld>
            <a:endParaRPr lang="en-US"/>
          </a:p>
        </p:txBody>
      </p:sp>
    </p:spTree>
    <p:extLst>
      <p:ext uri="{BB962C8B-B14F-4D97-AF65-F5344CB8AC3E}">
        <p14:creationId xmlns="" xmlns:p14="http://schemas.microsoft.com/office/powerpoint/2010/main" val="3111802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29</a:t>
            </a:fld>
            <a:endParaRPr lang="en-US"/>
          </a:p>
        </p:txBody>
      </p:sp>
    </p:spTree>
    <p:extLst>
      <p:ext uri="{BB962C8B-B14F-4D97-AF65-F5344CB8AC3E}">
        <p14:creationId xmlns="" xmlns:p14="http://schemas.microsoft.com/office/powerpoint/2010/main" val="64061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dirty="0" smtClean="0"/>
              <a:t>Difference between doing something together &amp; alone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3</a:t>
            </a:fld>
            <a:endParaRPr lang="en-US"/>
          </a:p>
        </p:txBody>
      </p:sp>
    </p:spTree>
    <p:extLst>
      <p:ext uri="{BB962C8B-B14F-4D97-AF65-F5344CB8AC3E}">
        <p14:creationId xmlns="" xmlns:p14="http://schemas.microsoft.com/office/powerpoint/2010/main" val="120381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dirty="0" smtClean="0"/>
              <a:t>Difference between living together and living alone.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4</a:t>
            </a:fld>
            <a:endParaRPr lang="en-US"/>
          </a:p>
        </p:txBody>
      </p:sp>
    </p:spTree>
    <p:extLst>
      <p:ext uri="{BB962C8B-B14F-4D97-AF65-F5344CB8AC3E}">
        <p14:creationId xmlns="" xmlns:p14="http://schemas.microsoft.com/office/powerpoint/2010/main" val="1333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All the four skills will be focused</a:t>
            </a:r>
            <a:r>
              <a:rPr lang="en-US" baseline="0" dirty="0" smtClean="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7</a:t>
            </a:fld>
            <a:endParaRPr lang="en-US"/>
          </a:p>
        </p:txBody>
      </p:sp>
    </p:spTree>
    <p:extLst>
      <p:ext uri="{BB962C8B-B14F-4D97-AF65-F5344CB8AC3E}">
        <p14:creationId xmlns="" xmlns:p14="http://schemas.microsoft.com/office/powerpoint/2010/main" val="202458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picture is the symbol</a:t>
            </a:r>
            <a:r>
              <a:rPr lang="en-US" baseline="0" dirty="0" smtClean="0"/>
              <a:t> of the village where the man lived.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9</a:t>
            </a:fld>
            <a:endParaRPr lang="en-US"/>
          </a:p>
        </p:txBody>
      </p:sp>
    </p:spTree>
    <p:extLst>
      <p:ext uri="{BB962C8B-B14F-4D97-AF65-F5344CB8AC3E}">
        <p14:creationId xmlns="" xmlns:p14="http://schemas.microsoft.com/office/powerpoint/2010/main" val="420383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village people are habituated</a:t>
            </a:r>
            <a:r>
              <a:rPr lang="en-US" baseline="0" dirty="0" smtClean="0"/>
              <a:t> to negative activities.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10</a:t>
            </a:fld>
            <a:endParaRPr lang="en-US"/>
          </a:p>
        </p:txBody>
      </p:sp>
    </p:spTree>
    <p:extLst>
      <p:ext uri="{BB962C8B-B14F-4D97-AF65-F5344CB8AC3E}">
        <p14:creationId xmlns="" xmlns:p14="http://schemas.microsoft.com/office/powerpoint/2010/main" val="106870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Wrong deed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11</a:t>
            </a:fld>
            <a:endParaRPr lang="en-US"/>
          </a:p>
        </p:txBody>
      </p:sp>
    </p:spTree>
    <p:extLst>
      <p:ext uri="{BB962C8B-B14F-4D97-AF65-F5344CB8AC3E}">
        <p14:creationId xmlns="" xmlns:p14="http://schemas.microsoft.com/office/powerpoint/2010/main" val="251508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Activities</a:t>
            </a:r>
            <a:r>
              <a:rPr lang="en-US" baseline="0" dirty="0" smtClean="0"/>
              <a:t> on </a:t>
            </a:r>
            <a:r>
              <a:rPr lang="en-US" dirty="0" smtClean="0"/>
              <a:t>wrong decision.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pPr/>
              <a:t>12</a:t>
            </a:fld>
            <a:endParaRPr lang="en-US"/>
          </a:p>
        </p:txBody>
      </p:sp>
    </p:spTree>
    <p:extLst>
      <p:ext uri="{BB962C8B-B14F-4D97-AF65-F5344CB8AC3E}">
        <p14:creationId xmlns="" xmlns:p14="http://schemas.microsoft.com/office/powerpoint/2010/main" val="70281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4410" y="2272456"/>
            <a:ext cx="112699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88820" y="4145280"/>
            <a:ext cx="928116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317801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42007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2630" y="292950"/>
            <a:ext cx="298323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2940" y="292950"/>
            <a:ext cx="872871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356596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27856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7354" y="4700695"/>
            <a:ext cx="11269980" cy="14528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47354" y="3100495"/>
            <a:ext cx="1126998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3AE63-4D54-4169-A088-6F8E9A8BA08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308438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294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3989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3AE63-4D54-4169-A088-6F8E9A8BA08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16919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62942" y="1637455"/>
            <a:ext cx="5858272"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2942" y="2319868"/>
            <a:ext cx="5858272"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35289" y="1637455"/>
            <a:ext cx="5860574"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35289" y="2319868"/>
            <a:ext cx="5860574"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3AE63-4D54-4169-A088-6F8E9A8BA081}"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40783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3AE63-4D54-4169-A088-6F8E9A8BA081}"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61012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9443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1" y="291253"/>
            <a:ext cx="4362054" cy="12395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183822" y="291256"/>
            <a:ext cx="7412038"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2941" y="1530776"/>
            <a:ext cx="4362054"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10377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8817" y="5120641"/>
            <a:ext cx="7955280" cy="6045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98817" y="653627"/>
            <a:ext cx="795528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98817" y="5725162"/>
            <a:ext cx="795528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9888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292947"/>
            <a:ext cx="1193292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2940" y="1706882"/>
            <a:ext cx="1193292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2940" y="6780109"/>
            <a:ext cx="309372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90B3AE63-4D54-4169-A088-6F8E9A8BA081}" type="datetimeFigureOut">
              <a:rPr lang="en-US" smtClean="0"/>
              <a:pPr/>
              <a:t>6/17/2020</a:t>
            </a:fld>
            <a:endParaRPr lang="en-US"/>
          </a:p>
        </p:txBody>
      </p:sp>
      <p:sp>
        <p:nvSpPr>
          <p:cNvPr id="5" name="Footer Placeholder 4"/>
          <p:cNvSpPr>
            <a:spLocks noGrp="1"/>
          </p:cNvSpPr>
          <p:nvPr>
            <p:ph type="ftr" sz="quarter" idx="3"/>
          </p:nvPr>
        </p:nvSpPr>
        <p:spPr>
          <a:xfrm>
            <a:off x="4530090" y="6780109"/>
            <a:ext cx="419862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2140" y="6780109"/>
            <a:ext cx="309372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50A4AF37-4B97-4E94-B1D2-BDBA86615112}" type="slidenum">
              <a:rPr lang="en-US" smtClean="0"/>
              <a:pPr/>
              <a:t>‹#›</a:t>
            </a:fld>
            <a:endParaRPr lang="en-US"/>
          </a:p>
        </p:txBody>
      </p:sp>
    </p:spTree>
    <p:extLst>
      <p:ext uri="{BB962C8B-B14F-4D97-AF65-F5344CB8AC3E}">
        <p14:creationId xmlns="" xmlns:p14="http://schemas.microsoft.com/office/powerpoint/2010/main" val="193896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3258800" cy="7315200"/>
          </a:xfrm>
          <a:prstGeom prst="rect">
            <a:avLst/>
          </a:prstGeom>
        </p:spPr>
      </p:pic>
      <p:sp>
        <p:nvSpPr>
          <p:cNvPr id="4" name="Curved Down Ribbon 3"/>
          <p:cNvSpPr/>
          <p:nvPr/>
        </p:nvSpPr>
        <p:spPr>
          <a:xfrm>
            <a:off x="-457200" y="1905000"/>
            <a:ext cx="13335000" cy="4114800"/>
          </a:xfrm>
          <a:prstGeom prst="ellipse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1752600"/>
            <a:ext cx="10287000" cy="3970318"/>
          </a:xfrm>
          <a:prstGeom prst="rect">
            <a:avLst/>
          </a:prstGeom>
          <a:noFill/>
        </p:spPr>
        <p:txBody>
          <a:bodyPr wrap="square" rtlCol="0">
            <a:spAutoFit/>
          </a:bodyPr>
          <a:lstStyle/>
          <a:p>
            <a:r>
              <a:rPr lang="en-US" sz="6000" dirty="0" smtClean="0">
                <a:solidFill>
                  <a:srgbClr val="FF0000"/>
                </a:solidFill>
                <a:latin typeface="Bodoni MT Black" pitchFamily="18" charset="0"/>
              </a:rPr>
              <a:t>  </a:t>
            </a:r>
          </a:p>
          <a:p>
            <a:r>
              <a:rPr lang="en-US" sz="9600" b="1" dirty="0" smtClean="0">
                <a:solidFill>
                  <a:srgbClr val="FF0000"/>
                </a:solidFill>
                <a:latin typeface="Bodoni MT Black" pitchFamily="18" charset="0"/>
                <a:cs typeface="Times New Roman" pitchFamily="18" charset="0"/>
              </a:rPr>
              <a:t>Welcome to  the               </a:t>
            </a:r>
          </a:p>
          <a:p>
            <a:r>
              <a:rPr lang="en-US" sz="9600" b="1" dirty="0" smtClean="0">
                <a:solidFill>
                  <a:srgbClr val="FF0000"/>
                </a:solidFill>
                <a:latin typeface="Bodoni MT Black" pitchFamily="18" charset="0"/>
                <a:cs typeface="Times New Roman" pitchFamily="18" charset="0"/>
              </a:rPr>
              <a:t>       students  </a:t>
            </a:r>
            <a:endParaRPr lang="en-US" sz="9600" b="1" dirty="0">
              <a:solidFill>
                <a:srgbClr val="FF0000"/>
              </a:solidFill>
              <a:latin typeface="Bodoni MT Black" pitchFamily="18" charset="0"/>
              <a:cs typeface="Times New Roman" pitchFamily="18" charset="0"/>
            </a:endParaRPr>
          </a:p>
        </p:txBody>
      </p:sp>
    </p:spTree>
    <p:extLst>
      <p:ext uri="{BB962C8B-B14F-4D97-AF65-F5344CB8AC3E}">
        <p14:creationId xmlns="" xmlns:p14="http://schemas.microsoft.com/office/powerpoint/2010/main" val="23140470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t="26426" b="-158"/>
          <a:stretch/>
        </p:blipFill>
        <p:spPr>
          <a:xfrm>
            <a:off x="784" y="0"/>
            <a:ext cx="13258016" cy="7315200"/>
          </a:xfrm>
          <a:prstGeom prst="rect">
            <a:avLst/>
          </a:prstGeom>
          <a:ln>
            <a:solidFill>
              <a:schemeClr val="tx1"/>
            </a:solidFill>
          </a:ln>
        </p:spPr>
      </p:pic>
      <p:sp>
        <p:nvSpPr>
          <p:cNvPr id="3" name="Rectangle 2"/>
          <p:cNvSpPr/>
          <p:nvPr/>
        </p:nvSpPr>
        <p:spPr>
          <a:xfrm>
            <a:off x="0" y="6248400"/>
            <a:ext cx="13258800" cy="1066800"/>
          </a:xfrm>
          <a:prstGeom prst="rect">
            <a:avLst/>
          </a:prstGeom>
          <a:solidFill>
            <a:schemeClr val="accent3">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latin typeface="Book Antiqua" pitchFamily="18" charset="0"/>
              </a:rPr>
              <a:t>But it was full of problems and sufferings. Quarrels, ill-feelings, jealously, enmity - all were part of everyday life there.</a:t>
            </a:r>
          </a:p>
        </p:txBody>
      </p:sp>
    </p:spTree>
    <p:extLst>
      <p:ext uri="{BB962C8B-B14F-4D97-AF65-F5344CB8AC3E}">
        <p14:creationId xmlns="" xmlns:p14="http://schemas.microsoft.com/office/powerpoint/2010/main" val="19332534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62250" y="1950720"/>
            <a:ext cx="7104265" cy="227584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latin typeface="Book Antiqua" pitchFamily="18" charset="0"/>
              </a:rPr>
              <a:t>So he decided to go to a -</a:t>
            </a:r>
            <a:endParaRPr lang="en-US" sz="4000" b="1" dirty="0">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484" r="1885" b="6848"/>
          <a:stretch/>
        </p:blipFill>
        <p:spPr>
          <a:xfrm>
            <a:off x="-106926" y="0"/>
            <a:ext cx="13365726" cy="7315200"/>
          </a:xfrm>
          <a:prstGeom prst="rect">
            <a:avLst/>
          </a:prstGeom>
        </p:spPr>
      </p:pic>
      <p:sp>
        <p:nvSpPr>
          <p:cNvPr id="6" name="TextBox 5"/>
          <p:cNvSpPr txBox="1"/>
          <p:nvPr/>
        </p:nvSpPr>
        <p:spPr>
          <a:xfrm>
            <a:off x="5264725" y="6413185"/>
            <a:ext cx="3204210" cy="769441"/>
          </a:xfrm>
          <a:prstGeom prst="rect">
            <a:avLst/>
          </a:prstGeom>
          <a:noFill/>
        </p:spPr>
        <p:txBody>
          <a:bodyPr wrap="square" rtlCol="0">
            <a:spAutoFit/>
          </a:bodyPr>
          <a:lstStyle/>
          <a:p>
            <a:pPr algn="ctr"/>
            <a:r>
              <a:rPr lang="en-US" sz="4400" b="1" dirty="0" smtClean="0">
                <a:solidFill>
                  <a:schemeClr val="bg1"/>
                </a:solidFill>
                <a:latin typeface="Book Antiqua" pitchFamily="18" charset="0"/>
              </a:rPr>
              <a:t>jungle</a:t>
            </a:r>
            <a:endParaRPr lang="en-US" sz="4400" b="1" dirty="0">
              <a:solidFill>
                <a:schemeClr val="bg1"/>
              </a:solidFill>
              <a:latin typeface="Book Antiqua" pitchFamily="18" charset="0"/>
            </a:endParaRPr>
          </a:p>
        </p:txBody>
      </p:sp>
    </p:spTree>
    <p:extLst>
      <p:ext uri="{BB962C8B-B14F-4D97-AF65-F5344CB8AC3E}">
        <p14:creationId xmlns="" xmlns:p14="http://schemas.microsoft.com/office/powerpoint/2010/main" val="71034696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 xmlns:a14="http://schemas.microsoft.com/office/drawing/2010/main">
                  <a14:imgLayer r:embed="rId4">
                    <a14:imgEffect>
                      <a14:brightnessContrast bright="-12000" contrast="39000"/>
                    </a14:imgEffect>
                  </a14:imgLayer>
                </a14:imgProps>
              </a:ext>
              <a:ext uri="{28A0092B-C50C-407E-A947-70E740481C1C}">
                <a14:useLocalDpi xmlns="" xmlns:a14="http://schemas.microsoft.com/office/drawing/2010/main" val="0"/>
              </a:ext>
            </a:extLst>
          </a:blip>
          <a:srcRect b="190"/>
          <a:stretch/>
        </p:blipFill>
        <p:spPr>
          <a:xfrm>
            <a:off x="0" y="-1"/>
            <a:ext cx="13258800" cy="7315201"/>
          </a:xfrm>
          <a:prstGeom prst="rect">
            <a:avLst/>
          </a:prstGeom>
        </p:spPr>
      </p:pic>
      <p:sp>
        <p:nvSpPr>
          <p:cNvPr id="5" name="Rectangle 4"/>
          <p:cNvSpPr/>
          <p:nvPr/>
        </p:nvSpPr>
        <p:spPr>
          <a:xfrm>
            <a:off x="0" y="6324600"/>
            <a:ext cx="13258800" cy="990600"/>
          </a:xfrm>
          <a:prstGeom prst="rect">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pc="-140" dirty="0">
                <a:solidFill>
                  <a:schemeClr val="tx1"/>
                </a:solidFill>
                <a:latin typeface="Book Antiqua" pitchFamily="18" charset="0"/>
              </a:rPr>
              <a:t>So he left his house and went to a jungle to live by himself. There he made a nice little hut with wood, bamboo and reeds. "Ah, how happy I am here!" said the man to himself.</a:t>
            </a:r>
          </a:p>
        </p:txBody>
      </p:sp>
    </p:spTree>
    <p:extLst>
      <p:ext uri="{BB962C8B-B14F-4D97-AF65-F5344CB8AC3E}">
        <p14:creationId xmlns="" xmlns:p14="http://schemas.microsoft.com/office/powerpoint/2010/main" val="101521774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 xmlns:p14="http://schemas.microsoft.com/office/powerpoint/2010/main" val="2080611631"/>
              </p:ext>
            </p:extLst>
          </p:nvPr>
        </p:nvGraphicFramePr>
        <p:xfrm>
          <a:off x="6095365" y="3291840"/>
          <a:ext cx="1068070" cy="731520"/>
        </p:xfrm>
        <a:graphic>
          <a:graphicData uri="http://schemas.openxmlformats.org/presentationml/2006/ole">
            <p:oleObj spid="_x0000_s2096" name="Packager Shell Object" showAsIcon="1" r:id="rId4" imgW="736920" imgH="685800" progId="Package">
              <p:embed/>
            </p:oleObj>
          </a:graphicData>
        </a:graphic>
      </p:graphicFrame>
      <p:sp>
        <p:nvSpPr>
          <p:cNvPr id="2" name="Oval 1"/>
          <p:cNvSpPr/>
          <p:nvPr/>
        </p:nvSpPr>
        <p:spPr>
          <a:xfrm>
            <a:off x="2983230" y="1137920"/>
            <a:ext cx="6739890" cy="455168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solidFill>
                  <a:schemeClr val="bg1"/>
                </a:solidFill>
                <a:latin typeface="Book Antiqua" pitchFamily="18" charset="0"/>
              </a:rPr>
              <a:t>But one day-</a:t>
            </a:r>
            <a:endParaRPr lang="en-US" sz="4000" b="1" dirty="0">
              <a:solidFill>
                <a:schemeClr val="bg1"/>
              </a:solidFill>
              <a:latin typeface="Book Antiqua" pitchFamily="18" charset="0"/>
            </a:endParaRPr>
          </a:p>
        </p:txBody>
      </p:sp>
      <p:sp>
        <p:nvSpPr>
          <p:cNvPr id="4" name="TextBox 3"/>
          <p:cNvSpPr txBox="1"/>
          <p:nvPr/>
        </p:nvSpPr>
        <p:spPr>
          <a:xfrm>
            <a:off x="662940" y="5689600"/>
            <a:ext cx="11711940" cy="1077218"/>
          </a:xfrm>
          <a:prstGeom prst="rect">
            <a:avLst/>
          </a:prstGeom>
          <a:noFill/>
        </p:spPr>
        <p:txBody>
          <a:bodyPr wrap="square" rtlCol="0">
            <a:spAutoFit/>
          </a:bodyPr>
          <a:lstStyle/>
          <a:p>
            <a:pPr algn="just"/>
            <a:r>
              <a:rPr lang="en-US" sz="3200" b="1" dirty="0">
                <a:latin typeface="Book Antiqua" pitchFamily="18" charset="0"/>
              </a:rPr>
              <a:t>he found some mice in his hut. The little creatures soon made holes in his blanket. </a:t>
            </a:r>
          </a:p>
        </p:txBody>
      </p:sp>
    </p:spTree>
    <p:extLst>
      <p:ext uri="{BB962C8B-B14F-4D97-AF65-F5344CB8AC3E}">
        <p14:creationId xmlns="" xmlns:p14="http://schemas.microsoft.com/office/powerpoint/2010/main" val="369693716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457200" y="414020"/>
            <a:ext cx="4876800" cy="2024380"/>
          </a:xfrm>
          <a:prstGeom prst="wedgeRoundRectCallout">
            <a:avLst>
              <a:gd name="adj1" fmla="val 52915"/>
              <a:gd name="adj2" fmla="val 96094"/>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Book Antiqua" pitchFamily="18" charset="0"/>
              </a:rPr>
              <a:t>So he brought a-</a:t>
            </a:r>
            <a:endParaRPr lang="en-US" sz="36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4876800" y="2400298"/>
            <a:ext cx="8153398" cy="5064699"/>
          </a:xfrm>
          <a:prstGeom prst="rect">
            <a:avLst/>
          </a:prstGeom>
        </p:spPr>
      </p:pic>
    </p:spTree>
    <p:extLst>
      <p:ext uri="{BB962C8B-B14F-4D97-AF65-F5344CB8AC3E}">
        <p14:creationId xmlns="" xmlns:p14="http://schemas.microsoft.com/office/powerpoint/2010/main" val="10965179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709" y="325123"/>
            <a:ext cx="9723120" cy="2635687"/>
          </a:xfrm>
          <a:prstGeom prst="downArrow">
            <a:avLst>
              <a:gd name="adj1" fmla="val 71250"/>
              <a:gd name="adj2" fmla="val 64025"/>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400" b="1" dirty="0" smtClean="0">
                <a:latin typeface="Book Antiqua" pitchFamily="18" charset="0"/>
              </a:rPr>
              <a:t>But the cat </a:t>
            </a:r>
          </a:p>
          <a:p>
            <a:pPr algn="ctr"/>
            <a:r>
              <a:rPr lang="en-US" sz="4400" b="1" dirty="0" smtClean="0">
                <a:latin typeface="Book Antiqua" pitchFamily="18" charset="0"/>
              </a:rPr>
              <a:t>needed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51068" y="3136521"/>
            <a:ext cx="3190401" cy="3657600"/>
          </a:xfrm>
          <a:prstGeom prst="rect">
            <a:avLst/>
          </a:prstGeom>
        </p:spPr>
      </p:pic>
      <p:sp>
        <p:nvSpPr>
          <p:cNvPr id="4" name="TextBox 3"/>
          <p:cNvSpPr txBox="1"/>
          <p:nvPr/>
        </p:nvSpPr>
        <p:spPr>
          <a:xfrm>
            <a:off x="5844540" y="4965321"/>
            <a:ext cx="1546860" cy="769441"/>
          </a:xfrm>
          <a:prstGeom prst="rect">
            <a:avLst/>
          </a:prstGeom>
          <a:noFill/>
        </p:spPr>
        <p:txBody>
          <a:bodyPr wrap="square" rtlCol="0">
            <a:spAutoFit/>
          </a:bodyPr>
          <a:lstStyle/>
          <a:p>
            <a:r>
              <a:rPr lang="en-US" sz="4400" b="1" dirty="0" smtClean="0">
                <a:latin typeface="Book Antiqua" pitchFamily="18" charset="0"/>
              </a:rPr>
              <a:t>milk</a:t>
            </a:r>
            <a:endParaRPr lang="en-US" sz="4400" b="1" dirty="0">
              <a:latin typeface="Book Antiqua" pitchFamily="18" charset="0"/>
            </a:endParaRPr>
          </a:p>
        </p:txBody>
      </p:sp>
    </p:spTree>
    <p:extLst>
      <p:ext uri="{BB962C8B-B14F-4D97-AF65-F5344CB8AC3E}">
        <p14:creationId xmlns="" xmlns:p14="http://schemas.microsoft.com/office/powerpoint/2010/main" val="22189536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86200" y="228600"/>
            <a:ext cx="6629400" cy="1328023"/>
          </a:xfrm>
          <a:prstGeom prst="wedgeRoundRectCallout">
            <a:avLst>
              <a:gd name="adj1" fmla="val 789"/>
              <a:gd name="adj2" fmla="val 116436"/>
              <a:gd name="adj3" fmla="val 16667"/>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latin typeface="Book Antiqua" pitchFamily="18" charset="0"/>
              </a:rPr>
              <a:t>In order to supply milk </a:t>
            </a:r>
          </a:p>
          <a:p>
            <a:pPr algn="ctr"/>
            <a:r>
              <a:rPr lang="en-US" sz="3600" b="1" dirty="0" smtClean="0">
                <a:latin typeface="Book Antiqua" pitchFamily="18" charset="0"/>
              </a:rPr>
              <a:t>he had to bring a-</a:t>
            </a:r>
            <a:endParaRPr lang="en-US" sz="3600" b="1" dirty="0">
              <a:latin typeface="Book Antiqua" pitchFamily="18"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0" y="1143000"/>
            <a:ext cx="9067800" cy="6482277"/>
          </a:xfrm>
          <a:prstGeom prst="rect">
            <a:avLst/>
          </a:prstGeom>
        </p:spPr>
      </p:pic>
      <p:sp>
        <p:nvSpPr>
          <p:cNvPr id="5" name="TextBox 4"/>
          <p:cNvSpPr txBox="1"/>
          <p:nvPr/>
        </p:nvSpPr>
        <p:spPr>
          <a:xfrm>
            <a:off x="6324600" y="6019800"/>
            <a:ext cx="1828800" cy="646331"/>
          </a:xfrm>
          <a:prstGeom prst="rect">
            <a:avLst/>
          </a:prstGeom>
          <a:noFill/>
        </p:spPr>
        <p:txBody>
          <a:bodyPr wrap="square" rtlCol="0">
            <a:spAutoFit/>
          </a:bodyPr>
          <a:lstStyle/>
          <a:p>
            <a:pPr algn="ctr"/>
            <a:r>
              <a:rPr lang="en-US" sz="3600" b="1" dirty="0">
                <a:solidFill>
                  <a:schemeClr val="bg1">
                    <a:lumMod val="95000"/>
                  </a:schemeClr>
                </a:solidFill>
                <a:latin typeface="Book Antiqua" pitchFamily="18" charset="0"/>
              </a:rPr>
              <a:t>c</a:t>
            </a:r>
            <a:r>
              <a:rPr lang="en-US" sz="3600" b="1" dirty="0" smtClean="0">
                <a:solidFill>
                  <a:schemeClr val="bg1">
                    <a:lumMod val="95000"/>
                  </a:schemeClr>
                </a:solidFill>
                <a:latin typeface="Book Antiqua" pitchFamily="18" charset="0"/>
              </a:rPr>
              <a:t>ow.</a:t>
            </a:r>
            <a:endParaRPr lang="en-US" sz="3600" b="1" dirty="0">
              <a:solidFill>
                <a:schemeClr val="bg1">
                  <a:lumMod val="95000"/>
                </a:schemeClr>
              </a:solidFill>
              <a:latin typeface="Book Antiqua" pitchFamily="18" charset="0"/>
            </a:endParaRPr>
          </a:p>
        </p:txBody>
      </p:sp>
    </p:spTree>
    <p:extLst>
      <p:ext uri="{BB962C8B-B14F-4D97-AF65-F5344CB8AC3E}">
        <p14:creationId xmlns="" xmlns:p14="http://schemas.microsoft.com/office/powerpoint/2010/main" val="408035509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133600" y="152400"/>
            <a:ext cx="9144000" cy="1447800"/>
          </a:xfrm>
          <a:prstGeom prst="wedgeEllipseCallout">
            <a:avLst>
              <a:gd name="adj1" fmla="val -3884"/>
              <a:gd name="adj2" fmla="val 98964"/>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To take care of the cow he </a:t>
            </a:r>
          </a:p>
          <a:p>
            <a:pPr algn="ctr"/>
            <a:r>
              <a:rPr lang="en-US" sz="3200" b="1" dirty="0" smtClean="0">
                <a:latin typeface="Book Antiqua" pitchFamily="18" charset="0"/>
              </a:rPr>
              <a:t>had to bring a -</a:t>
            </a:r>
            <a:endParaRPr lang="en-US" sz="3200" b="1"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90800" y="2346960"/>
            <a:ext cx="7807685" cy="3962400"/>
          </a:xfrm>
          <a:prstGeom prst="rect">
            <a:avLst/>
          </a:prstGeom>
        </p:spPr>
      </p:pic>
    </p:spTree>
    <p:extLst>
      <p:ext uri="{BB962C8B-B14F-4D97-AF65-F5344CB8AC3E}">
        <p14:creationId xmlns="" xmlns:p14="http://schemas.microsoft.com/office/powerpoint/2010/main" val="412957644"/>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529" y="406400"/>
            <a:ext cx="12390664" cy="523220"/>
          </a:xfrm>
          <a:prstGeom prst="rect">
            <a:avLst/>
          </a:prstGeom>
          <a:noFill/>
        </p:spPr>
        <p:txBody>
          <a:bodyPr wrap="square" rtlCol="0">
            <a:spAutoFit/>
          </a:bodyPr>
          <a:lstStyle/>
          <a:p>
            <a:pPr algn="ctr"/>
            <a:r>
              <a:rPr lang="en-US" sz="2800" b="1" dirty="0" smtClean="0">
                <a:latin typeface="Book Antiqua" pitchFamily="18" charset="0"/>
              </a:rPr>
              <a:t>The cowboy needed food. So he had to bring a--</a:t>
            </a:r>
            <a:endParaRPr lang="en-US" sz="2800" b="1" dirty="0">
              <a:latin typeface="Book Antiqua" pitchFamily="18" charset="0"/>
            </a:endParaRPr>
          </a:p>
        </p:txBody>
      </p:sp>
      <p:grpSp>
        <p:nvGrpSpPr>
          <p:cNvPr id="3" name="Group 2"/>
          <p:cNvGrpSpPr/>
          <p:nvPr/>
        </p:nvGrpSpPr>
        <p:grpSpPr>
          <a:xfrm>
            <a:off x="3077936" y="1460714"/>
            <a:ext cx="7181850" cy="5644057"/>
            <a:chOff x="2686050" y="2768600"/>
            <a:chExt cx="4000500" cy="3578781"/>
          </a:xfrm>
        </p:grpSpPr>
        <p:pic>
          <p:nvPicPr>
            <p:cNvPr id="4" name="Picture 3"/>
            <p:cNvPicPr>
              <a:picLocks noChangeAspect="1"/>
            </p:cNvPicPr>
            <p:nvPr/>
          </p:nvPicPr>
          <p:blipFill>
            <a:blip r:embed="rId3">
              <a:extLst>
                <a:ext uri="{BEBA8EAE-BF5A-486C-A8C5-ECC9F3942E4B}">
                  <a14:imgProps xmlns="" xmlns:a14="http://schemas.microsoft.com/office/drawing/2010/main">
                    <a14:imgLayer r:embed="rId4">
                      <a14:imgEffect>
                        <a14:brightnessContrast bright="24000" contrast="31000"/>
                      </a14:imgEffect>
                    </a14:imgLayer>
                  </a14:imgProps>
                </a:ext>
                <a:ext uri="{28A0092B-C50C-407E-A947-70E740481C1C}">
                  <a14:useLocalDpi xmlns="" xmlns:a14="http://schemas.microsoft.com/office/drawing/2010/main" val="0"/>
                </a:ext>
              </a:extLst>
            </a:blip>
            <a:stretch>
              <a:fillRect/>
            </a:stretch>
          </p:blipFill>
          <p:spPr>
            <a:xfrm>
              <a:off x="2686050" y="2768600"/>
              <a:ext cx="4000500" cy="3098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286250" y="5937556"/>
              <a:ext cx="1257300" cy="409825"/>
            </a:xfrm>
            <a:prstGeom prst="rect">
              <a:avLst/>
            </a:prstGeom>
            <a:noFill/>
          </p:spPr>
          <p:txBody>
            <a:bodyPr wrap="square" rtlCol="0">
              <a:spAutoFit/>
            </a:bodyPr>
            <a:lstStyle/>
            <a:p>
              <a:r>
                <a:rPr lang="en-US" sz="3600" b="1" dirty="0" smtClean="0">
                  <a:latin typeface="Book Antiqua" pitchFamily="18" charset="0"/>
                </a:rPr>
                <a:t>Wife.</a:t>
              </a:r>
              <a:endParaRPr lang="en-US" sz="3600" b="1" dirty="0">
                <a:latin typeface="Book Antiqua" pitchFamily="18" charset="0"/>
              </a:endParaRPr>
            </a:p>
          </p:txBody>
        </p:sp>
      </p:grpSp>
    </p:spTree>
    <p:extLst>
      <p:ext uri="{BB962C8B-B14F-4D97-AF65-F5344CB8AC3E}">
        <p14:creationId xmlns="" xmlns:p14="http://schemas.microsoft.com/office/powerpoint/2010/main" val="23515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529" y="6219382"/>
            <a:ext cx="12011841" cy="646331"/>
          </a:xfrm>
          <a:prstGeom prst="rect">
            <a:avLst/>
          </a:prstGeom>
          <a:noFill/>
          <a:ln>
            <a:solidFill>
              <a:schemeClr val="tx1"/>
            </a:solidFill>
          </a:ln>
        </p:spPr>
        <p:txBody>
          <a:bodyPr wrap="square" rtlCol="0">
            <a:spAutoFit/>
          </a:bodyPr>
          <a:lstStyle/>
          <a:p>
            <a:pPr algn="ctr"/>
            <a:r>
              <a:rPr lang="en-US" sz="3600" b="1" dirty="0" smtClean="0">
                <a:latin typeface="Book Antiqua" pitchFamily="18" charset="0"/>
              </a:rPr>
              <a:t>At last he found himself in a family.</a:t>
            </a:r>
            <a:endParaRPr lang="en-US" sz="3600" b="1" dirty="0">
              <a:latin typeface="Book Antiqua" pitchFamily="18" charset="0"/>
            </a:endParaRP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t="15833" b="9589"/>
          <a:stretch/>
        </p:blipFill>
        <p:spPr>
          <a:xfrm>
            <a:off x="473529" y="406399"/>
            <a:ext cx="12011841" cy="5455466"/>
          </a:xfrm>
          <a:prstGeom prst="rect">
            <a:avLst/>
          </a:prstGeom>
        </p:spPr>
      </p:pic>
    </p:spTree>
    <p:extLst>
      <p:ext uri="{BB962C8B-B14F-4D97-AF65-F5344CB8AC3E}">
        <p14:creationId xmlns="" xmlns:p14="http://schemas.microsoft.com/office/powerpoint/2010/main" val="180424409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394609" y="243840"/>
            <a:ext cx="12548506" cy="2682240"/>
          </a:xfrm>
          <a:prstGeom prst="downArrow">
            <a:avLst>
              <a:gd name="adj1" fmla="val 100000"/>
              <a:gd name="adj2" fmla="val 51411"/>
            </a:avLst>
          </a:prstGeom>
          <a:solidFill>
            <a:srgbClr val="00B0F0"/>
          </a:solidFill>
          <a:ln w="1778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4400" b="1" dirty="0" smtClean="0">
              <a:solidFill>
                <a:schemeClr val="bg1"/>
              </a:solidFill>
              <a:latin typeface="Andalus" pitchFamily="18" charset="-78"/>
              <a:cs typeface="Andalus" pitchFamily="18" charset="-78"/>
            </a:endParaRPr>
          </a:p>
          <a:p>
            <a:pPr algn="ctr"/>
            <a:r>
              <a:rPr lang="en-US" sz="5400" b="1" dirty="0" smtClean="0">
                <a:solidFill>
                  <a:srgbClr val="FF0000"/>
                </a:solidFill>
                <a:latin typeface="Andalus" pitchFamily="18" charset="-78"/>
                <a:cs typeface="Andalus" pitchFamily="18" charset="-78"/>
              </a:rPr>
              <a:t>Introduction</a:t>
            </a:r>
            <a:endParaRPr lang="en-US" sz="5400" b="1" dirty="0">
              <a:solidFill>
                <a:srgbClr val="FF0000"/>
              </a:solidFill>
              <a:latin typeface="Andalus" pitchFamily="18" charset="-78"/>
              <a:cs typeface="Andalus" pitchFamily="18" charset="-78"/>
            </a:endParaRPr>
          </a:p>
        </p:txBody>
      </p:sp>
      <p:sp>
        <p:nvSpPr>
          <p:cNvPr id="2" name="Rectangle 1"/>
          <p:cNvSpPr/>
          <p:nvPr/>
        </p:nvSpPr>
        <p:spPr>
          <a:xfrm>
            <a:off x="394609" y="3007360"/>
            <a:ext cx="12548506" cy="3843987"/>
          </a:xfrm>
          <a:prstGeom prst="rect">
            <a:avLst/>
          </a:prstGeom>
          <a:solidFill>
            <a:srgbClr val="00B050"/>
          </a:solidFill>
          <a:ln w="114300" cap="sq" cmpd="dbl">
            <a:miter lim="800000"/>
          </a:ln>
        </p:spPr>
        <p:style>
          <a:lnRef idx="3">
            <a:schemeClr val="lt1"/>
          </a:lnRef>
          <a:fillRef idx="1">
            <a:schemeClr val="dk1"/>
          </a:fillRef>
          <a:effectRef idx="1">
            <a:schemeClr val="dk1"/>
          </a:effectRef>
          <a:fontRef idx="minor">
            <a:schemeClr val="lt1"/>
          </a:fontRef>
        </p:style>
        <p:txBody>
          <a:bodyPr rtlCol="0" anchor="ctr"/>
          <a:lstStyle/>
          <a:p>
            <a:pPr marL="228600"/>
            <a:r>
              <a:rPr lang="en-US" sz="4000" dirty="0" smtClean="0">
                <a:solidFill>
                  <a:srgbClr val="FF0000"/>
                </a:solidFill>
                <a:latin typeface="Andalus" pitchFamily="18" charset="-78"/>
                <a:cs typeface="Andalus" pitchFamily="18" charset="-78"/>
              </a:rPr>
              <a:t>Md. Ismail </a:t>
            </a:r>
            <a:r>
              <a:rPr lang="en-US" sz="4000" dirty="0" err="1" smtClean="0">
                <a:solidFill>
                  <a:srgbClr val="FF0000"/>
                </a:solidFill>
                <a:latin typeface="Andalus" pitchFamily="18" charset="-78"/>
                <a:cs typeface="Andalus" pitchFamily="18" charset="-78"/>
              </a:rPr>
              <a:t>Hossain</a:t>
            </a:r>
            <a:endParaRPr lang="en-US" sz="4000" dirty="0">
              <a:solidFill>
                <a:srgbClr val="FF0000"/>
              </a:solidFill>
              <a:latin typeface="Andalus" pitchFamily="18" charset="-78"/>
              <a:cs typeface="Andalus" pitchFamily="18" charset="-78"/>
            </a:endParaRPr>
          </a:p>
          <a:p>
            <a:pPr marL="228600"/>
            <a:r>
              <a:rPr lang="en-US" sz="4000" dirty="0" smtClean="0">
                <a:solidFill>
                  <a:srgbClr val="FF0000"/>
                </a:solidFill>
                <a:latin typeface="Times New Roman" pitchFamily="18" charset="0"/>
                <a:cs typeface="Times New Roman" pitchFamily="18" charset="0"/>
              </a:rPr>
              <a:t> Assistant Teacher (</a:t>
            </a:r>
            <a:r>
              <a:rPr lang="en-US" sz="3600" dirty="0" smtClean="0">
                <a:solidFill>
                  <a:srgbClr val="FF0000"/>
                </a:solidFill>
                <a:latin typeface="Times New Roman" pitchFamily="18" charset="0"/>
                <a:cs typeface="Times New Roman" pitchFamily="18" charset="0"/>
              </a:rPr>
              <a:t>English)</a:t>
            </a:r>
            <a:endParaRPr lang="en-US" sz="3600" dirty="0">
              <a:solidFill>
                <a:srgbClr val="FF0000"/>
              </a:solidFill>
              <a:latin typeface="Times New Roman" pitchFamily="18" charset="0"/>
              <a:cs typeface="Times New Roman" pitchFamily="18" charset="0"/>
            </a:endParaRPr>
          </a:p>
          <a:p>
            <a:pPr marL="228600"/>
            <a:r>
              <a:rPr lang="en-US" sz="3600" dirty="0" err="1" smtClean="0">
                <a:solidFill>
                  <a:srgbClr val="FF0000"/>
                </a:solidFill>
                <a:latin typeface="Times New Roman" pitchFamily="18" charset="0"/>
                <a:cs typeface="Times New Roman" pitchFamily="18" charset="0"/>
              </a:rPr>
              <a:t>Ganguria</a:t>
            </a:r>
            <a:r>
              <a:rPr lang="en-US" sz="3600" dirty="0" smtClean="0">
                <a:solidFill>
                  <a:srgbClr val="FF0000"/>
                </a:solidFill>
                <a:latin typeface="Times New Roman" pitchFamily="18" charset="0"/>
                <a:cs typeface="Times New Roman" pitchFamily="18" charset="0"/>
              </a:rPr>
              <a:t> High School</a:t>
            </a:r>
            <a:endParaRPr lang="en-US" sz="3600" dirty="0">
              <a:solidFill>
                <a:srgbClr val="FF0000"/>
              </a:solidFill>
              <a:latin typeface="Times New Roman" pitchFamily="18" charset="0"/>
              <a:cs typeface="Times New Roman" pitchFamily="18" charset="0"/>
            </a:endParaRPr>
          </a:p>
          <a:p>
            <a:pPr marL="228600"/>
            <a:r>
              <a:rPr lang="en-US" sz="3600" dirty="0" err="1" smtClean="0">
                <a:solidFill>
                  <a:srgbClr val="FF0000"/>
                </a:solidFill>
                <a:latin typeface="Times New Roman" pitchFamily="18" charset="0"/>
                <a:cs typeface="Times New Roman" pitchFamily="18" charset="0"/>
              </a:rPr>
              <a:t>Porsha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Naogaon</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6668861" y="3051507"/>
            <a:ext cx="1" cy="3769360"/>
          </a:xfrm>
          <a:prstGeom prst="line">
            <a:avLst/>
          </a:prstGeom>
          <a:ln w="1016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97536" y="4412818"/>
            <a:ext cx="4972050" cy="1077218"/>
          </a:xfrm>
          <a:prstGeom prst="rect">
            <a:avLst/>
          </a:prstGeom>
          <a:noFill/>
        </p:spPr>
        <p:txBody>
          <a:bodyPr wrap="square" rtlCol="0">
            <a:spAutoFit/>
          </a:bodyPr>
          <a:lstStyle/>
          <a:p>
            <a:r>
              <a:rPr lang="en-US" sz="3200" b="1" dirty="0" smtClean="0">
                <a:solidFill>
                  <a:srgbClr val="FF0000"/>
                </a:solidFill>
                <a:latin typeface="Book Antiqua" pitchFamily="18" charset="0"/>
              </a:rPr>
              <a:t>English For Today</a:t>
            </a:r>
          </a:p>
          <a:p>
            <a:r>
              <a:rPr lang="en-US" sz="3200" b="1" dirty="0" smtClean="0">
                <a:solidFill>
                  <a:srgbClr val="FF0000"/>
                </a:solidFill>
                <a:latin typeface="Book Antiqua" pitchFamily="18" charset="0"/>
              </a:rPr>
              <a:t>Class-IX-X</a:t>
            </a:r>
            <a:endParaRPr lang="en-US" sz="3200" b="1" dirty="0">
              <a:solidFill>
                <a:srgbClr val="FF0000"/>
              </a:solidFill>
              <a:latin typeface="Book Antiqua" pitchFamily="18" charset="0"/>
            </a:endParaRPr>
          </a:p>
        </p:txBody>
      </p:sp>
    </p:spTree>
    <p:extLst>
      <p:ext uri="{BB962C8B-B14F-4D97-AF65-F5344CB8AC3E}">
        <p14:creationId xmlns="" xmlns:p14="http://schemas.microsoft.com/office/powerpoint/2010/main" val="301696758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1259840"/>
            <a:ext cx="4182836" cy="12192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Ill-feelings</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Bad mentality/ </a:t>
            </a:r>
          </a:p>
          <a:p>
            <a:pPr algn="ctr"/>
            <a:r>
              <a:rPr lang="en-US" sz="2800" b="1" dirty="0" smtClean="0">
                <a:latin typeface="Book Antiqua" pitchFamily="18" charset="0"/>
              </a:rPr>
              <a:t>bad thinking/</a:t>
            </a:r>
          </a:p>
          <a:p>
            <a:pPr algn="ctr"/>
            <a:r>
              <a:rPr lang="en-US" sz="2800" b="1" dirty="0" smtClean="0">
                <a:latin typeface="Book Antiqua" pitchFamily="18" charset="0"/>
              </a:rPr>
              <a:t>misconduct</a:t>
            </a:r>
            <a:endParaRPr lang="en-US" sz="2800" b="1" dirty="0">
              <a:latin typeface="Book Antiqua" pitchFamily="18" charset="0"/>
            </a:endParaRPr>
          </a:p>
        </p:txBody>
      </p:sp>
      <p:sp>
        <p:nvSpPr>
          <p:cNvPr id="4" name="TextBox 3"/>
          <p:cNvSpPr txBox="1"/>
          <p:nvPr/>
        </p:nvSpPr>
        <p:spPr>
          <a:xfrm>
            <a:off x="552450" y="48768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Let us know some key/new words to understand the topic clearly.</a:t>
            </a:r>
            <a:endParaRPr lang="en-US" sz="2800" b="1" dirty="0">
              <a:latin typeface="Book Antiqua" pitchFamily="18" charset="0"/>
            </a:endParaRPr>
          </a:p>
        </p:txBody>
      </p:sp>
      <p:sp>
        <p:nvSpPr>
          <p:cNvPr id="5" name="TextBox 4"/>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Ill feelings should not be the quality of human beings.</a:t>
            </a:r>
            <a:endParaRPr lang="en-US" sz="2800" b="1" dirty="0">
              <a:latin typeface="Book Antiqua" pitchFamily="18" charset="0"/>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29893" y="1259841"/>
            <a:ext cx="7655379" cy="4673601"/>
          </a:xfrm>
          <a:prstGeom prst="rect">
            <a:avLst/>
          </a:prstGeom>
          <a:ln>
            <a:solidFill>
              <a:schemeClr val="tx1"/>
            </a:solidFill>
          </a:ln>
        </p:spPr>
      </p:pic>
    </p:spTree>
    <p:extLst>
      <p:ext uri="{BB962C8B-B14F-4D97-AF65-F5344CB8AC3E}">
        <p14:creationId xmlns="" xmlns:p14="http://schemas.microsoft.com/office/powerpoint/2010/main" val="3165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Jealousy</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Protectiveness,</a:t>
            </a:r>
          </a:p>
          <a:p>
            <a:pPr algn="ctr"/>
            <a:r>
              <a:rPr lang="en-US" sz="2800" b="1" dirty="0" smtClean="0">
                <a:latin typeface="Book Antiqua" pitchFamily="18" charset="0"/>
              </a:rPr>
              <a:t>distrust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boy feels jealousy to the other boy.</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93129" y="650243"/>
            <a:ext cx="7892143" cy="5283199"/>
          </a:xfrm>
          <a:prstGeom prst="rect">
            <a:avLst/>
          </a:prstGeom>
          <a:ln>
            <a:solidFill>
              <a:schemeClr val="tx1"/>
            </a:solidFill>
          </a:ln>
        </p:spPr>
      </p:pic>
    </p:spTree>
    <p:extLst>
      <p:ext uri="{BB962C8B-B14F-4D97-AF65-F5344CB8AC3E}">
        <p14:creationId xmlns="" xmlns:p14="http://schemas.microsoft.com/office/powerpoint/2010/main" val="7982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Creatures</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Book Antiqua" pitchFamily="18" charset="0"/>
              </a:rPr>
              <a:t>Living beings,</a:t>
            </a:r>
          </a:p>
          <a:p>
            <a:pPr algn="ctr"/>
            <a:r>
              <a:rPr lang="en-US" sz="3200" b="1" dirty="0" smtClean="0">
                <a:latin typeface="Book Antiqua" pitchFamily="18" charset="0"/>
              </a:rPr>
              <a:t>Creation of life</a:t>
            </a:r>
          </a:p>
          <a:p>
            <a:pPr algn="ctr"/>
            <a:r>
              <a:rPr lang="en-US" sz="3200" b="1" dirty="0" smtClean="0">
                <a:latin typeface="Book Antiqua" pitchFamily="18" charset="0"/>
              </a:rPr>
              <a:t>Man, animals, </a:t>
            </a:r>
          </a:p>
          <a:p>
            <a:pPr algn="ctr"/>
            <a:r>
              <a:rPr lang="en-US" sz="3200" b="1" dirty="0" smtClean="0">
                <a:latin typeface="Book Antiqua" pitchFamily="18" charset="0"/>
              </a:rPr>
              <a:t>birds and insects</a:t>
            </a:r>
            <a:endParaRPr lang="en-US" sz="32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All creatures are essential for environment.</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50971" y="629922"/>
            <a:ext cx="7734300" cy="5283199"/>
          </a:xfrm>
          <a:prstGeom prst="rect">
            <a:avLst/>
          </a:prstGeom>
          <a:ln>
            <a:solidFill>
              <a:schemeClr val="tx1"/>
            </a:solidFill>
          </a:ln>
        </p:spPr>
      </p:pic>
    </p:spTree>
    <p:extLst>
      <p:ext uri="{BB962C8B-B14F-4D97-AF65-F5344CB8AC3E}">
        <p14:creationId xmlns="" xmlns:p14="http://schemas.microsoft.com/office/powerpoint/2010/main" val="16407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Mice</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A group of mouse</a:t>
            </a:r>
          </a:p>
          <a:p>
            <a:pPr algn="ctr"/>
            <a:r>
              <a:rPr lang="en-US" sz="2800" b="1" dirty="0" smtClean="0">
                <a:latin typeface="Book Antiqua" pitchFamily="18" charset="0"/>
              </a:rPr>
              <a:t>Plural number of mouse</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mice cut the blanket of </a:t>
            </a:r>
            <a:r>
              <a:rPr lang="en-US" sz="2800" b="1" dirty="0" err="1" smtClean="0">
                <a:latin typeface="Book Antiqua" pitchFamily="18" charset="0"/>
              </a:rPr>
              <a:t>Ruplal</a:t>
            </a:r>
            <a:r>
              <a:rPr lang="en-US" sz="2800" b="1" dirty="0" smtClean="0">
                <a:latin typeface="Book Antiqua" pitchFamily="18" charset="0"/>
              </a:rPr>
              <a:t>.</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93129" y="690880"/>
            <a:ext cx="7892143" cy="5242560"/>
          </a:xfrm>
          <a:prstGeom prst="rect">
            <a:avLst/>
          </a:prstGeom>
          <a:ln>
            <a:solidFill>
              <a:schemeClr val="tx1"/>
            </a:solidFill>
          </a:ln>
        </p:spPr>
      </p:pic>
    </p:spTree>
    <p:extLst>
      <p:ext uri="{BB962C8B-B14F-4D97-AF65-F5344CB8AC3E}">
        <p14:creationId xmlns="" xmlns:p14="http://schemas.microsoft.com/office/powerpoint/2010/main" val="16173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Blanket</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Thick cloth  </a:t>
            </a:r>
          </a:p>
          <a:p>
            <a:pPr algn="ctr"/>
            <a:r>
              <a:rPr lang="en-US" sz="2800" b="1" dirty="0" smtClean="0">
                <a:latin typeface="Book Antiqua" pitchFamily="18" charset="0"/>
              </a:rPr>
              <a:t>to protect cold,</a:t>
            </a:r>
          </a:p>
          <a:p>
            <a:pPr algn="ctr"/>
            <a:r>
              <a:rPr lang="en-US" sz="2800" b="1" dirty="0">
                <a:latin typeface="Book Antiqua" pitchFamily="18" charset="0"/>
              </a:rPr>
              <a:t>i</a:t>
            </a:r>
            <a:r>
              <a:rPr lang="en-US" sz="2800" b="1" dirty="0" smtClean="0">
                <a:latin typeface="Book Antiqua" pitchFamily="18" charset="0"/>
              </a:rPr>
              <a:t>n Bengali  ‘</a:t>
            </a:r>
            <a:r>
              <a:rPr lang="en-US" sz="2800" b="1" dirty="0" err="1" smtClean="0">
                <a:latin typeface="Book Antiqua" pitchFamily="18" charset="0"/>
              </a:rPr>
              <a:t>kombol</a:t>
            </a:r>
            <a:r>
              <a:rPr lang="en-US" sz="2800" b="1" dirty="0" smtClean="0">
                <a:latin typeface="Book Antiqua" pitchFamily="18" charset="0"/>
              </a:rPr>
              <a: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We use blanket during winter to protect cold.</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t="11667" b="12222"/>
          <a:stretch/>
        </p:blipFill>
        <p:spPr>
          <a:xfrm>
            <a:off x="5129893" y="650240"/>
            <a:ext cx="7655379" cy="5283200"/>
          </a:xfrm>
          <a:prstGeom prst="rect">
            <a:avLst/>
          </a:prstGeom>
          <a:ln>
            <a:solidFill>
              <a:schemeClr val="tx1"/>
            </a:solidFill>
          </a:ln>
        </p:spPr>
      </p:pic>
    </p:spTree>
    <p:extLst>
      <p:ext uri="{BB962C8B-B14F-4D97-AF65-F5344CB8AC3E}">
        <p14:creationId xmlns="" xmlns:p14="http://schemas.microsoft.com/office/powerpoint/2010/main" val="17339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2895600" y="685800"/>
            <a:ext cx="70104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Notes for the teachers</a:t>
            </a:r>
            <a:endParaRPr lang="en-US" sz="3600" b="1" dirty="0">
              <a:latin typeface="Book Antiqua" pitchFamily="18" charset="0"/>
            </a:endParaRPr>
          </a:p>
        </p:txBody>
      </p:sp>
      <p:sp>
        <p:nvSpPr>
          <p:cNvPr id="3" name="Rounded Rectangle 2"/>
          <p:cNvSpPr/>
          <p:nvPr/>
        </p:nvSpPr>
        <p:spPr>
          <a:xfrm>
            <a:off x="838200" y="2438400"/>
            <a:ext cx="11582400" cy="3962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800" b="1" dirty="0" smtClean="0">
                <a:latin typeface="Book Antiqua" pitchFamily="18" charset="0"/>
              </a:rPr>
              <a:t>Dear colleagues,</a:t>
            </a:r>
          </a:p>
          <a:p>
            <a:pPr algn="just"/>
            <a:r>
              <a:rPr lang="en-US" sz="2800" b="1" dirty="0" smtClean="0">
                <a:latin typeface="Book Antiqua" pitchFamily="18" charset="0"/>
              </a:rPr>
              <a:t>Digital presentation is actually finished with  slide no  25. Now you may conduct the rest of the session manually with board, marker books and other necessaries. You may conduct section B by silent reading or loud reading with proper pronunciation, stress and intonation if you have time. You may assist the students doing all these.</a:t>
            </a:r>
            <a:endParaRPr lang="en-US" sz="2800" b="1" dirty="0">
              <a:latin typeface="Book Antiqua" pitchFamily="18" charset="0"/>
            </a:endParaRPr>
          </a:p>
        </p:txBody>
      </p:sp>
    </p:spTree>
    <p:extLst>
      <p:ext uri="{BB962C8B-B14F-4D97-AF65-F5344CB8AC3E}">
        <p14:creationId xmlns="" xmlns:p14="http://schemas.microsoft.com/office/powerpoint/2010/main" val="22082739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12268200" cy="6555641"/>
          </a:xfrm>
          <a:prstGeom prst="rect">
            <a:avLst/>
          </a:prstGeom>
          <a:noFill/>
        </p:spPr>
        <p:txBody>
          <a:bodyPr wrap="square" rtlCol="0">
            <a:spAutoFit/>
          </a:bodyPr>
          <a:lstStyle/>
          <a:p>
            <a:pPr algn="just"/>
            <a:r>
              <a:rPr lang="en-US" sz="2800" b="1" dirty="0">
                <a:latin typeface="Book Antiqua" pitchFamily="18" charset="0"/>
              </a:rPr>
              <a:t>B Read the story and answer the questions that follow.</a:t>
            </a:r>
          </a:p>
          <a:p>
            <a:pPr algn="just"/>
            <a:r>
              <a:rPr lang="en-US" sz="2800" b="1" dirty="0">
                <a:latin typeface="Book Antiqua" pitchFamily="18" charset="0"/>
              </a:rPr>
              <a:t>Long ago, a young man found life in the family in his village full of problems </a:t>
            </a:r>
            <a:r>
              <a:rPr lang="en-US" sz="2800" b="1" dirty="0" smtClean="0">
                <a:latin typeface="Book Antiqua" pitchFamily="18" charset="0"/>
              </a:rPr>
              <a:t>and sufferings</a:t>
            </a:r>
            <a:r>
              <a:rPr lang="en-US" sz="2800" b="1" dirty="0">
                <a:latin typeface="Book Antiqua" pitchFamily="18" charset="0"/>
              </a:rPr>
              <a:t>. Quarrels, ill-feelings, jealously, enmity - all were part of everyday </a:t>
            </a:r>
            <a:r>
              <a:rPr lang="en-US" sz="2800" b="1" dirty="0" smtClean="0">
                <a:latin typeface="Book Antiqua" pitchFamily="18" charset="0"/>
              </a:rPr>
              <a:t>life there. So </a:t>
            </a:r>
            <a:r>
              <a:rPr lang="en-US" sz="2800" b="1" dirty="0">
                <a:latin typeface="Book Antiqua" pitchFamily="18" charset="0"/>
              </a:rPr>
              <a:t>he left his house and went to a jungle to live by himself. There he made a </a:t>
            </a:r>
            <a:r>
              <a:rPr lang="en-US" sz="2800" b="1" dirty="0" smtClean="0">
                <a:latin typeface="Book Antiqua" pitchFamily="18" charset="0"/>
              </a:rPr>
              <a:t>nice little </a:t>
            </a:r>
            <a:r>
              <a:rPr lang="en-US" sz="2800" b="1" dirty="0">
                <a:latin typeface="Book Antiqua" pitchFamily="18" charset="0"/>
              </a:rPr>
              <a:t>hut with wood, bamboo and reeds. “Ah, how happy I am here!” said the man </a:t>
            </a:r>
            <a:r>
              <a:rPr lang="en-US" sz="2800" b="1" dirty="0" smtClean="0">
                <a:latin typeface="Book Antiqua" pitchFamily="18" charset="0"/>
              </a:rPr>
              <a:t>to himself. But </a:t>
            </a:r>
            <a:r>
              <a:rPr lang="en-US" sz="2800" b="1" dirty="0">
                <a:latin typeface="Book Antiqua" pitchFamily="18" charset="0"/>
              </a:rPr>
              <a:t>one day he found some mice in his hut. The little creatures soon made holes </a:t>
            </a:r>
            <a:r>
              <a:rPr lang="en-US" sz="2800" b="1" dirty="0" smtClean="0">
                <a:latin typeface="Book Antiqua" pitchFamily="18" charset="0"/>
              </a:rPr>
              <a:t>in his </a:t>
            </a:r>
            <a:r>
              <a:rPr lang="en-US" sz="2800" b="1" dirty="0">
                <a:latin typeface="Book Antiqua" pitchFamily="18" charset="0"/>
              </a:rPr>
              <a:t>blanket. So he brought a cat to kill the mice. The cat needed milk. So he brought </a:t>
            </a:r>
            <a:r>
              <a:rPr lang="en-US" sz="2800" b="1" dirty="0" smtClean="0">
                <a:latin typeface="Book Antiqua" pitchFamily="18" charset="0"/>
              </a:rPr>
              <a:t>a cow</a:t>
            </a:r>
            <a:r>
              <a:rPr lang="en-US" sz="2800" b="1" dirty="0">
                <a:latin typeface="Book Antiqua" pitchFamily="18" charset="0"/>
              </a:rPr>
              <a:t>. The cow needed grass and hay. So he brought a cowboy</a:t>
            </a:r>
            <a:r>
              <a:rPr lang="en-US" sz="2800" b="1" dirty="0" smtClean="0">
                <a:latin typeface="Book Antiqua" pitchFamily="18" charset="0"/>
              </a:rPr>
              <a:t>. </a:t>
            </a:r>
            <a:r>
              <a:rPr lang="en-US" sz="2800" b="1" dirty="0">
                <a:latin typeface="Book Antiqua" pitchFamily="18" charset="0"/>
              </a:rPr>
              <a:t>The cowboy needed food. So he took a wife to cook meals. Then children were </a:t>
            </a:r>
            <a:r>
              <a:rPr lang="en-US" sz="2800" b="1" dirty="0" smtClean="0">
                <a:latin typeface="Book Antiqua" pitchFamily="18" charset="0"/>
              </a:rPr>
              <a:t>born to </a:t>
            </a:r>
            <a:r>
              <a:rPr lang="en-US" sz="2800" b="1" dirty="0">
                <a:latin typeface="Book Antiqua" pitchFamily="18" charset="0"/>
              </a:rPr>
              <a:t>them, and the man found himself again in a </a:t>
            </a:r>
            <a:r>
              <a:rPr lang="en-US" sz="2800" b="1" dirty="0" smtClean="0">
                <a:latin typeface="Book Antiqua" pitchFamily="18" charset="0"/>
              </a:rPr>
              <a:t>family. So </a:t>
            </a:r>
            <a:r>
              <a:rPr lang="en-US" sz="2800" b="1" dirty="0">
                <a:latin typeface="Book Antiqua" pitchFamily="18" charset="0"/>
              </a:rPr>
              <a:t>nobody can live alone, unless they are either angels or devils. People need </a:t>
            </a:r>
            <a:r>
              <a:rPr lang="en-US" sz="2800" b="1" dirty="0" smtClean="0">
                <a:latin typeface="Book Antiqua" pitchFamily="18" charset="0"/>
              </a:rPr>
              <a:t>food, shelter</a:t>
            </a:r>
            <a:r>
              <a:rPr lang="en-US" sz="2800" b="1" dirty="0">
                <a:latin typeface="Book Antiqua" pitchFamily="18" charset="0"/>
              </a:rPr>
              <a:t>, companions and cooperation. They need to help each other. And if they </a:t>
            </a:r>
            <a:r>
              <a:rPr lang="en-US" sz="2800" b="1" dirty="0" smtClean="0">
                <a:latin typeface="Book Antiqua" pitchFamily="18" charset="0"/>
              </a:rPr>
              <a:t>live in </a:t>
            </a:r>
            <a:r>
              <a:rPr lang="en-US" sz="2800" b="1" dirty="0">
                <a:latin typeface="Book Antiqua" pitchFamily="18" charset="0"/>
              </a:rPr>
              <a:t>a family or community, their need can be fulfilled. Hence living in society </a:t>
            </a:r>
            <a:r>
              <a:rPr lang="en-US" sz="2800" b="1" dirty="0" smtClean="0">
                <a:latin typeface="Book Antiqua" pitchFamily="18" charset="0"/>
              </a:rPr>
              <a:t>can make </a:t>
            </a:r>
            <a:r>
              <a:rPr lang="en-US" sz="2800" b="1" dirty="0">
                <a:latin typeface="Book Antiqua" pitchFamily="18" charset="0"/>
              </a:rPr>
              <a:t>people good and happy citizens.</a:t>
            </a:r>
          </a:p>
        </p:txBody>
      </p:sp>
    </p:spTree>
    <p:extLst>
      <p:ext uri="{BB962C8B-B14F-4D97-AF65-F5344CB8AC3E}">
        <p14:creationId xmlns="" xmlns:p14="http://schemas.microsoft.com/office/powerpoint/2010/main" val="39794801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4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340108"/>
            <a:ext cx="12573000" cy="4832092"/>
          </a:xfrm>
          <a:prstGeom prst="rect">
            <a:avLst/>
          </a:prstGeom>
          <a:noFill/>
        </p:spPr>
        <p:txBody>
          <a:bodyPr wrap="square" rtlCol="0">
            <a:spAutoFit/>
          </a:bodyPr>
          <a:lstStyle/>
          <a:p>
            <a:pPr>
              <a:tabLst>
                <a:tab pos="579438" algn="l"/>
              </a:tabLst>
            </a:pPr>
            <a:r>
              <a:rPr lang="en-US" sz="2800" b="1" dirty="0">
                <a:latin typeface="Book Antiqua" pitchFamily="18" charset="0"/>
              </a:rPr>
              <a:t>C </a:t>
            </a:r>
            <a:r>
              <a:rPr lang="en-US" sz="2800" b="1" dirty="0" smtClean="0">
                <a:latin typeface="Book Antiqua" pitchFamily="18" charset="0"/>
              </a:rPr>
              <a:t>	(</a:t>
            </a:r>
            <a:r>
              <a:rPr lang="en-US" sz="2800" b="1" dirty="0">
                <a:latin typeface="Book Antiqua" pitchFamily="18" charset="0"/>
              </a:rPr>
              <a:t>Books shut) What five things did the young man do in the jungle? Now</a:t>
            </a:r>
          </a:p>
          <a:p>
            <a:pPr>
              <a:tabLst>
                <a:tab pos="579438" algn="l"/>
              </a:tabLst>
            </a:pPr>
            <a:r>
              <a:rPr lang="en-US" sz="2800" b="1" dirty="0" smtClean="0">
                <a:latin typeface="Book Antiqua" pitchFamily="18" charset="0"/>
              </a:rPr>
              <a:t>	divide </a:t>
            </a:r>
            <a:r>
              <a:rPr lang="en-US" sz="2800" b="1" dirty="0">
                <a:latin typeface="Book Antiqua" pitchFamily="18" charset="0"/>
              </a:rPr>
              <a:t>into groups of five. Tell the story to the groups sequentially</a:t>
            </a:r>
            <a:r>
              <a:rPr lang="en-US" sz="2800" b="1" dirty="0" smtClean="0">
                <a:latin typeface="Book Antiqua" pitchFamily="18" charset="0"/>
              </a:rPr>
              <a:t>.</a:t>
            </a:r>
          </a:p>
          <a:p>
            <a:pPr>
              <a:tabLst>
                <a:tab pos="579438" algn="l"/>
              </a:tabLst>
            </a:pPr>
            <a:endParaRPr lang="en-US" sz="2800" b="1" dirty="0">
              <a:latin typeface="Book Antiqua" pitchFamily="18" charset="0"/>
            </a:endParaRPr>
          </a:p>
          <a:p>
            <a:pPr>
              <a:tabLst>
                <a:tab pos="579438" algn="l"/>
              </a:tabLst>
            </a:pPr>
            <a:r>
              <a:rPr lang="en-US" sz="2800" b="1" dirty="0">
                <a:latin typeface="Book Antiqua" pitchFamily="18" charset="0"/>
              </a:rPr>
              <a:t>D </a:t>
            </a:r>
            <a:r>
              <a:rPr lang="en-US" sz="2800" b="1" dirty="0" smtClean="0">
                <a:latin typeface="Book Antiqua" pitchFamily="18" charset="0"/>
              </a:rPr>
              <a:t>	Answer </a:t>
            </a:r>
            <a:r>
              <a:rPr lang="en-US" sz="2800" b="1" dirty="0">
                <a:latin typeface="Book Antiqua" pitchFamily="18" charset="0"/>
              </a:rPr>
              <a:t>these questions. First discuss in pairs, then write the answers</a:t>
            </a:r>
          </a:p>
          <a:p>
            <a:pPr>
              <a:tabLst>
                <a:tab pos="579438" algn="l"/>
              </a:tabLst>
            </a:pPr>
            <a:r>
              <a:rPr lang="en-US" sz="2800" b="1" dirty="0" smtClean="0">
                <a:latin typeface="Book Antiqua" pitchFamily="18" charset="0"/>
              </a:rPr>
              <a:t>	individually</a:t>
            </a:r>
            <a:r>
              <a:rPr lang="en-US" sz="2800" b="1" dirty="0">
                <a:latin typeface="Book Antiqua" pitchFamily="18" charset="0"/>
              </a:rPr>
              <a:t>.</a:t>
            </a:r>
          </a:p>
          <a:p>
            <a:pPr marL="579438">
              <a:tabLst>
                <a:tab pos="579438" algn="l"/>
              </a:tabLst>
            </a:pPr>
            <a:r>
              <a:rPr lang="en-US" sz="2800" b="1" dirty="0">
                <a:latin typeface="Book Antiqua" pitchFamily="18" charset="0"/>
              </a:rPr>
              <a:t>1 Why did the young man leave his house?</a:t>
            </a:r>
          </a:p>
          <a:p>
            <a:pPr marL="579438">
              <a:tabLst>
                <a:tab pos="579438" algn="l"/>
              </a:tabLst>
            </a:pPr>
            <a:r>
              <a:rPr lang="en-US" sz="2800" b="1" dirty="0">
                <a:latin typeface="Book Antiqua" pitchFamily="18" charset="0"/>
              </a:rPr>
              <a:t>2 Where did he make a hut? What did he make the hut with?</a:t>
            </a:r>
          </a:p>
          <a:p>
            <a:pPr marL="579438">
              <a:tabLst>
                <a:tab pos="579438" algn="l"/>
              </a:tabLst>
            </a:pPr>
            <a:r>
              <a:rPr lang="en-US" sz="2800" b="1" dirty="0">
                <a:latin typeface="Book Antiqua" pitchFamily="18" charset="0"/>
              </a:rPr>
              <a:t>3 Was the man happy in his hut?</a:t>
            </a:r>
          </a:p>
          <a:p>
            <a:pPr marL="579438">
              <a:tabLst>
                <a:tab pos="579438" algn="l"/>
              </a:tabLst>
            </a:pPr>
            <a:r>
              <a:rPr lang="en-US" sz="2800" b="1" dirty="0">
                <a:latin typeface="Book Antiqua" pitchFamily="18" charset="0"/>
              </a:rPr>
              <a:t>4 How did he find himself again in a family?</a:t>
            </a:r>
          </a:p>
          <a:p>
            <a:pPr marL="579438">
              <a:tabLst>
                <a:tab pos="579438" algn="l"/>
              </a:tabLst>
            </a:pPr>
            <a:r>
              <a:rPr lang="en-US" sz="2800" b="1" dirty="0">
                <a:latin typeface="Book Antiqua" pitchFamily="18" charset="0"/>
              </a:rPr>
              <a:t>5 Where and how can a person be happy?</a:t>
            </a:r>
          </a:p>
          <a:p>
            <a:pPr marL="579438">
              <a:tabLst>
                <a:tab pos="579438" algn="l"/>
              </a:tabLst>
            </a:pPr>
            <a:r>
              <a:rPr lang="en-US" sz="2800" b="1" dirty="0">
                <a:latin typeface="Book Antiqua" pitchFamily="18" charset="0"/>
              </a:rPr>
              <a:t>6 What is the moral of the story</a:t>
            </a:r>
            <a:r>
              <a:rPr lang="en-US" sz="2800" b="1" dirty="0" smtClean="0">
                <a:latin typeface="Book Antiqua" pitchFamily="18" charset="0"/>
              </a:rPr>
              <a:t>?</a:t>
            </a:r>
            <a:endParaRPr lang="en-US" sz="2800" b="1" dirty="0">
              <a:latin typeface="Book Antiqua" pitchFamily="18" charset="0"/>
            </a:endParaRPr>
          </a:p>
        </p:txBody>
      </p:sp>
    </p:spTree>
    <p:extLst>
      <p:ext uri="{BB962C8B-B14F-4D97-AF65-F5344CB8AC3E}">
        <p14:creationId xmlns="" xmlns:p14="http://schemas.microsoft.com/office/powerpoint/2010/main" val="156999340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773430" y="650242"/>
            <a:ext cx="11711940" cy="975361"/>
          </a:xfrm>
          <a:prstGeom prst="trapezoid">
            <a:avLst>
              <a:gd name="adj" fmla="val 16231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Book Antiqua" pitchFamily="18" charset="0"/>
              </a:rPr>
              <a:t>Home Work</a:t>
            </a:r>
            <a:endParaRPr lang="en-US" sz="4000" b="1" dirty="0">
              <a:latin typeface="Book Antiqua" pitchFamily="18" charset="0"/>
            </a:endParaRPr>
          </a:p>
        </p:txBody>
      </p:sp>
      <p:sp>
        <p:nvSpPr>
          <p:cNvPr id="3" name="Bevel 2"/>
          <p:cNvSpPr/>
          <p:nvPr/>
        </p:nvSpPr>
        <p:spPr>
          <a:xfrm>
            <a:off x="773430" y="1648650"/>
            <a:ext cx="11711940" cy="5097591"/>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Book Antiqua" pitchFamily="18" charset="0"/>
              </a:rPr>
              <a:t>Write a paragraph on </a:t>
            </a:r>
          </a:p>
          <a:p>
            <a:pPr algn="ctr"/>
            <a:r>
              <a:rPr lang="en-US" sz="3600" b="1" dirty="0" smtClean="0">
                <a:latin typeface="Book Antiqua" pitchFamily="18" charset="0"/>
              </a:rPr>
              <a:t>“ The problems and comforts</a:t>
            </a:r>
          </a:p>
          <a:p>
            <a:pPr algn="ctr"/>
            <a:r>
              <a:rPr lang="en-US" sz="3600" b="1" dirty="0" smtClean="0">
                <a:latin typeface="Book Antiqua" pitchFamily="18" charset="0"/>
              </a:rPr>
              <a:t> of living in a society,”</a:t>
            </a:r>
            <a:endParaRPr lang="en-US" sz="3600" b="1" dirty="0">
              <a:latin typeface="Book Antiqua" pitchFamily="18" charset="0"/>
            </a:endParaRPr>
          </a:p>
        </p:txBody>
      </p:sp>
    </p:spTree>
    <p:extLst>
      <p:ext uri="{BB962C8B-B14F-4D97-AF65-F5344CB8AC3E}">
        <p14:creationId xmlns="" xmlns:p14="http://schemas.microsoft.com/office/powerpoint/2010/main" val="3994469095"/>
      </p:ext>
    </p:extLst>
  </p:cSld>
  <p:clrMapOvr>
    <a:masterClrMapping/>
  </p:clrMapOvr>
  <mc:AlternateContent xmlns:mc="http://schemas.openxmlformats.org/markup-compatibility/2006">
    <mc:Choice xmlns=""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430" y="731520"/>
            <a:ext cx="11711940" cy="5445760"/>
            <a:chOff x="533400" y="685800"/>
            <a:chExt cx="8077200" cy="5105400"/>
          </a:xfrm>
        </p:grpSpPr>
        <p:sp>
          <p:nvSpPr>
            <p:cNvPr id="2" name="Flowchart: Collate 1"/>
            <p:cNvSpPr/>
            <p:nvPr/>
          </p:nvSpPr>
          <p:spPr>
            <a:xfrm>
              <a:off x="533400" y="685800"/>
              <a:ext cx="8077200" cy="5105400"/>
            </a:xfrm>
            <a:prstGeom prst="flowChartCollate">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solidFill>
                  <a:schemeClr val="tx1"/>
                </a:solidFill>
                <a:latin typeface="Book Antiqua" pitchFamily="18" charset="0"/>
              </a:endParaRPr>
            </a:p>
          </p:txBody>
        </p:sp>
        <p:sp>
          <p:nvSpPr>
            <p:cNvPr id="3" name="TextBox 2"/>
            <p:cNvSpPr txBox="1"/>
            <p:nvPr/>
          </p:nvSpPr>
          <p:spPr>
            <a:xfrm>
              <a:off x="2819400" y="1196454"/>
              <a:ext cx="3505200" cy="663643"/>
            </a:xfrm>
            <a:prstGeom prst="rect">
              <a:avLst/>
            </a:prstGeom>
            <a:noFill/>
            <a:ln w="127000" cap="sq" cmpd="dbl">
              <a:noFill/>
              <a:miter lim="800000"/>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smtClean="0">
                  <a:latin typeface="Book Antiqua" pitchFamily="18" charset="0"/>
                </a:rPr>
                <a:t>That’s all</a:t>
              </a:r>
              <a:endParaRPr lang="en-US" sz="4000" b="1" dirty="0">
                <a:latin typeface="Book Antiqua" pitchFamily="18" charset="0"/>
              </a:endParaRPr>
            </a:p>
          </p:txBody>
        </p:sp>
        <p:sp>
          <p:nvSpPr>
            <p:cNvPr id="4" name="TextBox 3"/>
            <p:cNvSpPr txBox="1"/>
            <p:nvPr/>
          </p:nvSpPr>
          <p:spPr>
            <a:xfrm>
              <a:off x="2933700" y="4648200"/>
              <a:ext cx="3276600" cy="663643"/>
            </a:xfrm>
            <a:prstGeom prst="rect">
              <a:avLst/>
            </a:prstGeom>
            <a:noFill/>
            <a:ln w="127000" cap="sq" cmpd="dbl">
              <a:noFill/>
              <a:miter lim="800000"/>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latin typeface="Book Antiqua" pitchFamily="18" charset="0"/>
                </a:rPr>
                <a:t> Allah Hafez</a:t>
              </a:r>
              <a:endParaRPr lang="en-US" sz="4000" b="1" dirty="0">
                <a:latin typeface="Book Antiqua" pitchFamily="18" charset="0"/>
              </a:endParaRPr>
            </a:p>
          </p:txBody>
        </p:sp>
      </p:grpSp>
    </p:spTree>
    <p:extLst>
      <p:ext uri="{BB962C8B-B14F-4D97-AF65-F5344CB8AC3E}">
        <p14:creationId xmlns="" xmlns:p14="http://schemas.microsoft.com/office/powerpoint/2010/main" val="90822849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0"/>
                                        <p:tgtEl>
                                          <p:spTgt spid="5"/>
                                        </p:tgtEl>
                                        <p:attrNameLst>
                                          <p:attrName>ppt_w</p:attrName>
                                        </p:attrNameLst>
                                      </p:cBhvr>
                                      <p:tavLst>
                                        <p:tav tm="0">
                                          <p:val>
                                            <p:strVal val="ppt_w"/>
                                          </p:val>
                                        </p:tav>
                                        <p:tav tm="100000">
                                          <p:val>
                                            <p:fltVal val="0"/>
                                          </p:val>
                                        </p:tav>
                                      </p:tavLst>
                                    </p:anim>
                                    <p:anim calcmode="lin" valueType="num">
                                      <p:cBhvr>
                                        <p:cTn id="7" dur="5000"/>
                                        <p:tgtEl>
                                          <p:spTgt spid="5"/>
                                        </p:tgtEl>
                                        <p:attrNameLst>
                                          <p:attrName>ppt_h</p:attrName>
                                        </p:attrNameLst>
                                      </p:cBhvr>
                                      <p:tavLst>
                                        <p:tav tm="0">
                                          <p:val>
                                            <p:strVal val="ppt_h"/>
                                          </p:val>
                                        </p:tav>
                                        <p:tav tm="100000">
                                          <p:val>
                                            <p:fltVal val="0"/>
                                          </p:val>
                                        </p:tav>
                                      </p:tavLst>
                                    </p:anim>
                                    <p:anim calcmode="lin" valueType="num">
                                      <p:cBhvr>
                                        <p:cTn id="8" dur="5000"/>
                                        <p:tgtEl>
                                          <p:spTgt spid="5"/>
                                        </p:tgtEl>
                                        <p:attrNameLst>
                                          <p:attrName>style.rotation</p:attrName>
                                        </p:attrNameLst>
                                      </p:cBhvr>
                                      <p:tavLst>
                                        <p:tav tm="0">
                                          <p:val>
                                            <p:fltVal val="0"/>
                                          </p:val>
                                        </p:tav>
                                        <p:tav tm="100000">
                                          <p:val>
                                            <p:fltVal val="360"/>
                                          </p:val>
                                        </p:tav>
                                      </p:tavLst>
                                    </p:anim>
                                    <p:animEffect transition="out" filter="fade">
                                      <p:cBhvr>
                                        <p:cTn id="9" dur="5000"/>
                                        <p:tgtEl>
                                          <p:spTgt spid="5"/>
                                        </p:tgtEl>
                                      </p:cBhvr>
                                    </p:animEffect>
                                    <p:set>
                                      <p:cBhvr>
                                        <p:cTn id="10"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1470" y="243840"/>
            <a:ext cx="6629400" cy="3495040"/>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 xmlns:a14="http://schemas.microsoft.com/office/drawing/2010/main" val="0"/>
              </a:ext>
            </a:extLst>
          </a:blip>
          <a:srcRect l="36349" r="13731" b="23055"/>
          <a:stretch/>
        </p:blipFill>
        <p:spPr>
          <a:xfrm>
            <a:off x="6960870" y="3088641"/>
            <a:ext cx="6071689" cy="3940081"/>
          </a:xfrm>
          <a:prstGeom prst="rect">
            <a:avLst/>
          </a:prstGeom>
          <a:ln>
            <a:solidFill>
              <a:schemeClr val="tx1"/>
            </a:solidFill>
          </a:ln>
        </p:spPr>
      </p:pic>
      <p:sp>
        <p:nvSpPr>
          <p:cNvPr id="7" name="Left Arrow 6"/>
          <p:cNvSpPr/>
          <p:nvPr/>
        </p:nvSpPr>
        <p:spPr>
          <a:xfrm>
            <a:off x="7181850" y="487680"/>
            <a:ext cx="5855970" cy="225552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Book Antiqua" pitchFamily="18" charset="0"/>
              </a:rPr>
              <a:t>Eating together looks happy.</a:t>
            </a:r>
            <a:endParaRPr lang="en-US" sz="2800" b="1" dirty="0">
              <a:latin typeface="Book Antiqua" pitchFamily="18" charset="0"/>
            </a:endParaRPr>
          </a:p>
        </p:txBody>
      </p:sp>
      <p:sp>
        <p:nvSpPr>
          <p:cNvPr id="8" name="Right Arrow 7"/>
          <p:cNvSpPr/>
          <p:nvPr/>
        </p:nvSpPr>
        <p:spPr>
          <a:xfrm>
            <a:off x="331470" y="3901440"/>
            <a:ext cx="6455773" cy="2519680"/>
          </a:xfrm>
          <a:prstGeom prst="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Eating alone looks gloomy.</a:t>
            </a:r>
            <a:endParaRPr lang="en-US" sz="3200" b="1" dirty="0">
              <a:latin typeface="Book Antiqua" pitchFamily="18" charset="0"/>
            </a:endParaRPr>
          </a:p>
        </p:txBody>
      </p:sp>
    </p:spTree>
    <p:extLst>
      <p:ext uri="{BB962C8B-B14F-4D97-AF65-F5344CB8AC3E}">
        <p14:creationId xmlns="" xmlns:p14="http://schemas.microsoft.com/office/powerpoint/2010/main" val="20698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t="13278" r="25377"/>
          <a:stretch/>
        </p:blipFill>
        <p:spPr>
          <a:xfrm>
            <a:off x="6787244" y="611289"/>
            <a:ext cx="5889350" cy="5246272"/>
          </a:xfrm>
          <a:prstGeom prst="rect">
            <a:avLst/>
          </a:prstGeom>
          <a:ln>
            <a:solidFill>
              <a:schemeClr val="tx1"/>
            </a:solidFill>
          </a:ln>
        </p:spPr>
      </p:pic>
      <p:pic>
        <p:nvPicPr>
          <p:cNvPr id="12" name="Picture 11"/>
          <p:cNvPicPr>
            <a:picLocks noChangeAspect="1"/>
          </p:cNvPicPr>
          <p:nvPr/>
        </p:nvPicPr>
        <p:blipFill rotWithShape="1">
          <a:blip r:embed="rId4">
            <a:extLst>
              <a:ext uri="{28A0092B-C50C-407E-A947-70E740481C1C}">
                <a14:useLocalDpi xmlns="" xmlns:a14="http://schemas.microsoft.com/office/drawing/2010/main" val="0"/>
              </a:ext>
            </a:extLst>
          </a:blip>
          <a:srcRect l="22857" r="3352"/>
          <a:stretch/>
        </p:blipFill>
        <p:spPr>
          <a:xfrm>
            <a:off x="668954" y="611289"/>
            <a:ext cx="6039369" cy="5246272"/>
          </a:xfrm>
          <a:prstGeom prst="rect">
            <a:avLst/>
          </a:prstGeom>
          <a:ln>
            <a:solidFill>
              <a:schemeClr val="tx1"/>
            </a:solidFill>
          </a:ln>
        </p:spPr>
      </p:pic>
      <p:sp>
        <p:nvSpPr>
          <p:cNvPr id="13" name="TextBox 12"/>
          <p:cNvSpPr txBox="1"/>
          <p:nvPr/>
        </p:nvSpPr>
        <p:spPr>
          <a:xfrm>
            <a:off x="668954" y="6106859"/>
            <a:ext cx="6039369"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Living alone</a:t>
            </a:r>
            <a:endParaRPr lang="en-US" sz="2800" b="1" dirty="0">
              <a:latin typeface="Book Antiqua" pitchFamily="18" charset="0"/>
            </a:endParaRPr>
          </a:p>
        </p:txBody>
      </p:sp>
      <p:sp>
        <p:nvSpPr>
          <p:cNvPr id="14" name="TextBox 13"/>
          <p:cNvSpPr txBox="1"/>
          <p:nvPr/>
        </p:nvSpPr>
        <p:spPr>
          <a:xfrm>
            <a:off x="6787244" y="6106859"/>
            <a:ext cx="5896559"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Living with family</a:t>
            </a:r>
            <a:endParaRPr lang="en-US" sz="2800" b="1" dirty="0">
              <a:latin typeface="Book Antiqua" pitchFamily="18" charset="0"/>
            </a:endParaRPr>
          </a:p>
        </p:txBody>
      </p:sp>
    </p:spTree>
    <p:extLst>
      <p:ext uri="{BB962C8B-B14F-4D97-AF65-F5344CB8AC3E}">
        <p14:creationId xmlns="" xmlns:p14="http://schemas.microsoft.com/office/powerpoint/2010/main" val="1898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68137" y="1625600"/>
            <a:ext cx="10598020" cy="414528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Which one do you </a:t>
            </a:r>
          </a:p>
          <a:p>
            <a:pPr algn="ctr"/>
            <a:r>
              <a:rPr lang="en-US" sz="3600" b="1" dirty="0" smtClean="0">
                <a:latin typeface="Book Antiqua" pitchFamily="18" charset="0"/>
              </a:rPr>
              <a:t>unlike between the two?</a:t>
            </a:r>
            <a:endParaRPr lang="en-US" sz="3600" b="1" dirty="0">
              <a:latin typeface="Book Antiqua" pitchFamily="18" charset="0"/>
            </a:endParaRPr>
          </a:p>
        </p:txBody>
      </p:sp>
    </p:spTree>
    <p:extLst>
      <p:ext uri="{BB962C8B-B14F-4D97-AF65-F5344CB8AC3E}">
        <p14:creationId xmlns="" xmlns:p14="http://schemas.microsoft.com/office/powerpoint/2010/main" val="133566546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73036" y="1114698"/>
            <a:ext cx="9312730" cy="186944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atin typeface="Book Antiqua" pitchFamily="18" charset="0"/>
              </a:rPr>
              <a:t>Our today’s lesson is-</a:t>
            </a:r>
            <a:endParaRPr lang="en-US" sz="4400" b="1" dirty="0">
              <a:latin typeface="Book Antiqua" pitchFamily="18" charset="0"/>
            </a:endParaRPr>
          </a:p>
        </p:txBody>
      </p:sp>
      <p:sp>
        <p:nvSpPr>
          <p:cNvPr id="4" name="Rounded Rectangle 3"/>
          <p:cNvSpPr/>
          <p:nvPr/>
        </p:nvSpPr>
        <p:spPr>
          <a:xfrm>
            <a:off x="1894115" y="3088640"/>
            <a:ext cx="9417451" cy="3251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latin typeface="Book Antiqua" pitchFamily="18" charset="0"/>
              </a:rPr>
              <a:t>Can you live alone?</a:t>
            </a:r>
          </a:p>
          <a:p>
            <a:pPr algn="ctr"/>
            <a:r>
              <a:rPr lang="en-US" sz="4400" b="1" dirty="0" smtClean="0">
                <a:latin typeface="Book Antiqua" pitchFamily="18" charset="0"/>
              </a:rPr>
              <a:t>Unit-1, Lesson-1</a:t>
            </a:r>
            <a:endParaRPr lang="en-US" sz="4400" b="1" dirty="0">
              <a:latin typeface="Book Antiqua" pitchFamily="18" charset="0"/>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94116" y="369516"/>
            <a:ext cx="9417451" cy="6539285"/>
          </a:xfrm>
          <a:prstGeom prst="rect">
            <a:avLst/>
          </a:prstGeom>
          <a:ln>
            <a:solidFill>
              <a:schemeClr val="tx1"/>
            </a:solidFill>
          </a:ln>
        </p:spPr>
      </p:pic>
      <p:sp>
        <p:nvSpPr>
          <p:cNvPr id="5" name="TextBox 4"/>
          <p:cNvSpPr txBox="1"/>
          <p:nvPr/>
        </p:nvSpPr>
        <p:spPr>
          <a:xfrm>
            <a:off x="5998029" y="1519330"/>
            <a:ext cx="4498521" cy="707886"/>
          </a:xfrm>
          <a:prstGeom prst="rect">
            <a:avLst/>
          </a:prstGeom>
          <a:noFill/>
        </p:spPr>
        <p:txBody>
          <a:bodyPr wrap="square" rtlCol="0">
            <a:spAutoFit/>
          </a:bodyPr>
          <a:lstStyle/>
          <a:p>
            <a:pPr algn="ctr"/>
            <a:r>
              <a:rPr lang="en-US" sz="4000" b="1" dirty="0" smtClean="0">
                <a:latin typeface="Book Antiqua" pitchFamily="18" charset="0"/>
              </a:rPr>
              <a:t>Living alone.</a:t>
            </a:r>
            <a:endParaRPr lang="en-US" sz="4000" b="1" dirty="0">
              <a:latin typeface="Book Antiqua" pitchFamily="18" charset="0"/>
            </a:endParaRPr>
          </a:p>
        </p:txBody>
      </p:sp>
    </p:spTree>
    <p:extLst>
      <p:ext uri="{BB962C8B-B14F-4D97-AF65-F5344CB8AC3E}">
        <p14:creationId xmlns="" xmlns:p14="http://schemas.microsoft.com/office/powerpoint/2010/main" val="92777544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2000"/>
                                        <p:tgtEl>
                                          <p:spTgt spid="2"/>
                                        </p:tgtEl>
                                        <p:attrNameLst>
                                          <p:attrName>ppt_w</p:attrName>
                                        </p:attrNameLst>
                                      </p:cBhvr>
                                      <p:tavLst>
                                        <p:tav tm="0">
                                          <p:val>
                                            <p:strVal val="ppt_w"/>
                                          </p:val>
                                        </p:tav>
                                        <p:tav tm="100000">
                                          <p:val>
                                            <p:fltVal val="0"/>
                                          </p:val>
                                        </p:tav>
                                      </p:tavLst>
                                    </p:anim>
                                    <p:anim calcmode="lin" valueType="num">
                                      <p:cBhvr>
                                        <p:cTn id="17" dur="2000"/>
                                        <p:tgtEl>
                                          <p:spTgt spid="2"/>
                                        </p:tgtEl>
                                        <p:attrNameLst>
                                          <p:attrName>ppt_h</p:attrName>
                                        </p:attrNameLst>
                                      </p:cBhvr>
                                      <p:tavLst>
                                        <p:tav tm="0">
                                          <p:val>
                                            <p:strVal val="ppt_h"/>
                                          </p:val>
                                        </p:tav>
                                        <p:tav tm="100000">
                                          <p:val>
                                            <p:fltVal val="0"/>
                                          </p:val>
                                        </p:tav>
                                      </p:tavLst>
                                    </p:anim>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352214"/>
            <a:ext cx="12264390" cy="2492587"/>
            <a:chOff x="990600" y="609600"/>
            <a:chExt cx="8382000" cy="2696308"/>
          </a:xfrm>
        </p:grpSpPr>
        <p:sp>
          <p:nvSpPr>
            <p:cNvPr id="5" name="Down Ribbon 4"/>
            <p:cNvSpPr/>
            <p:nvPr/>
          </p:nvSpPr>
          <p:spPr>
            <a:xfrm>
              <a:off x="990600" y="609600"/>
              <a:ext cx="8382000" cy="2696308"/>
            </a:xfrm>
            <a:prstGeom prst="ribbon">
              <a:avLst>
                <a:gd name="adj1" fmla="val 20800"/>
                <a:gd name="adj2" fmla="val 68718"/>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a:latin typeface="Book Antiqua" pitchFamily="18" charset="0"/>
              </a:endParaRPr>
            </a:p>
          </p:txBody>
        </p:sp>
        <p:sp>
          <p:nvSpPr>
            <p:cNvPr id="3" name="Oval 2"/>
            <p:cNvSpPr/>
            <p:nvPr/>
          </p:nvSpPr>
          <p:spPr>
            <a:xfrm>
              <a:off x="3104978" y="1400908"/>
              <a:ext cx="4455297" cy="1641231"/>
            </a:xfrm>
            <a:prstGeom prst="ellipse">
              <a:avLst/>
            </a:prstGeom>
            <a:ln w="127000" cmpd="dbl">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Learning outcomes</a:t>
              </a:r>
              <a:endParaRPr lang="en-US" sz="3200" b="1" dirty="0">
                <a:latin typeface="Book Antiqua" pitchFamily="18" charset="0"/>
              </a:endParaRPr>
            </a:p>
          </p:txBody>
        </p:sp>
      </p:grpSp>
      <p:sp>
        <p:nvSpPr>
          <p:cNvPr id="4" name="Rounded Rectangle 3"/>
          <p:cNvSpPr/>
          <p:nvPr/>
        </p:nvSpPr>
        <p:spPr>
          <a:xfrm>
            <a:off x="552450" y="3088640"/>
            <a:ext cx="12264390" cy="382016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r>
              <a:rPr lang="en-US" sz="2800" b="1" spc="-120" dirty="0" smtClean="0">
                <a:solidFill>
                  <a:schemeClr val="bg1"/>
                </a:solidFill>
                <a:latin typeface="Book Antiqua" pitchFamily="18" charset="0"/>
              </a:rPr>
              <a:t>After we have studied </a:t>
            </a:r>
            <a:r>
              <a:rPr lang="en-US" sz="2800" b="1" spc="-120" dirty="0">
                <a:solidFill>
                  <a:schemeClr val="bg1"/>
                </a:solidFill>
                <a:latin typeface="Book Antiqua" pitchFamily="18" charset="0"/>
              </a:rPr>
              <a:t>this </a:t>
            </a:r>
            <a:r>
              <a:rPr lang="en-US" sz="2800" b="1" spc="-120" dirty="0" smtClean="0">
                <a:solidFill>
                  <a:schemeClr val="bg1"/>
                </a:solidFill>
                <a:latin typeface="Book Antiqua" pitchFamily="18" charset="0"/>
              </a:rPr>
              <a:t>lesson, we will </a:t>
            </a:r>
            <a:r>
              <a:rPr lang="en-US" sz="2800" b="1" spc="-120" dirty="0">
                <a:solidFill>
                  <a:schemeClr val="bg1"/>
                </a:solidFill>
                <a:latin typeface="Book Antiqua" pitchFamily="18" charset="0"/>
              </a:rPr>
              <a:t>be able to-</a:t>
            </a:r>
          </a:p>
          <a:p>
            <a:pPr marL="571500" indent="-571500" algn="just">
              <a:buFont typeface="Wingdings" pitchFamily="2" charset="2"/>
              <a:buChar char="Ø"/>
            </a:pPr>
            <a:r>
              <a:rPr lang="en-US" sz="2800" b="1" dirty="0" smtClean="0">
                <a:latin typeface="Book Antiqua" pitchFamily="18" charset="0"/>
              </a:rPr>
              <a:t>ask and answer questions</a:t>
            </a:r>
          </a:p>
          <a:p>
            <a:pPr marL="571500" indent="-571500" algn="just">
              <a:buFont typeface="Wingdings" pitchFamily="2" charset="2"/>
              <a:buChar char="Ø"/>
            </a:pPr>
            <a:r>
              <a:rPr lang="en-US" sz="2800" b="1" dirty="0">
                <a:latin typeface="Book Antiqua" pitchFamily="18" charset="0"/>
              </a:rPr>
              <a:t>read and understand the text through silent reading</a:t>
            </a:r>
            <a:endParaRPr lang="en-US" sz="2800" b="1" dirty="0">
              <a:solidFill>
                <a:schemeClr val="bg1"/>
              </a:solidFill>
              <a:latin typeface="Book Antiqua" pitchFamily="18" charset="0"/>
              <a:ea typeface="Times New Roman"/>
              <a:cs typeface="Times New Roman"/>
            </a:endParaRPr>
          </a:p>
          <a:p>
            <a:pPr marL="571500" indent="-571500" algn="just">
              <a:buFont typeface="Wingdings" pitchFamily="2" charset="2"/>
              <a:buChar char="Ø"/>
            </a:pPr>
            <a:r>
              <a:rPr lang="en-US" sz="2800" b="1" dirty="0" smtClean="0">
                <a:latin typeface="Book Antiqua" pitchFamily="18" charset="0"/>
              </a:rPr>
              <a:t>write incidents</a:t>
            </a:r>
          </a:p>
          <a:p>
            <a:pPr marL="571500" indent="-571500" algn="just">
              <a:buFont typeface="Wingdings" pitchFamily="2" charset="2"/>
              <a:buChar char="Ø"/>
            </a:pPr>
            <a:r>
              <a:rPr lang="en-US" sz="2800" b="1" dirty="0" smtClean="0">
                <a:latin typeface="Book Antiqua" pitchFamily="18" charset="0"/>
              </a:rPr>
              <a:t>participate in discussions</a:t>
            </a: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latin typeface="Book Antiqua" pitchFamily="18" charset="0"/>
            </a:endParaRPr>
          </a:p>
        </p:txBody>
      </p:sp>
    </p:spTree>
    <p:extLst>
      <p:ext uri="{BB962C8B-B14F-4D97-AF65-F5344CB8AC3E}">
        <p14:creationId xmlns="" xmlns:p14="http://schemas.microsoft.com/office/powerpoint/2010/main" val="135734592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573610"/>
            <a:ext cx="12954000" cy="1815882"/>
          </a:xfrm>
          <a:prstGeom prst="rect">
            <a:avLst/>
          </a:prstGeom>
        </p:spPr>
        <p:txBody>
          <a:bodyPr wrap="square">
            <a:spAutoFit/>
          </a:bodyPr>
          <a:lstStyle/>
          <a:p>
            <a:pPr>
              <a:tabLst>
                <a:tab pos="579438" algn="l"/>
              </a:tabLst>
            </a:pPr>
            <a:r>
              <a:rPr lang="en-US" sz="2800" b="1" dirty="0">
                <a:latin typeface="Book Antiqua" pitchFamily="18" charset="0"/>
              </a:rPr>
              <a:t>A </a:t>
            </a:r>
            <a:r>
              <a:rPr lang="en-US" sz="2800" b="1" dirty="0" smtClean="0">
                <a:latin typeface="Book Antiqua" pitchFamily="18" charset="0"/>
              </a:rPr>
              <a:t>	Look </a:t>
            </a:r>
            <a:r>
              <a:rPr lang="en-US" sz="2800" b="1" dirty="0">
                <a:latin typeface="Book Antiqua" pitchFamily="18" charset="0"/>
              </a:rPr>
              <a:t>at the pictures and discuss in pairs the following questions.</a:t>
            </a:r>
          </a:p>
          <a:p>
            <a:pPr>
              <a:tabLst>
                <a:tab pos="579438" algn="l"/>
              </a:tabLst>
            </a:pPr>
            <a:r>
              <a:rPr lang="en-US" sz="2800" dirty="0" smtClean="0">
                <a:latin typeface="Book Antiqua" pitchFamily="18" charset="0"/>
              </a:rPr>
              <a:t>	</a:t>
            </a:r>
            <a:r>
              <a:rPr lang="en-US" sz="2800" b="1" dirty="0" smtClean="0">
                <a:latin typeface="Book Antiqua" pitchFamily="18" charset="0"/>
              </a:rPr>
              <a:t>1 </a:t>
            </a:r>
            <a:r>
              <a:rPr lang="en-US" sz="2800" b="1" dirty="0">
                <a:latin typeface="Book Antiqua" pitchFamily="18" charset="0"/>
              </a:rPr>
              <a:t>Can you live alone in a house?</a:t>
            </a:r>
          </a:p>
          <a:p>
            <a:pPr>
              <a:tabLst>
                <a:tab pos="579438" algn="l"/>
              </a:tabLst>
            </a:pPr>
            <a:r>
              <a:rPr lang="en-US" sz="2800" b="1" dirty="0" smtClean="0">
                <a:latin typeface="Book Antiqua" pitchFamily="18" charset="0"/>
              </a:rPr>
              <a:t>	2 </a:t>
            </a:r>
            <a:r>
              <a:rPr lang="en-US" sz="2800" b="1" dirty="0">
                <a:latin typeface="Book Antiqua" pitchFamily="18" charset="0"/>
              </a:rPr>
              <a:t>Make a list of the problems you think you will have if you live alone in a</a:t>
            </a:r>
          </a:p>
          <a:p>
            <a:pPr marL="854075">
              <a:tabLst>
                <a:tab pos="579438" algn="l"/>
              </a:tabLst>
            </a:pPr>
            <a:r>
              <a:rPr lang="en-US" sz="2800" b="1" dirty="0">
                <a:latin typeface="Book Antiqua" pitchFamily="18" charset="0"/>
              </a:rPr>
              <a:t>house, e.g. having accidents, cooking, etc.</a:t>
            </a:r>
          </a:p>
        </p:txBody>
      </p:sp>
      <p:pic>
        <p:nvPicPr>
          <p:cNvPr id="3074"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25000" contrast="59000"/>
                    </a14:imgEffect>
                  </a14:imgLayer>
                </a14:imgProps>
              </a:ext>
              <a:ext uri="{28A0092B-C50C-407E-A947-70E740481C1C}">
                <a14:useLocalDpi xmlns="" xmlns:a14="http://schemas.microsoft.com/office/drawing/2010/main" val="0"/>
              </a:ext>
            </a:extLst>
          </a:blip>
          <a:srcRect/>
          <a:stretch>
            <a:fillRect/>
          </a:stretch>
        </p:blipFill>
        <p:spPr bwMode="auto">
          <a:xfrm>
            <a:off x="838200" y="2707210"/>
            <a:ext cx="5486399" cy="40745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BEBA8EAE-BF5A-486C-A8C5-ECC9F3942E4B}">
                <a14:imgProps xmlns="" xmlns:a14="http://schemas.microsoft.com/office/drawing/2010/main">
                  <a14:imgLayer r:embed="rId5">
                    <a14:imgEffect>
                      <a14:brightnessContrast bright="-23000" contrast="57000"/>
                    </a14:imgEffect>
                  </a14:imgLayer>
                </a14:imgProps>
              </a:ext>
              <a:ext uri="{28A0092B-C50C-407E-A947-70E740481C1C}">
                <a14:useLocalDpi xmlns="" xmlns:a14="http://schemas.microsoft.com/office/drawing/2010/main" val="0"/>
              </a:ext>
            </a:extLst>
          </a:blip>
          <a:srcRect/>
          <a:stretch>
            <a:fillRect/>
          </a:stretch>
        </p:blipFill>
        <p:spPr bwMode="auto">
          <a:xfrm>
            <a:off x="7205578" y="2737690"/>
            <a:ext cx="5291222" cy="40441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86336758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b="2052"/>
          <a:stretch/>
        </p:blipFill>
        <p:spPr>
          <a:xfrm>
            <a:off x="0" y="0"/>
            <a:ext cx="13258800" cy="7315201"/>
          </a:xfrm>
          <a:prstGeom prst="rect">
            <a:avLst/>
          </a:prstGeom>
          <a:ln>
            <a:solidFill>
              <a:schemeClr val="tx1"/>
            </a:solidFill>
          </a:ln>
        </p:spPr>
      </p:pic>
      <p:sp>
        <p:nvSpPr>
          <p:cNvPr id="7" name="Rectangle 6"/>
          <p:cNvSpPr/>
          <p:nvPr/>
        </p:nvSpPr>
        <p:spPr>
          <a:xfrm>
            <a:off x="0" y="6477000"/>
            <a:ext cx="13258800" cy="707886"/>
          </a:xfrm>
          <a:prstGeom prst="rect">
            <a:avLst/>
          </a:prstGeom>
          <a:ln>
            <a:noFill/>
          </a:ln>
        </p:spPr>
        <p:txBody>
          <a:bodyPr wrap="square">
            <a:spAutoFit/>
          </a:bodyPr>
          <a:lstStyle/>
          <a:p>
            <a:pPr algn="ctr"/>
            <a:r>
              <a:rPr lang="en-US" sz="4000" b="1" dirty="0">
                <a:solidFill>
                  <a:schemeClr val="bg1">
                    <a:lumMod val="95000"/>
                  </a:schemeClr>
                </a:solidFill>
                <a:latin typeface="Book Antiqua" pitchFamily="18" charset="0"/>
              </a:rPr>
              <a:t>Long ago, a young man </a:t>
            </a:r>
            <a:r>
              <a:rPr lang="en-US" sz="4000" b="1" dirty="0" smtClean="0">
                <a:solidFill>
                  <a:schemeClr val="bg1">
                    <a:lumMod val="95000"/>
                  </a:schemeClr>
                </a:solidFill>
                <a:latin typeface="Book Antiqua" pitchFamily="18" charset="0"/>
              </a:rPr>
              <a:t>lived in a beautiful village.</a:t>
            </a:r>
            <a:endParaRPr lang="en-US" sz="4000" b="1" dirty="0">
              <a:solidFill>
                <a:schemeClr val="bg1">
                  <a:lumMod val="95000"/>
                </a:schemeClr>
              </a:solidFill>
              <a:latin typeface="Book Antiqua" pitchFamily="18" charset="0"/>
            </a:endParaRPr>
          </a:p>
        </p:txBody>
      </p:sp>
    </p:spTree>
    <p:extLst>
      <p:ext uri="{BB962C8B-B14F-4D97-AF65-F5344CB8AC3E}">
        <p14:creationId xmlns="" xmlns:p14="http://schemas.microsoft.com/office/powerpoint/2010/main" val="135323851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1210</Words>
  <Application>Microsoft Office PowerPoint</Application>
  <PresentationFormat>Custom</PresentationFormat>
  <Paragraphs>155</Paragraphs>
  <Slides>29</Slides>
  <Notes>26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Hossain</cp:lastModifiedBy>
  <cp:revision>92</cp:revision>
  <dcterms:created xsi:type="dcterms:W3CDTF">2014-01-14T09:31:41Z</dcterms:created>
  <dcterms:modified xsi:type="dcterms:W3CDTF">2020-06-16T23:52:49Z</dcterms:modified>
</cp:coreProperties>
</file>