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notesMasterIdLst>
    <p:notesMasterId r:id="rId26"/>
  </p:notes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2" r:id="rId17"/>
    <p:sldId id="274" r:id="rId18"/>
    <p:sldId id="281" r:id="rId19"/>
    <p:sldId id="276" r:id="rId20"/>
    <p:sldId id="277" r:id="rId21"/>
    <p:sldId id="282" r:id="rId22"/>
    <p:sldId id="275" r:id="rId23"/>
    <p:sldId id="278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0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  <a:srgbClr val="66FF33"/>
    <a:srgbClr val="CC3300"/>
    <a:srgbClr val="000000"/>
    <a:srgbClr val="E96217"/>
    <a:srgbClr val="FF99FF"/>
    <a:srgbClr val="FF66CC"/>
    <a:srgbClr val="99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85" autoAdjust="0"/>
  </p:normalViewPr>
  <p:slideViewPr>
    <p:cSldViewPr snapToGrid="0">
      <p:cViewPr varScale="1">
        <p:scale>
          <a:sx n="75" d="100"/>
          <a:sy n="75" d="100"/>
        </p:scale>
        <p:origin x="5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43765-35F8-4D85-986D-0244A08FDE5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C0DE3-34AD-4C5F-B9A8-0339F06F6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3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C0DE3-34AD-4C5F-B9A8-0339F06F6D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22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C0DE3-34AD-4C5F-B9A8-0339F06F6D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66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C0DE3-34AD-4C5F-B9A8-0339F06F6D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84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C0DE3-34AD-4C5F-B9A8-0339F06F6D6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3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406E-ACA0-4B3C-A62C-AECC67F5AE5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7957-80A3-49A4-A3D4-AC917CC78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5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406E-ACA0-4B3C-A62C-AECC67F5AE5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7957-80A3-49A4-A3D4-AC917CC78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5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406E-ACA0-4B3C-A62C-AECC67F5AE5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7957-80A3-49A4-A3D4-AC917CC78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46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406E-ACA0-4B3C-A62C-AECC67F5AE5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7957-80A3-49A4-A3D4-AC917CC78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3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406E-ACA0-4B3C-A62C-AECC67F5AE5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7957-80A3-49A4-A3D4-AC917CC78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53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406E-ACA0-4B3C-A62C-AECC67F5AE5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7957-80A3-49A4-A3D4-AC917CC78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406E-ACA0-4B3C-A62C-AECC67F5AE5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7957-80A3-49A4-A3D4-AC917CC78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3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406E-ACA0-4B3C-A62C-AECC67F5AE5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7957-80A3-49A4-A3D4-AC917CC78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8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406E-ACA0-4B3C-A62C-AECC67F5AE5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7957-80A3-49A4-A3D4-AC917CC78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4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406E-ACA0-4B3C-A62C-AECC67F5AE5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7957-80A3-49A4-A3D4-AC917CC78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0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406E-ACA0-4B3C-A62C-AECC67F5AE5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7957-80A3-49A4-A3D4-AC917CC78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406E-ACA0-4B3C-A62C-AECC67F5AE5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7957-80A3-49A4-A3D4-AC917CC78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E406E-ACA0-4B3C-A62C-AECC67F5AE5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47957-80A3-49A4-A3D4-AC917CC78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8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803400"/>
            <a:ext cx="11620500" cy="4940300"/>
          </a:xfrm>
          <a:prstGeom prst="rect">
            <a:avLst/>
          </a:prstGeom>
          <a:ln w="57150">
            <a:solidFill>
              <a:srgbClr val="CC3300"/>
            </a:solidFill>
            <a:prstDash val="solid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1"/>
            <a:ext cx="4038600" cy="1638299"/>
          </a:xfrm>
          <a:prstGeom prst="rect">
            <a:avLst/>
          </a:prstGeom>
          <a:ln w="7620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39619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891" y="689113"/>
            <a:ext cx="10984014" cy="5078313"/>
          </a:xfrm>
          <a:prstGeom prst="rect">
            <a:avLst/>
          </a:prstGeom>
          <a:noFill/>
          <a:ln w="38100">
            <a:solidFill>
              <a:srgbClr val="E96217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১।</a:t>
            </a:r>
            <a:r>
              <a:rPr lang="bn-BD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পণ্যের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ক্রয়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মূল্য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হতে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ক্রয়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সংক্রান্ত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খরচ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বাদ</a:t>
            </a:r>
            <a:r>
              <a:rPr lang="bn-BD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bn-BD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just"/>
            <a:r>
              <a:rPr lang="bn-BD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bn-BD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দিয়ে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নীট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ক্রয়মূল্য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নির্ণয়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করা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হয়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।</a:t>
            </a:r>
          </a:p>
          <a:p>
            <a:pPr algn="just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২।</a:t>
            </a:r>
            <a:r>
              <a:rPr lang="bn-BD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পণ্যের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বিক্রয়মূল্য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হতে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বিক্রয়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সংক্রান্ত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খরচ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bn-BD" sz="5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just"/>
            <a:r>
              <a:rPr lang="bn-BD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bn-BD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বাদ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দিয়ে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নীট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বিক্রয়মূল্য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নির্ণয়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করা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হয়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</a:p>
          <a:p>
            <a:pPr algn="just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৩।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নীট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বিক্রয়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হতে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বিক্রিত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পর্ণের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মূল্য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বাদ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দিয়ে</a:t>
            </a:r>
            <a:endParaRPr lang="en-US" sz="5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just"/>
            <a:r>
              <a:rPr lang="bn-BD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মোট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মূনাফা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বা</a:t>
            </a:r>
            <a:r>
              <a:rPr lang="bn-BD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bn-BD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 নির্নয় করা হয় ।</a:t>
            </a:r>
            <a:endParaRPr lang="en-US" sz="5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669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13" y="-326554"/>
            <a:ext cx="8603973" cy="45178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98993" y="4449752"/>
            <a:ext cx="7029489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ব্যবসায়ের জন্য মেশিন][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8992" y="5425332"/>
            <a:ext cx="7029489" cy="1200329"/>
          </a:xfrm>
          <a:prstGeom prst="rect">
            <a:avLst/>
          </a:prstGeom>
          <a:solidFill>
            <a:srgbClr val="00FF00"/>
          </a:solidFill>
          <a:ln w="381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99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7200" dirty="0" smtClean="0">
                <a:solidFill>
                  <a:srgbClr val="99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99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7200" dirty="0" smtClean="0">
                <a:solidFill>
                  <a:srgbClr val="99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99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endParaRPr lang="en-US" sz="7200" dirty="0">
              <a:solidFill>
                <a:srgbClr val="99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19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50" y="82062"/>
            <a:ext cx="6149487" cy="3516924"/>
          </a:xfrm>
          <a:prstGeom prst="rect">
            <a:avLst/>
          </a:prstGeom>
          <a:ln w="38100">
            <a:solidFill>
              <a:srgbClr val="FF00FF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69323" cy="2919779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409843" y="3731430"/>
            <a:ext cx="5926622" cy="923330"/>
          </a:xfrm>
          <a:prstGeom prst="rect">
            <a:avLst/>
          </a:prstGeom>
          <a:solidFill>
            <a:srgbClr val="66FF33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bn-BD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আসবাবপত্র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888523" y="464094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3094" y="5855584"/>
            <a:ext cx="5535490" cy="923330"/>
          </a:xfrm>
          <a:prstGeom prst="rect">
            <a:avLst/>
          </a:prstGeom>
          <a:solidFill>
            <a:srgbClr val="E96217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n w="0"/>
                <a:solidFill>
                  <a:srgbClr val="FF66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মূলধন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জাতীয় ব্যয়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869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12165"/>
            <a:ext cx="12192000" cy="8125301"/>
          </a:xfrm>
          <a:prstGeom prst="rect">
            <a:avLst/>
          </a:prstGeom>
          <a:solidFill>
            <a:srgbClr val="FF99FF">
              <a:alpha val="87059"/>
            </a:srgbClr>
          </a:solidFill>
          <a:ln w="57150"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bn-BD" sz="5400" dirty="0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মূলধন </a:t>
            </a:r>
            <a:r>
              <a:rPr lang="en-US" sz="5400" dirty="0" err="1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5400" dirty="0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ব্যয়ঃ</a:t>
            </a:r>
            <a:r>
              <a:rPr lang="en-US" sz="5400" dirty="0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dirty="0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dirty="0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5400" dirty="0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অনিয়মিত</a:t>
            </a:r>
            <a:r>
              <a:rPr lang="en-US" sz="5400" dirty="0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5400" dirty="0" err="1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5400" dirty="0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5400" dirty="0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5400" dirty="0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5400" dirty="0" err="1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5400" dirty="0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5400" dirty="0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5400" dirty="0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5400" dirty="0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5400" dirty="0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dirty="0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5400" dirty="0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 সকল ব্যয়ই মূলধন জাতীয় ব্যয় ।</a:t>
            </a:r>
          </a:p>
          <a:p>
            <a:pPr algn="ctr"/>
            <a:endParaRPr lang="bn-BD" sz="6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 সম্পদঃ জমি,আসবাবপত্র ,যন্ত্রপাতি, মোটরগাড়ি ইত্যাদি ।</a:t>
            </a:r>
          </a:p>
          <a:p>
            <a:pPr algn="ctr"/>
            <a:endParaRPr lang="bn-BD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24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1" y="257905"/>
            <a:ext cx="4783015" cy="391550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11" y="257905"/>
            <a:ext cx="3654669" cy="3915508"/>
          </a:xfrm>
          <a:prstGeom prst="rect">
            <a:avLst/>
          </a:prstGeom>
          <a:ln w="38100">
            <a:solidFill>
              <a:srgbClr val="99FF33"/>
            </a:solidFill>
          </a:ln>
        </p:spPr>
      </p:pic>
      <p:sp>
        <p:nvSpPr>
          <p:cNvPr id="4" name="Down Arrow 3"/>
          <p:cNvSpPr/>
          <p:nvPr/>
        </p:nvSpPr>
        <p:spPr>
          <a:xfrm>
            <a:off x="2802989" y="4513384"/>
            <a:ext cx="324524" cy="4454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7045569" y="4466493"/>
            <a:ext cx="363415" cy="492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40894" y="5298832"/>
            <a:ext cx="5532284" cy="92333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0" cap="none" spc="0" dirty="0" smtClean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মূনাফা জাতীয় ব্যয়</a:t>
            </a:r>
            <a:endParaRPr lang="en-US" sz="5400" b="0" cap="none" spc="0" dirty="0">
              <a:ln w="0"/>
              <a:solidFill>
                <a:srgbClr val="33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429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6" y="482844"/>
            <a:ext cx="5514975" cy="3971925"/>
          </a:xfrm>
          <a:prstGeom prst="rect">
            <a:avLst/>
          </a:prstGeom>
          <a:ln w="19050">
            <a:solidFill>
              <a:srgbClr val="0033CC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78" y="482845"/>
            <a:ext cx="5533292" cy="3971924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Down Arrow 3"/>
          <p:cNvSpPr/>
          <p:nvPr/>
        </p:nvSpPr>
        <p:spPr>
          <a:xfrm>
            <a:off x="3539350" y="4659086"/>
            <a:ext cx="290528" cy="7226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7582026" y="4659086"/>
            <a:ext cx="350906" cy="679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52284" y="5543342"/>
            <a:ext cx="5194900" cy="11079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মূনাফা জাতীয় ব্যয়</a:t>
            </a:r>
            <a:endParaRPr lang="en-US" sz="6600" i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3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81432" y="749030"/>
            <a:ext cx="9699303" cy="5016758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মূনাফা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সম্পাদনের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মধ্যেই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উপযোগিতা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নিঃশেষ হয়ে যায় ,তাকে মূনাফা জাতীয় প্রদান / ব্যয় বলা হয় ।</a:t>
            </a:r>
          </a:p>
          <a:p>
            <a:pPr algn="just"/>
            <a:endParaRPr lang="bn-BD" sz="40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উদাহরণঃ পণ্য ক্রয় ,ভাড়া পরিশোধ,বেতন পরিশোধ , মনিহারি দ্রব্যাদি ক্রয় ,বিজ্ঞাপন খরচ ,ইত্যাদি মূনাফা জাতীয় ব্যয়ের উদাহরন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17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25" y="2234231"/>
            <a:ext cx="10383812" cy="4459773"/>
          </a:xfrm>
          <a:prstGeom prst="rect">
            <a:avLst/>
          </a:prstGeom>
          <a:ln w="57150">
            <a:solidFill>
              <a:srgbClr val="FF00FF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4462" y="200737"/>
            <a:ext cx="11957538" cy="1938992"/>
          </a:xfrm>
          <a:prstGeom prst="rect">
            <a:avLst/>
          </a:prstGeom>
          <a:solidFill>
            <a:srgbClr val="FF00FF"/>
          </a:solidFill>
          <a:ln w="38100"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en-US" sz="60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60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নির্দিষ্ট সময়ের যে পণ্য বিক্রি হয় তার জন্য ব্যয়িত খরচের সমষিটকে কি বলে ?</a:t>
            </a:r>
            <a:endParaRPr lang="en-US" sz="6000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4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313035"/>
            <a:ext cx="11455400" cy="6001643"/>
          </a:xfrm>
          <a:prstGeom prst="rect">
            <a:avLst/>
          </a:prstGeom>
          <a:solidFill>
            <a:srgbClr val="000000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উত্তরঃ</a:t>
            </a:r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কোন</a:t>
            </a:r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নির্দিষ্ট</a:t>
            </a:r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সময়ে</a:t>
            </a:r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যে</a:t>
            </a:r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পণ্যদ্রব্য</a:t>
            </a:r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বিক্রয়</a:t>
            </a:r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হয়</a:t>
            </a:r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তার</a:t>
            </a:r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জন্য</a:t>
            </a:r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ব্যয়িত</a:t>
            </a:r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খরচের</a:t>
            </a:r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সম</a:t>
            </a:r>
            <a:r>
              <a:rPr lang="bn-BD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ষ্ঠিকে বলা হয় -----বিক্রীত পণ্যের ব্যয় ।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82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7" y="1622372"/>
            <a:ext cx="11900453" cy="43212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47" y="349144"/>
            <a:ext cx="11622157" cy="1015663"/>
          </a:xfrm>
          <a:prstGeom prst="rect">
            <a:avLst/>
          </a:prstGeom>
          <a:solidFill>
            <a:schemeClr val="bg2">
              <a:lumMod val="1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66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নিট মূনাফার হার নির্ধারণের সূত্রটি নির্ণয় কর ।</a:t>
            </a:r>
            <a:endParaRPr lang="en-US" sz="6000" dirty="0">
              <a:solidFill>
                <a:srgbClr val="66FF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7600" y="6099567"/>
            <a:ext cx="8597900" cy="584775"/>
          </a:xfrm>
          <a:prstGeom prst="rect">
            <a:avLst/>
          </a:prstGeom>
          <a:solidFill>
            <a:srgbClr val="00FF00"/>
          </a:solidFill>
          <a:ln w="9525"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নিট মূনাফার হার নির্ণয়ের সূত্র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=নিট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মূনাফা/ নিট বিক্রয় *১০০ </a:t>
            </a:r>
            <a:endPara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1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bn-BD" sz="6600" dirty="0" smtClean="0">
                <a:solidFill>
                  <a:srgbClr val="990000"/>
                </a:solidFill>
              </a:rPr>
              <a:t>শিক্ষক পরিচিতি</a:t>
            </a:r>
            <a:endParaRPr lang="en-US" sz="6600" dirty="0">
              <a:solidFill>
                <a:srgbClr val="99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409" y="1997903"/>
            <a:ext cx="6019800" cy="4351338"/>
          </a:xfrm>
          <a:solidFill>
            <a:srgbClr val="CCFF99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600" i="1" dirty="0" smtClean="0">
                <a:solidFill>
                  <a:srgbClr val="00B050"/>
                </a:solidFill>
                <a:latin typeface="TangonMJ" pitchFamily="2" charset="0"/>
                <a:cs typeface="NikoshBAN" panose="02000000000000000000" pitchFamily="2" charset="0"/>
              </a:rPr>
              <a:t>মোহাম্মদ আব্দুল হাকিম</a:t>
            </a:r>
          </a:p>
          <a:p>
            <a:pPr marL="0" indent="0">
              <a:buNone/>
            </a:pPr>
            <a:r>
              <a:rPr lang="bn-BD" sz="3600" i="1" dirty="0" smtClean="0">
                <a:solidFill>
                  <a:srgbClr val="00B050"/>
                </a:solidFill>
                <a:latin typeface="TangonMJ" pitchFamily="2" charset="0"/>
                <a:cs typeface="NikoshBAN" panose="02000000000000000000" pitchFamily="2" charset="0"/>
              </a:rPr>
              <a:t>সিনিয়র শিক্ষক</a:t>
            </a:r>
          </a:p>
          <a:p>
            <a:pPr marL="0" indent="0">
              <a:buNone/>
            </a:pPr>
            <a:r>
              <a:rPr lang="bn-BD" sz="3600" i="1" dirty="0" smtClean="0">
                <a:solidFill>
                  <a:srgbClr val="00B050"/>
                </a:solidFill>
                <a:latin typeface="TangonMJ" pitchFamily="2" charset="0"/>
                <a:cs typeface="NikoshBAN" panose="02000000000000000000" pitchFamily="2" charset="0"/>
              </a:rPr>
              <a:t>ভূঞাপুর পাইলট উচ্চ বালিকা বিদ্যালয়</a:t>
            </a:r>
          </a:p>
          <a:p>
            <a:pPr marL="0" indent="0">
              <a:buNone/>
            </a:pPr>
            <a:r>
              <a:rPr lang="bn-BD" sz="3600" i="1" dirty="0" smtClean="0">
                <a:solidFill>
                  <a:srgbClr val="00B050"/>
                </a:solidFill>
                <a:latin typeface="TangonMJ" pitchFamily="2" charset="0"/>
                <a:cs typeface="NikoshBAN" panose="02000000000000000000" pitchFamily="2" charset="0"/>
              </a:rPr>
              <a:t>ভূঞাপুর,টাংগাইল।</a:t>
            </a:r>
          </a:p>
          <a:p>
            <a:pPr marL="0" indent="0">
              <a:buNone/>
            </a:pPr>
            <a:r>
              <a:rPr lang="bn-BD" sz="3600" i="1" dirty="0" smtClean="0">
                <a:solidFill>
                  <a:srgbClr val="00B050"/>
                </a:solidFill>
                <a:latin typeface="TangonMJ" pitchFamily="2" charset="0"/>
                <a:cs typeface="NikoshBAN" panose="02000000000000000000" pitchFamily="2" charset="0"/>
              </a:rPr>
              <a:t>মোবাইলঃ০১৭২৫০৬৭০৭৬</a:t>
            </a:r>
          </a:p>
          <a:p>
            <a:pPr marL="0" indent="0">
              <a:buNone/>
            </a:pPr>
            <a:r>
              <a:rPr lang="en-US" sz="3600" i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Gmail:mdabdulhakim92@gmail.com</a:t>
            </a:r>
            <a:endParaRPr lang="en-US" sz="3600" i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76" y="1832391"/>
            <a:ext cx="3630524" cy="4516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4460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557" y="2130926"/>
            <a:ext cx="7775538" cy="4427621"/>
          </a:xfrm>
          <a:prstGeom prst="rect">
            <a:avLst/>
          </a:prstGeom>
          <a:ln w="57150">
            <a:solidFill>
              <a:srgbClr val="FF00FF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96254" y="114258"/>
            <a:ext cx="12095746" cy="1754326"/>
          </a:xfrm>
          <a:prstGeom prst="rect">
            <a:avLst/>
          </a:prstGeom>
          <a:solidFill>
            <a:srgbClr val="7030A0"/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দলীয় কাজঃবিক্রিত পণ্যের ব্যয় নির্ধারণের</a:t>
            </a:r>
          </a:p>
          <a:p>
            <a:pPr algn="ctr"/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সূত্রটির তালিকা তৈরি কর -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990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422483"/>
              </p:ext>
            </p:extLst>
          </p:nvPr>
        </p:nvGraphicFramePr>
        <p:xfrm>
          <a:off x="0" y="932180"/>
          <a:ext cx="12141199" cy="5925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0300"/>
                <a:gridCol w="1790700"/>
                <a:gridCol w="1600199"/>
              </a:tblGrid>
              <a:tr h="414020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টাকা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টাকা</a:t>
                      </a:r>
                      <a:endParaRPr lang="en-US" dirty="0"/>
                    </a:p>
                  </a:txBody>
                  <a:tcPr/>
                </a:tc>
              </a:tr>
              <a:tr h="342509">
                <a:tc>
                  <a:txBody>
                    <a:bodyPr/>
                    <a:lstStyle/>
                    <a:p>
                      <a:pPr algn="ctr"/>
                      <a:r>
                        <a:rPr lang="bn-BD" sz="1600" b="1" i="1" u="none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প্রারম্ভিক</a:t>
                      </a:r>
                      <a:r>
                        <a:rPr lang="bn-BD" sz="1600" b="1" i="1" u="none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মজুর পণ্য</a:t>
                      </a:r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i="1" u="none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bn-BD" sz="1600" b="1" i="1" u="none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b="1" i="1" u="none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***</a:t>
                      </a:r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1" u="none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42509">
                <a:tc>
                  <a:txBody>
                    <a:bodyPr/>
                    <a:lstStyle/>
                    <a:p>
                      <a:pPr algn="ctr"/>
                      <a:r>
                        <a:rPr lang="bn-BD" sz="1600" b="1" i="1" u="none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যোগঃ</a:t>
                      </a:r>
                      <a:r>
                        <a:rPr lang="bn-BD" sz="1600" b="1" i="1" u="none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অলিখিত ক্রয়</a:t>
                      </a:r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i="1" u="none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1" u="none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42509">
                <a:tc>
                  <a:txBody>
                    <a:bodyPr/>
                    <a:lstStyle/>
                    <a:p>
                      <a:pPr algn="ctr"/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i="1" u="none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 </a:t>
                      </a:r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1" u="none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02493">
                <a:tc>
                  <a:txBody>
                    <a:bodyPr/>
                    <a:lstStyle/>
                    <a:p>
                      <a:pPr algn="ctr"/>
                      <a:r>
                        <a:rPr lang="bn-BD" sz="1600" b="1" i="1" u="none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বাদঃ</a:t>
                      </a:r>
                      <a:r>
                        <a:rPr lang="bn-BD" sz="1600" b="1" i="1" u="none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ক্রয় ফেরত</a:t>
                      </a:r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i="1" u="none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42509">
                <a:tc>
                  <a:txBody>
                    <a:bodyPr/>
                    <a:lstStyle/>
                    <a:p>
                      <a:pPr algn="ctr"/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i="1" u="none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1" u="none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42509">
                <a:tc>
                  <a:txBody>
                    <a:bodyPr/>
                    <a:lstStyle/>
                    <a:p>
                      <a:pPr algn="ctr"/>
                      <a:r>
                        <a:rPr lang="bn-BD" sz="1600" b="1" i="1" u="none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বাদঃ</a:t>
                      </a:r>
                      <a:r>
                        <a:rPr lang="bn-BD" sz="1600" b="1" i="1" u="none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1600" b="1" i="1" u="none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বাট্টা </a:t>
                      </a:r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i="1" u="none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***</a:t>
                      </a:r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91282">
                <a:tc>
                  <a:txBody>
                    <a:bodyPr/>
                    <a:lstStyle/>
                    <a:p>
                      <a:pPr algn="ctr"/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i="1" u="none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42509">
                <a:tc>
                  <a:txBody>
                    <a:bodyPr/>
                    <a:lstStyle/>
                    <a:p>
                      <a:pPr algn="ctr"/>
                      <a:r>
                        <a:rPr lang="bn-BD" sz="1600" b="1" i="1" u="none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বাদঃ</a:t>
                      </a:r>
                      <a:r>
                        <a:rPr lang="bn-BD" sz="1600" b="1" i="1" u="none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ব্যক্তিগত প্রয়োজনে উত্তোলন</a:t>
                      </a:r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i="1" u="none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i="1" u="none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248920">
                <a:tc>
                  <a:txBody>
                    <a:bodyPr/>
                    <a:lstStyle/>
                    <a:p>
                      <a:pPr algn="ctr"/>
                      <a:r>
                        <a:rPr lang="bn-BD" sz="1600" b="1" i="1" u="none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নিট</a:t>
                      </a:r>
                      <a:r>
                        <a:rPr lang="bn-BD" sz="1600" b="1" i="1" u="none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ক্রয়</a:t>
                      </a:r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238760">
                <a:tc>
                  <a:txBody>
                    <a:bodyPr/>
                    <a:lstStyle/>
                    <a:p>
                      <a:pPr algn="ctr"/>
                      <a:r>
                        <a:rPr lang="bn-BD" sz="1600" b="1" i="1" u="none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আন্তঃপরিবহন</a:t>
                      </a:r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i="1" u="none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42509">
                <a:tc>
                  <a:txBody>
                    <a:bodyPr/>
                    <a:lstStyle/>
                    <a:p>
                      <a:pPr algn="ctr"/>
                      <a:r>
                        <a:rPr lang="bn-BD" sz="1600" b="1" i="1" u="none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জাহাজ ভাড়া</a:t>
                      </a:r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i="1" u="none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42509">
                <a:tc>
                  <a:txBody>
                    <a:bodyPr/>
                    <a:lstStyle/>
                    <a:p>
                      <a:pPr algn="ctr"/>
                      <a:r>
                        <a:rPr lang="bn-BD" sz="1600" b="1" i="1" u="none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মজুরি</a:t>
                      </a:r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i="1" u="none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42509">
                <a:tc>
                  <a:txBody>
                    <a:bodyPr/>
                    <a:lstStyle/>
                    <a:p>
                      <a:pPr algn="ctr"/>
                      <a:r>
                        <a:rPr lang="bn-BD" sz="1600" b="1" i="1" u="none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ডক</a:t>
                      </a:r>
                      <a:r>
                        <a:rPr lang="bn-BD" sz="1600" b="1" i="1" u="none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চার্জ</a:t>
                      </a:r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i="1" u="none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42509">
                <a:tc>
                  <a:txBody>
                    <a:bodyPr/>
                    <a:lstStyle/>
                    <a:p>
                      <a:pPr algn="ctr"/>
                      <a:r>
                        <a:rPr lang="bn-BD" sz="1600" b="1" i="1" u="none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আমদানী শুল্ক</a:t>
                      </a:r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i="1" u="none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42509">
                <a:tc>
                  <a:txBody>
                    <a:bodyPr/>
                    <a:lstStyle/>
                    <a:p>
                      <a:pPr algn="ctr"/>
                      <a:r>
                        <a:rPr lang="bn-BD" sz="1600" b="1" i="1" u="none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বাদঃ সমাপনী মজুদ</a:t>
                      </a:r>
                      <a:r>
                        <a:rPr lang="bn-BD" sz="1600" b="1" i="1" u="none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পন্য </a:t>
                      </a:r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i="1" u="none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endParaRPr lang="en-US" sz="1600" b="1" i="1" u="none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17800" y="0"/>
            <a:ext cx="6299200" cy="830997"/>
          </a:xfrm>
          <a:prstGeom prst="rect">
            <a:avLst/>
          </a:prstGeom>
          <a:solidFill>
            <a:srgbClr val="66FF33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বিক্রিত পণ্যের ব্যয় নির্ণয়ের সূত্র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7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0" y="5556738"/>
            <a:ext cx="4948115" cy="1301262"/>
          </a:xfrm>
          <a:prstGeom prst="rect">
            <a:avLst/>
          </a:prstGeom>
          <a:ln w="28575">
            <a:solidFill>
              <a:srgbClr val="66FF33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2915" y="97693"/>
            <a:ext cx="11947770" cy="4832092"/>
          </a:xfrm>
          <a:prstGeom prst="rect">
            <a:avLst/>
          </a:prstGeom>
          <a:solidFill>
            <a:srgbClr val="002060"/>
          </a:solidFill>
          <a:ln w="76200"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bn-BD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বিশদ আয় বিবরণীর ১ম ধাপের ফলাফল কোনটি ? </a:t>
            </a:r>
          </a:p>
          <a:p>
            <a:r>
              <a:rPr lang="bn-BD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নিট বিক্রয়   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) </a:t>
            </a:r>
            <a:r>
              <a:rPr lang="bn-BD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নীট ক্রয়  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BD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 মূনাফা 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ঘ) </a:t>
            </a:r>
            <a:r>
              <a:rPr lang="bn-BD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বিক্রিত পণ্যের ব্যয়</a:t>
            </a:r>
          </a:p>
          <a:p>
            <a:r>
              <a:rPr lang="bn-BD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2800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বিক্রিত পণ্যের ব্যয় নির্ণয়ে কোনটি বিয়োগ করা হয় ? 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প্রারম্বিক মজুদ পণ্য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bn-BD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সমাপনী মজুদ পণ্য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(গ)  </a:t>
            </a:r>
            <a:r>
              <a:rPr lang="bn-BD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নিট ক্রয় 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নিট বিক্রয় </a:t>
            </a:r>
          </a:p>
          <a:p>
            <a:r>
              <a:rPr lang="bn-BD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2800" dirty="0" smtClean="0">
                <a:solidFill>
                  <a:srgbClr val="66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 আয় হলো ----</a:t>
            </a:r>
          </a:p>
          <a:p>
            <a:pPr marL="571500" indent="-571500">
              <a:buFont typeface="+mj-lt"/>
              <a:buAutoNum type="romanUcPeriod"/>
            </a:pPr>
            <a:r>
              <a:rPr lang="bn-BD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।আসবাবপত্র বিক্রয়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+mj-lt"/>
              <a:buAutoNum type="romanUcPeriod"/>
            </a:pPr>
            <a:r>
              <a:rPr lang="bn-BD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 বিক্রয় </a:t>
            </a:r>
          </a:p>
          <a:p>
            <a:pPr marL="571500" indent="-571500">
              <a:buFont typeface="+mj-lt"/>
              <a:buAutoNum type="romanUcPeriod"/>
            </a:pPr>
            <a:r>
              <a:rPr lang="bn-BD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  আয় </a:t>
            </a:r>
          </a:p>
          <a:p>
            <a:r>
              <a:rPr lang="bn-BD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</a:t>
            </a:r>
            <a:endParaRPr lang="en-US" sz="2800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 </a:t>
            </a:r>
            <a:r>
              <a:rPr lang="bn-BD" sz="280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২ (খ) ২ ও ৩  (গ) ১ ও ৩ (ঘ) ১ , ২ ও ৩</a:t>
            </a:r>
            <a:endParaRPr lang="bn-BD" sz="2800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42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59" y="3277182"/>
            <a:ext cx="7102030" cy="3457528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FF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11926389" cy="3077766"/>
          </a:xfrm>
          <a:prstGeom prst="rect">
            <a:avLst/>
          </a:prstGeom>
          <a:solidFill>
            <a:srgbClr val="66FF33"/>
          </a:solidFill>
          <a:ln w="19050"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28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</a:p>
          <a:p>
            <a:pPr algn="ctr"/>
            <a:r>
              <a:rPr lang="bn-BD" sz="28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সুবহা</a:t>
            </a:r>
            <a:r>
              <a:rPr lang="bn-BD" sz="2800" b="1" cap="none" spc="0" dirty="0" smtClean="0">
                <a:ln/>
                <a:solidFill>
                  <a:srgbClr val="3333CC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লিমিটেডের হিসাব বই থেকে </a:t>
            </a:r>
            <a:r>
              <a:rPr lang="bn-BD" sz="28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২০১৯ সালের ৩১ </a:t>
            </a:r>
            <a:r>
              <a:rPr lang="bn-BD" sz="2800" b="1" cap="none" spc="0" dirty="0" smtClean="0">
                <a:ln/>
                <a:solidFill>
                  <a:srgbClr val="3333CC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ডিসেম্বর তারিখে নিম্নোক্ত তথ্যাদি সংগৃহীত হয়েছে----</a:t>
            </a:r>
          </a:p>
          <a:p>
            <a:r>
              <a:rPr lang="bn-BD" sz="2800" b="1" dirty="0" smtClean="0">
                <a:ln/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 </a:t>
            </a:r>
            <a:r>
              <a:rPr lang="bn-BD" sz="2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১,২০০০০</a:t>
            </a:r>
            <a:r>
              <a:rPr lang="bn-BD" sz="2800" b="1" dirty="0" smtClean="0">
                <a:ln/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টাকা, ক্রয় বাট্টা </a:t>
            </a:r>
            <a:r>
              <a:rPr lang="bn-BD" sz="2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৬,০০০</a:t>
            </a:r>
            <a:r>
              <a:rPr lang="bn-BD" sz="2800" b="1" dirty="0" smtClean="0">
                <a:ln/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টাকা,সাধারণ খরচ </a:t>
            </a:r>
            <a:r>
              <a:rPr lang="bn-BD" sz="2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১২০০০</a:t>
            </a:r>
            <a:r>
              <a:rPr lang="bn-BD" sz="2800" b="1" dirty="0" smtClean="0">
                <a:ln/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টাকা,বহিঃফেরত </a:t>
            </a:r>
            <a:r>
              <a:rPr lang="bn-BD" sz="2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৪০০০</a:t>
            </a:r>
            <a:r>
              <a:rPr lang="bn-BD" sz="2800" b="1" dirty="0" smtClean="0">
                <a:ln/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টাকা, আমদানি শুল্ক </a:t>
            </a:r>
            <a:r>
              <a:rPr lang="bn-BD" sz="2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৫০০০</a:t>
            </a:r>
            <a:r>
              <a:rPr lang="bn-BD" sz="2800" b="1" dirty="0" smtClean="0">
                <a:ln/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টাকা, আসবাবপত্র ক্রয় </a:t>
            </a:r>
            <a:r>
              <a:rPr lang="bn-BD" sz="2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৪০,০০০</a:t>
            </a:r>
            <a:r>
              <a:rPr lang="bn-BD" sz="2800" b="1" dirty="0" smtClean="0">
                <a:ln/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টাকা ।</a:t>
            </a:r>
          </a:p>
          <a:p>
            <a:r>
              <a:rPr lang="bn-BD" sz="2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2800" b="1" dirty="0" smtClean="0">
                <a:ln/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উপর্যুক্ত তথ্যের ভিত্তিতে নিট ক্রয়ের পরিমান কত ?</a:t>
            </a:r>
          </a:p>
          <a:p>
            <a:r>
              <a:rPr lang="bn-BD" sz="2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2800" b="1" dirty="0" smtClean="0">
                <a:ln/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 উল্লেখিত পরোক্ষ খরচ কোনটি ?</a:t>
            </a:r>
            <a:r>
              <a:rPr lang="bn-BD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77182"/>
            <a:ext cx="4824358" cy="3457528"/>
          </a:xfrm>
          <a:prstGeom prst="rect">
            <a:avLst/>
          </a:prstGeom>
          <a:ln w="38100">
            <a:solidFill>
              <a:srgbClr val="FF00FF"/>
            </a:solidFill>
          </a:ln>
        </p:spPr>
      </p:pic>
    </p:spTree>
    <p:extLst>
      <p:ext uri="{BB962C8B-B14F-4D97-AF65-F5344CB8AC3E}">
        <p14:creationId xmlns:p14="http://schemas.microsoft.com/office/powerpoint/2010/main" val="75665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7500" y="188136"/>
            <a:ext cx="8978900" cy="1862048"/>
          </a:xfrm>
          <a:prstGeom prst="rect">
            <a:avLst/>
          </a:prstGeom>
          <a:solidFill>
            <a:srgbClr val="FF00FF"/>
          </a:solidFill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2146300"/>
            <a:ext cx="11353800" cy="4711700"/>
          </a:xfrm>
          <a:prstGeom prst="rect">
            <a:avLst/>
          </a:prstGeom>
          <a:ln w="7620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47057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65" y="1378353"/>
            <a:ext cx="5791200" cy="394724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10" y="1378354"/>
            <a:ext cx="5862637" cy="39472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200151" y="284698"/>
            <a:ext cx="9586912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দেখে আসি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9572" y="5495921"/>
            <a:ext cx="2457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4800" dirty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4073" y="5466139"/>
            <a:ext cx="194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মোটর গাড়ি</a:t>
            </a:r>
            <a:endParaRPr lang="en-US" sz="3600" dirty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9239" y="6150215"/>
            <a:ext cx="3564834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endParaRPr lang="en-US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56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156" y="201856"/>
            <a:ext cx="5747768" cy="2919341"/>
          </a:xfrm>
          <a:prstGeom prst="rect">
            <a:avLst/>
          </a:prstGeom>
          <a:ln w="28575">
            <a:solidFill>
              <a:srgbClr val="3333CC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" y="201855"/>
            <a:ext cx="5413864" cy="2919341"/>
          </a:xfrm>
          <a:prstGeom prst="rect">
            <a:avLst/>
          </a:prstGeom>
          <a:ln w="28575">
            <a:solidFill>
              <a:srgbClr val="0033CC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6" y="3217985"/>
            <a:ext cx="4743449" cy="2221813"/>
          </a:xfrm>
          <a:prstGeom prst="rect">
            <a:avLst/>
          </a:prstGeom>
          <a:ln>
            <a:solidFill>
              <a:srgbClr val="990000"/>
            </a:solidFill>
            <a:prstDash val="lgDash"/>
          </a:ln>
        </p:spPr>
      </p:pic>
      <p:sp>
        <p:nvSpPr>
          <p:cNvPr id="3" name="TextBox 2"/>
          <p:cNvSpPr txBox="1"/>
          <p:nvPr/>
        </p:nvSpPr>
        <p:spPr>
          <a:xfrm>
            <a:off x="1078523" y="5808077"/>
            <a:ext cx="224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 নগদ</a:t>
            </a:r>
            <a:endParaRPr lang="en-US" sz="36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62092" y="5638800"/>
            <a:ext cx="1629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মনিহারি</a:t>
            </a:r>
            <a:endParaRPr lang="en-US" sz="40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5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433625"/>
          </a:xfrm>
          <a:prstGeom prst="rect">
            <a:avLst/>
          </a:prstGeom>
          <a:solidFill>
            <a:srgbClr val="92D050"/>
          </a:solidFill>
          <a:ln cmpd="thickThin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u="sng" dirty="0" err="1">
                <a:solidFill>
                  <a:schemeClr val="accent6">
                    <a:lumMod val="50000"/>
                  </a:schemeClr>
                </a:solidFill>
              </a:rPr>
              <a:t>আজকের</a:t>
            </a:r>
            <a:r>
              <a:rPr lang="en-US" sz="9600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9600" u="sng" dirty="0" err="1" smtClean="0">
                <a:solidFill>
                  <a:schemeClr val="accent6">
                    <a:lumMod val="50000"/>
                  </a:schemeClr>
                </a:solidFill>
              </a:rPr>
              <a:t>পাঠ</a:t>
            </a:r>
            <a:r>
              <a:rPr lang="en-US" sz="9600" u="sng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en-US" sz="9600" u="sng" dirty="0" err="1">
                <a:solidFill>
                  <a:schemeClr val="accent6">
                    <a:lumMod val="50000"/>
                  </a:schemeClr>
                </a:solidFill>
              </a:rPr>
              <a:t>আর্থিক</a:t>
            </a:r>
            <a:r>
              <a:rPr lang="en-US" sz="9600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9600" u="sng" dirty="0" err="1">
                <a:solidFill>
                  <a:schemeClr val="accent6">
                    <a:lumMod val="50000"/>
                  </a:schemeClr>
                </a:solidFill>
              </a:rPr>
              <a:t>বিবরণী</a:t>
            </a:r>
            <a:endParaRPr lang="en-US" sz="9600" u="sng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9600" u="sng" dirty="0" err="1">
                <a:solidFill>
                  <a:schemeClr val="accent6">
                    <a:lumMod val="50000"/>
                  </a:schemeClr>
                </a:solidFill>
              </a:rPr>
              <a:t>অধ্যায়ঃ</a:t>
            </a:r>
            <a:r>
              <a:rPr lang="en-US" sz="9600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9600" u="sng" dirty="0" err="1">
                <a:solidFill>
                  <a:schemeClr val="accent6">
                    <a:lumMod val="50000"/>
                  </a:schemeClr>
                </a:solidFill>
              </a:rPr>
              <a:t>দশম</a:t>
            </a:r>
            <a:endParaRPr lang="en-US" sz="9600" u="sng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bn-BD" sz="9600" u="sng" dirty="0">
                <a:solidFill>
                  <a:schemeClr val="accent6">
                    <a:lumMod val="50000"/>
                  </a:schemeClr>
                </a:solidFill>
              </a:rPr>
              <a:t>পৃষ্ঠাঃ ১৪১</a:t>
            </a:r>
            <a:endParaRPr lang="en-US" sz="9600" u="sng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en-US" sz="9600" u="sng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en-US" sz="9600" u="sng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en-US" sz="96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7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9082"/>
            <a:ext cx="10515600" cy="1325563"/>
          </a:xfrm>
          <a:solidFill>
            <a:schemeClr val="bg2">
              <a:lumMod val="1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bn-BD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4645"/>
            <a:ext cx="10538791" cy="4351338"/>
          </a:xfrm>
          <a:solidFill>
            <a:srgbClr val="990000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4000" dirty="0" smtClean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 বিবরণী কি ও তা কত প্রকার বর্ণনা করতে পারবে।</a:t>
            </a:r>
          </a:p>
          <a:p>
            <a:r>
              <a:rPr lang="bn-BD" sz="4000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নীট ক্রয়মূল্য ও নীট বিক্রয়মূল্য নির্ণয় করতে পারবে ।</a:t>
            </a:r>
          </a:p>
          <a:p>
            <a:r>
              <a:rPr lang="bn-BD" sz="4000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ও মূনাফাজাতীয় লেনদেনের প্রয়োগ দেখাতে পারবে।</a:t>
            </a:r>
          </a:p>
          <a:p>
            <a:r>
              <a:rPr lang="bn-BD" sz="4000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বিক্রিত পরন্যের ব্যয় নির্ধারণ করতে পারবে।</a:t>
            </a:r>
            <a:endParaRPr lang="en-US" sz="4000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84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0529" y="256219"/>
            <a:ext cx="7291454" cy="923330"/>
          </a:xfrm>
          <a:prstGeom prst="rect">
            <a:avLst/>
          </a:prstGeom>
          <a:solidFill>
            <a:srgbClr val="990000"/>
          </a:solidFill>
          <a:ln w="28575">
            <a:solidFill>
              <a:srgbClr val="FF00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u="sng" dirty="0" smtClean="0">
                <a:ln w="0"/>
                <a:solidFill>
                  <a:srgbClr val="00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আর্থিক বিবরণীর ধাপসমূহঃ</a:t>
            </a:r>
            <a:endParaRPr lang="en-US" sz="5400" b="0" u="sng" cap="none" spc="0" dirty="0">
              <a:ln w="0"/>
              <a:solidFill>
                <a:srgbClr val="00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7563" y="2632019"/>
            <a:ext cx="7041839" cy="830997"/>
          </a:xfrm>
          <a:prstGeom prst="rec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মালিকানা স্বত্বের  পরিবর্তন বিবরণী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97513" y="3657373"/>
            <a:ext cx="7081890" cy="1107996"/>
          </a:xfrm>
          <a:prstGeom prst="rect">
            <a:avLst/>
          </a:prstGeom>
          <a:ln w="38100">
            <a:solidFill>
              <a:srgbClr val="E96217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আর্থিক অবস্থার বিবরণী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1258957" y="1565077"/>
            <a:ext cx="3401165" cy="3200292"/>
          </a:xfrm>
          <a:prstGeom prst="triangl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7563" y="1611439"/>
            <a:ext cx="7041839" cy="830997"/>
          </a:xfrm>
          <a:prstGeom prst="rect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বিশদ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আয়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বিবরণী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624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6921" y="130260"/>
            <a:ext cx="9925877" cy="1446550"/>
          </a:xfrm>
          <a:prstGeom prst="rect">
            <a:avLst/>
          </a:prstGeom>
          <a:solidFill>
            <a:srgbClr val="FFFF00"/>
          </a:solidFill>
          <a:ln>
            <a:solidFill>
              <a:srgbClr val="00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নীট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417012"/>
              </p:ext>
            </p:extLst>
          </p:nvPr>
        </p:nvGraphicFramePr>
        <p:xfrm>
          <a:off x="1033670" y="1616564"/>
          <a:ext cx="9925876" cy="5228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4812"/>
                <a:gridCol w="2128637"/>
                <a:gridCol w="1752427"/>
              </a:tblGrid>
              <a:tr h="472397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rgbClr val="FF0000"/>
                          </a:solidFill>
                        </a:rPr>
                        <a:t>বিবর</a:t>
                      </a:r>
                      <a:r>
                        <a:rPr lang="bn-BD" sz="2400" baseline="0" dirty="0" smtClean="0">
                          <a:solidFill>
                            <a:srgbClr val="FF0000"/>
                          </a:solidFill>
                        </a:rPr>
                        <a:t>ণ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rgbClr val="FF0000"/>
                          </a:solidFill>
                        </a:rPr>
                        <a:t>টাকা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2536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rgbClr val="FF00FF"/>
                          </a:solidFill>
                        </a:rPr>
                        <a:t>ক্রয়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aseline="0" dirty="0" smtClean="0">
                          <a:solidFill>
                            <a:srgbClr val="00FF00"/>
                          </a:solidFill>
                        </a:rPr>
                        <a:t> ***</a:t>
                      </a:r>
                      <a:endParaRPr lang="en-US" sz="2400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aseline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</a:tr>
              <a:tr h="472397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rgbClr val="FF00FF"/>
                          </a:solidFill>
                        </a:rPr>
                        <a:t>বাদ ) ক্রয় ফেরত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u="sng" baseline="0" dirty="0" smtClean="0">
                          <a:solidFill>
                            <a:srgbClr val="00FF00"/>
                          </a:solidFill>
                        </a:rPr>
                        <a:t>*** </a:t>
                      </a:r>
                      <a:endParaRPr lang="en-US" sz="2400" u="sng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</a:tr>
              <a:tr h="50374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aseline="0" dirty="0" smtClean="0">
                          <a:solidFill>
                            <a:srgbClr val="00FF00"/>
                          </a:solidFill>
                        </a:rPr>
                        <a:t>***</a:t>
                      </a:r>
                      <a:endParaRPr lang="en-US" sz="2400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</a:tr>
              <a:tr h="4723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rgbClr val="FF00FF"/>
                          </a:solidFill>
                        </a:rPr>
                        <a:t>বাদ) ক্রয় বাট্টা </a:t>
                      </a:r>
                      <a:endParaRPr lang="en-US" sz="2400" dirty="0" smtClean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u="sng" baseline="0" dirty="0" smtClean="0">
                          <a:solidFill>
                            <a:srgbClr val="00FF00"/>
                          </a:solidFill>
                        </a:rPr>
                        <a:t>***</a:t>
                      </a:r>
                      <a:endParaRPr lang="en-US" sz="2400" u="sng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</a:tr>
              <a:tr h="47239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u="none" baseline="0" dirty="0" smtClean="0">
                          <a:solidFill>
                            <a:srgbClr val="00FF00"/>
                          </a:solidFill>
                        </a:rPr>
                        <a:t>***</a:t>
                      </a:r>
                      <a:endParaRPr lang="en-US" sz="2400" u="none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</a:tr>
              <a:tr h="472397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rgbClr val="FF00FF"/>
                          </a:solidFill>
                        </a:rPr>
                        <a:t>বাদ) পণ্য</a:t>
                      </a:r>
                      <a:r>
                        <a:rPr lang="bn-BD" sz="2400" baseline="0" dirty="0" smtClean="0">
                          <a:solidFill>
                            <a:srgbClr val="FF00FF"/>
                          </a:solidFill>
                        </a:rPr>
                        <a:t> উত্তোলন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u="sng" baseline="0" dirty="0" smtClean="0">
                          <a:solidFill>
                            <a:srgbClr val="00FF00"/>
                          </a:solidFill>
                        </a:rPr>
                        <a:t>***</a:t>
                      </a:r>
                      <a:endParaRPr lang="en-US" sz="2400" u="sng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</a:tr>
              <a:tr h="47239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u="none" baseline="0" dirty="0" smtClean="0">
                          <a:solidFill>
                            <a:srgbClr val="00FF00"/>
                          </a:solidFill>
                        </a:rPr>
                        <a:t>***</a:t>
                      </a:r>
                      <a:r>
                        <a:rPr lang="bn-BD" sz="2400" baseline="0" dirty="0" smtClean="0">
                          <a:solidFill>
                            <a:srgbClr val="00FF00"/>
                          </a:solidFill>
                        </a:rPr>
                        <a:t> </a:t>
                      </a:r>
                      <a:endParaRPr lang="en-US" sz="2400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</a:tr>
              <a:tr h="472397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rgbClr val="FF00FF"/>
                          </a:solidFill>
                        </a:rPr>
                        <a:t>যোগ )অলিখিত</a:t>
                      </a:r>
                      <a:r>
                        <a:rPr lang="bn-BD" sz="2400" baseline="0" dirty="0" smtClean="0">
                          <a:solidFill>
                            <a:srgbClr val="FF00FF"/>
                          </a:solidFill>
                        </a:rPr>
                        <a:t> ক্রয়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u="sng" baseline="0" dirty="0" smtClean="0">
                          <a:solidFill>
                            <a:srgbClr val="00FF00"/>
                          </a:solidFill>
                        </a:rPr>
                        <a:t>***</a:t>
                      </a:r>
                      <a:r>
                        <a:rPr lang="bn-BD" sz="2400" baseline="0" dirty="0" smtClean="0">
                          <a:solidFill>
                            <a:srgbClr val="00FF00"/>
                          </a:solidFill>
                        </a:rPr>
                        <a:t> </a:t>
                      </a:r>
                      <a:endParaRPr lang="en-US" sz="2400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</a:tr>
              <a:tr h="472397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rgbClr val="FF00FF"/>
                          </a:solidFill>
                        </a:rPr>
                        <a:t>ণীট ক্রয় </a:t>
                      </a:r>
                      <a:endParaRPr lang="en-US" sz="2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u="dbl" baseline="0" dirty="0" smtClean="0">
                          <a:solidFill>
                            <a:srgbClr val="00FF00"/>
                          </a:solidFill>
                        </a:rPr>
                        <a:t>***</a:t>
                      </a:r>
                      <a:r>
                        <a:rPr lang="bn-BD" sz="2400" baseline="0" dirty="0" smtClean="0">
                          <a:solidFill>
                            <a:srgbClr val="00FF00"/>
                          </a:solidFill>
                        </a:rPr>
                        <a:t> </a:t>
                      </a:r>
                      <a:endParaRPr lang="en-US" sz="2400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</a:tr>
              <a:tr h="42028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>
                        <a:solidFill>
                          <a:srgbClr val="00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18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66260"/>
            <a:ext cx="12192000" cy="1323439"/>
          </a:xfrm>
          <a:prstGeom prst="rect">
            <a:avLst/>
          </a:prstGeom>
          <a:solidFill>
            <a:srgbClr val="00FF00"/>
          </a:solidFill>
          <a:ln w="12700">
            <a:solidFill>
              <a:srgbClr val="FF00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নীট বিক্রয় নির্ণয়ের ছক</a:t>
            </a:r>
          </a:p>
          <a:p>
            <a:pPr algn="ctr"/>
            <a:r>
              <a:rPr lang="bn-BD" sz="400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 নাম--- --- </a:t>
            </a:r>
            <a:endParaRPr lang="en-US" sz="4000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911942"/>
              </p:ext>
            </p:extLst>
          </p:nvPr>
        </p:nvGraphicFramePr>
        <p:xfrm>
          <a:off x="26504" y="1137905"/>
          <a:ext cx="12165496" cy="562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9801"/>
                <a:gridCol w="1859917"/>
                <a:gridCol w="1555778"/>
              </a:tblGrid>
              <a:tr h="692297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/>
                        <a:t>বিবরণ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/>
                        <a:t>টাকা </a:t>
                      </a:r>
                      <a:endParaRPr lang="en-US" sz="3600" dirty="0"/>
                    </a:p>
                  </a:txBody>
                  <a:tcPr/>
                </a:tc>
              </a:tr>
              <a:tr h="692297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FF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</a:t>
                      </a:r>
                      <a:endParaRPr lang="en-US" sz="3600" dirty="0">
                        <a:solidFill>
                          <a:srgbClr val="FF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99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endParaRPr lang="en-US" sz="3600" dirty="0">
                        <a:solidFill>
                          <a:srgbClr val="99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rgbClr val="99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92297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FF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যোগ)অলিখিত</a:t>
                      </a:r>
                      <a:r>
                        <a:rPr lang="bn-BD" sz="3600" baseline="0" dirty="0" smtClean="0">
                          <a:solidFill>
                            <a:srgbClr val="FF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বিক্রয়</a:t>
                      </a:r>
                      <a:endParaRPr lang="en-US" sz="3600" dirty="0">
                        <a:solidFill>
                          <a:srgbClr val="FF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u="sng" baseline="0" dirty="0" smtClean="0">
                          <a:solidFill>
                            <a:srgbClr val="990000"/>
                          </a:solidFill>
                          <a:uFill>
                            <a:solidFill>
                              <a:schemeClr val="accent2">
                                <a:lumMod val="75000"/>
                              </a:schemeClr>
                            </a:solidFill>
                          </a:u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r>
                        <a:rPr lang="bn-BD" sz="3600" dirty="0" smtClean="0">
                          <a:solidFill>
                            <a:srgbClr val="99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99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rgbClr val="99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92297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FF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99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 </a:t>
                      </a:r>
                      <a:endParaRPr lang="en-US" sz="3600" dirty="0">
                        <a:solidFill>
                          <a:srgbClr val="99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rgbClr val="99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211519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FF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বাদ) বিক্রয় ফেরত</a:t>
                      </a:r>
                      <a:r>
                        <a:rPr lang="bn-BD" sz="3600" baseline="0" dirty="0" smtClean="0">
                          <a:solidFill>
                            <a:srgbClr val="FF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FF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u="sng" baseline="0" dirty="0" smtClean="0">
                          <a:solidFill>
                            <a:srgbClr val="990000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</a:p>
                    <a:p>
                      <a:pPr algn="ctr"/>
                      <a:r>
                        <a:rPr lang="bn-BD" sz="3600" u="none" dirty="0" smtClean="0">
                          <a:solidFill>
                            <a:srgbClr val="99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r>
                        <a:rPr lang="bn-BD" sz="3600" u="none" baseline="0" dirty="0" smtClean="0">
                          <a:solidFill>
                            <a:srgbClr val="99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bn-BD" sz="3600" u="none" dirty="0" smtClean="0">
                        <a:solidFill>
                          <a:srgbClr val="99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99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92297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FF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বাদ) বিক্রয় বাট্টা  </a:t>
                      </a:r>
                      <a:endParaRPr lang="en-US" sz="3600" dirty="0">
                        <a:solidFill>
                          <a:srgbClr val="FF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u="none" dirty="0" smtClean="0">
                          <a:solidFill>
                            <a:srgbClr val="99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u="sng" dirty="0" smtClean="0">
                          <a:solidFill>
                            <a:srgbClr val="99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u="sng" baseline="0" dirty="0" smtClean="0">
                          <a:solidFill>
                            <a:srgbClr val="99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 </a:t>
                      </a:r>
                      <a:endParaRPr lang="en-US" sz="3600" u="sng" baseline="0" dirty="0">
                        <a:solidFill>
                          <a:srgbClr val="990000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u="dbl" baseline="0" dirty="0" smtClean="0">
                          <a:solidFill>
                            <a:srgbClr val="99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endParaRPr lang="en-US" sz="3600" u="dbl" baseline="0" dirty="0">
                        <a:solidFill>
                          <a:srgbClr val="990000"/>
                        </a:solidFill>
                        <a:uFill>
                          <a:solidFill>
                            <a:srgbClr val="C00000"/>
                          </a:solidFill>
                        </a:u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47702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FF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নীট</a:t>
                      </a:r>
                      <a:r>
                        <a:rPr lang="bn-BD" sz="3600" baseline="0" dirty="0" smtClean="0">
                          <a:solidFill>
                            <a:srgbClr val="FF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বিক্রয়</a:t>
                      </a:r>
                      <a:endParaRPr lang="en-US" sz="3600" dirty="0">
                        <a:solidFill>
                          <a:srgbClr val="FF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08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</TotalTime>
  <Words>623</Words>
  <Application>Microsoft Office PowerPoint</Application>
  <PresentationFormat>Widescreen</PresentationFormat>
  <Paragraphs>145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Aharoni</vt:lpstr>
      <vt:lpstr>Arial</vt:lpstr>
      <vt:lpstr>Calibri</vt:lpstr>
      <vt:lpstr>Calibri Light</vt:lpstr>
      <vt:lpstr>NikoshBAN</vt:lpstr>
      <vt:lpstr>TangonMJ</vt:lpstr>
      <vt:lpstr>Vrinda</vt:lpstr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 Future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366</cp:revision>
  <dcterms:created xsi:type="dcterms:W3CDTF">2020-03-22T22:27:15Z</dcterms:created>
  <dcterms:modified xsi:type="dcterms:W3CDTF">2020-06-16T09:04:14Z</dcterms:modified>
</cp:coreProperties>
</file>