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392" r:id="rId2"/>
    <p:sldId id="393" r:id="rId3"/>
    <p:sldId id="370" r:id="rId4"/>
    <p:sldId id="331" r:id="rId5"/>
    <p:sldId id="333" r:id="rId6"/>
    <p:sldId id="387" r:id="rId7"/>
    <p:sldId id="388" r:id="rId8"/>
    <p:sldId id="375" r:id="rId9"/>
    <p:sldId id="367" r:id="rId10"/>
    <p:sldId id="356" r:id="rId11"/>
    <p:sldId id="314" r:id="rId12"/>
    <p:sldId id="290" r:id="rId13"/>
    <p:sldId id="33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00FF"/>
    <a:srgbClr val="FFFF99"/>
    <a:srgbClr val="CC3300"/>
    <a:srgbClr val="0000FF"/>
    <a:srgbClr val="9900CC"/>
    <a:srgbClr val="008000"/>
    <a:srgbClr val="99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5" autoAdjust="0"/>
  </p:normalViewPr>
  <p:slideViewPr>
    <p:cSldViewPr snapToGrid="0"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0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8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শিক্ষক সহযোগিতা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5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1532" y="110362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bn-BD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bn-BD" sz="9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8816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6639" y="2720496"/>
            <a:ext cx="7656229" cy="193899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 আমরা নবায়নযোগ্য শক্তি ব্যবহারের জন্য  বেশি বেশি</a:t>
            </a:r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ভাবছি কেন? নবায়নযোগ্য শক্তি কী কী কাজে ব্যবহার 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যায়?</a:t>
            </a:r>
            <a:endParaRPr lang="bn-BD" sz="40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503" y="1263587"/>
            <a:ext cx="189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594426" y="352068"/>
            <a:ext cx="810815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9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558659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নবায়নযোগ্য শক্তি  বলতে কী বুঝায়?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202871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বায়োগ্যাসে কোন কোন কাঁচামাল ব্যবহৃত হয়?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98614"/>
            <a:ext cx="714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আধুনিক মানুষ কেন বায়ুকলের কথা ভাবছে?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90277"/>
            <a:ext cx="7916190" cy="1328734"/>
            <a:chOff x="812174" y="3490277"/>
            <a:chExt cx="7916190" cy="1328734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7916190" cy="1298555"/>
              <a:chOff x="812174" y="3781232"/>
              <a:chExt cx="791619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নিচের কোনটি নবায়নযোগ্য শক্তি নয়?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2" y="4435820"/>
                <a:ext cx="69965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বায়োগ্যাস         পানি           বায়ু            কয়লা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02728" y="4419604"/>
                <a:ext cx="623454" cy="646331"/>
                <a:chOff x="37407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267213" y="4172680"/>
              <a:ext cx="623454" cy="646331"/>
              <a:chOff x="822960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22960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32665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1" name="Oval 70"/>
          <p:cNvSpPr/>
          <p:nvPr/>
        </p:nvSpPr>
        <p:spPr>
          <a:xfrm>
            <a:off x="6283471" y="4175883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95308" y="5028139"/>
            <a:ext cx="7916190" cy="1326255"/>
            <a:chOff x="895308" y="5028139"/>
            <a:chExt cx="7916190" cy="1326255"/>
          </a:xfrm>
        </p:grpSpPr>
        <p:grpSp>
          <p:nvGrpSpPr>
            <p:cNvPr id="72" name="Group 71"/>
            <p:cNvGrpSpPr/>
            <p:nvPr/>
          </p:nvGrpSpPr>
          <p:grpSpPr>
            <a:xfrm>
              <a:off x="895308" y="5028139"/>
              <a:ext cx="7916190" cy="1298557"/>
              <a:chOff x="812174" y="3781232"/>
              <a:chExt cx="7916190" cy="129855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1217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নিচের কোনটির সৃষ্টি বা ধ্বংস নেই?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52952" y="4435820"/>
                <a:ext cx="75230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শক্তির            পানির         বায়ুর          বায়োগ্যাসের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6165280" y="4433458"/>
                <a:ext cx="623454" cy="646331"/>
                <a:chOff x="374073" y="1134194"/>
                <a:chExt cx="623454" cy="618948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ঘ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502728" y="4419604"/>
                <a:ext cx="623454" cy="646331"/>
                <a:chOff x="374073" y="1134194"/>
                <a:chExt cx="623454" cy="618948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949036" y="5708063"/>
              <a:ext cx="623454" cy="646331"/>
              <a:chOff x="8229608" y="4003948"/>
              <a:chExt cx="623454" cy="646331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822960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32665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944029" y="5710768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452533" y="383600"/>
            <a:ext cx="789412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71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2" y="4456699"/>
            <a:ext cx="7523019" cy="14465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  <a:sym typeface="Wingdings"/>
              </a:rPr>
              <a:t>বায়োগ্যাস, বায়ু ও পানি নবায়নযোগ্য শক্তি কেন? ব্যাখ্যা কর।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10756" y="273238"/>
            <a:ext cx="8076060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31" y="1324256"/>
            <a:ext cx="4157814" cy="29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983" y="651646"/>
            <a:ext cx="5108032" cy="235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4038" y="3460518"/>
            <a:ext cx="7535922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76200"/>
            <a:ext cx="86868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85958" y="1066800"/>
            <a:ext cx="38862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জাহেদুল ইসলাম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(কম্পিঊটার)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খাশবিয়ারা দাখিল মাদ্রাসা </a:t>
            </a: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 ভুয়াপুর </a:t>
            </a: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টাংগাইল</a:t>
            </a: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০১৭১০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৫৮০১০৪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মেইলঃ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zahed.islam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8484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bn-BD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24400"/>
            <a:ext cx="8686800" cy="164486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শ্রেনী- </a:t>
            </a:r>
            <a:r>
              <a:rPr lang="en-US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</a:t>
            </a:r>
            <a:r>
              <a:rPr lang="bn-IN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BD" sz="36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৪০ মিনিট 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8" y="1066800"/>
            <a:ext cx="3172810" cy="3352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49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35284" y="1387941"/>
            <a:ext cx="4282587" cy="4466414"/>
            <a:chOff x="6096875" y="726195"/>
            <a:chExt cx="2631928" cy="2782391"/>
          </a:xfrm>
        </p:grpSpPr>
        <p:pic>
          <p:nvPicPr>
            <p:cNvPr id="3" name="Picture 5" descr="C:\Users\DOEL\Desktop\Iimage\ertet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875" y="726195"/>
              <a:ext cx="2368252" cy="2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30097" y="3182642"/>
              <a:ext cx="2498706" cy="325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হচ্ছে।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5570" y="1542188"/>
            <a:ext cx="3646587" cy="4150837"/>
            <a:chOff x="385570" y="767440"/>
            <a:chExt cx="3646587" cy="6550371"/>
          </a:xfrm>
        </p:grpSpPr>
        <p:sp>
          <p:nvSpPr>
            <p:cNvPr id="12" name="Rectangle 11"/>
            <p:cNvSpPr/>
            <p:nvPr/>
          </p:nvSpPr>
          <p:spPr>
            <a:xfrm>
              <a:off x="385570" y="6794591"/>
              <a:ext cx="36182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সৌর বিদ্যুতে ফ্যান ঘুরছে।</a:t>
              </a:r>
              <a:endParaRPr lang="en-US" sz="2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2541" y="767440"/>
              <a:ext cx="3559616" cy="4161748"/>
              <a:chOff x="668483" y="1763486"/>
              <a:chExt cx="3952504" cy="4161748"/>
            </a:xfrm>
          </p:grpSpPr>
          <p:pic>
            <p:nvPicPr>
              <p:cNvPr id="14" name="Picture 11" descr="C:\Users\DOEL\Desktop\GIF=25-9-14\graphics-fan-441600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9608" y="4795904"/>
                <a:ext cx="1683052" cy="1129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68483" y="1763486"/>
                <a:ext cx="3952504" cy="3135085"/>
                <a:chOff x="668482" y="533167"/>
                <a:chExt cx="5294313" cy="4935758"/>
              </a:xfrm>
            </p:grpSpPr>
            <p:sp>
              <p:nvSpPr>
                <p:cNvPr id="16" name="Rectangle 5"/>
                <p:cNvSpPr>
                  <a:spLocks noChangeArrowheads="1"/>
                </p:cNvSpPr>
                <p:nvPr/>
              </p:nvSpPr>
              <p:spPr bwMode="auto">
                <a:xfrm>
                  <a:off x="5778645" y="3451233"/>
                  <a:ext cx="1841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17" name="Picture 10" descr="SolarPanelforInputOutputDiagra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482" y="2870208"/>
                  <a:ext cx="3771900" cy="20018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95582" y="1938345"/>
                  <a:ext cx="317500" cy="173990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prstDash val="sys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05182" y="2014545"/>
                  <a:ext cx="12700" cy="193040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prstDash val="sys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2573482" y="2014545"/>
                  <a:ext cx="279400" cy="182880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prstDash val="sys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2325784" y="4681081"/>
                  <a:ext cx="2277919" cy="703263"/>
                </a:xfrm>
                <a:custGeom>
                  <a:avLst/>
                  <a:gdLst>
                    <a:gd name="T0" fmla="*/ 0 w 1360"/>
                    <a:gd name="T1" fmla="*/ 11 h 443"/>
                    <a:gd name="T2" fmla="*/ 528 w 1360"/>
                    <a:gd name="T3" fmla="*/ 51 h 443"/>
                    <a:gd name="T4" fmla="*/ 808 w 1360"/>
                    <a:gd name="T5" fmla="*/ 315 h 443"/>
                    <a:gd name="T6" fmla="*/ 1360 w 1360"/>
                    <a:gd name="T7" fmla="*/ 443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0" h="443">
                      <a:moveTo>
                        <a:pt x="0" y="11"/>
                      </a:moveTo>
                      <a:cubicBezTo>
                        <a:pt x="197" y="5"/>
                        <a:pt x="394" y="0"/>
                        <a:pt x="528" y="51"/>
                      </a:cubicBezTo>
                      <a:cubicBezTo>
                        <a:pt x="662" y="102"/>
                        <a:pt x="669" y="250"/>
                        <a:pt x="808" y="315"/>
                      </a:cubicBezTo>
                      <a:cubicBezTo>
                        <a:pt x="947" y="380"/>
                        <a:pt x="1153" y="411"/>
                        <a:pt x="1360" y="44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2501934" y="4598070"/>
                  <a:ext cx="2075541" cy="870855"/>
                </a:xfrm>
                <a:custGeom>
                  <a:avLst/>
                  <a:gdLst>
                    <a:gd name="T0" fmla="*/ 0 w 1216"/>
                    <a:gd name="T1" fmla="*/ 24 h 480"/>
                    <a:gd name="T2" fmla="*/ 480 w 1216"/>
                    <a:gd name="T3" fmla="*/ 40 h 480"/>
                    <a:gd name="T4" fmla="*/ 744 w 1216"/>
                    <a:gd name="T5" fmla="*/ 264 h 480"/>
                    <a:gd name="T6" fmla="*/ 1072 w 1216"/>
                    <a:gd name="T7" fmla="*/ 256 h 480"/>
                    <a:gd name="T8" fmla="*/ 1216 w 1216"/>
                    <a:gd name="T9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6" h="480">
                      <a:moveTo>
                        <a:pt x="0" y="24"/>
                      </a:moveTo>
                      <a:cubicBezTo>
                        <a:pt x="178" y="12"/>
                        <a:pt x="356" y="0"/>
                        <a:pt x="480" y="40"/>
                      </a:cubicBezTo>
                      <a:cubicBezTo>
                        <a:pt x="604" y="80"/>
                        <a:pt x="645" y="228"/>
                        <a:pt x="744" y="264"/>
                      </a:cubicBezTo>
                      <a:cubicBezTo>
                        <a:pt x="843" y="300"/>
                        <a:pt x="993" y="220"/>
                        <a:pt x="1072" y="256"/>
                      </a:cubicBezTo>
                      <a:cubicBezTo>
                        <a:pt x="1151" y="292"/>
                        <a:pt x="1183" y="386"/>
                        <a:pt x="1216" y="48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9339" y="533167"/>
                  <a:ext cx="1771650" cy="17526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25" name="Pentagon 24"/>
          <p:cNvSpPr/>
          <p:nvPr/>
        </p:nvSpPr>
        <p:spPr>
          <a:xfrm>
            <a:off x="326967" y="210174"/>
            <a:ext cx="837560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আমরা ছবি দেখি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8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786" y="2667365"/>
            <a:ext cx="7771909" cy="17838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</a:t>
            </a:r>
            <a:endParaRPr lang="bn-BD" sz="7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007" y="331076"/>
            <a:ext cx="611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914400" y="381000"/>
            <a:ext cx="7543800" cy="17526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241" y="1053726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8607" y="1872318"/>
            <a:ext cx="8201110" cy="1161634"/>
            <a:chOff x="1136076" y="2299851"/>
            <a:chExt cx="7470823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শক্তি কী তা বলতে পারবে।</a:t>
                </a: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41710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9232" y="3294816"/>
            <a:ext cx="8201442" cy="1263501"/>
            <a:chOff x="1136076" y="2299851"/>
            <a:chExt cx="7470823" cy="1263501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263501"/>
              <a:chOff x="928259" y="1440874"/>
              <a:chExt cx="7287492" cy="126350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56032" y="1688712"/>
                <a:ext cx="724587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</a:t>
                </a:r>
                <a:r>
                  <a:rPr lang="bn-BD" sz="3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উৎস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 করতে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  <a:endParaRPr lang="bn-BD" sz="3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43794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400" b="1" dirty="0"/>
            </a:p>
          </p:txBody>
        </p:sp>
      </p:grpSp>
      <p:sp>
        <p:nvSpPr>
          <p:cNvPr id="29" name="Pentagon 28"/>
          <p:cNvSpPr/>
          <p:nvPr/>
        </p:nvSpPr>
        <p:spPr>
          <a:xfrm>
            <a:off x="767852" y="178642"/>
            <a:ext cx="733562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1397" y="4683310"/>
            <a:ext cx="8699182" cy="1263500"/>
            <a:chOff x="1136076" y="2299851"/>
            <a:chExt cx="7470823" cy="1263501"/>
          </a:xfrm>
        </p:grpSpPr>
        <p:grpSp>
          <p:nvGrpSpPr>
            <p:cNvPr id="23" name="Group 22"/>
            <p:cNvGrpSpPr/>
            <p:nvPr/>
          </p:nvGrpSpPr>
          <p:grpSpPr>
            <a:xfrm>
              <a:off x="1884217" y="2299851"/>
              <a:ext cx="6722682" cy="1263501"/>
              <a:chOff x="928259" y="1440874"/>
              <a:chExt cx="7287492" cy="126350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26" name="Rounded Rectangle 25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56032" y="1688712"/>
                <a:ext cx="724587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</a:t>
                </a:r>
                <a:r>
                  <a:rPr lang="bn-BD" sz="3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ব্যবহার </a:t>
                </a:r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বননা করতে </a:t>
                </a:r>
                <a:r>
                  <a:rPr lang="bn-BD" sz="3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1745" y="2482329"/>
              <a:ext cx="478088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4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1515" y="411846"/>
            <a:ext cx="7980122" cy="5482758"/>
            <a:chOff x="178611" y="754747"/>
            <a:chExt cx="7980122" cy="5482758"/>
          </a:xfrm>
        </p:grpSpPr>
        <p:grpSp>
          <p:nvGrpSpPr>
            <p:cNvPr id="3" name="Group 2"/>
            <p:cNvGrpSpPr/>
            <p:nvPr/>
          </p:nvGrpSpPr>
          <p:grpSpPr>
            <a:xfrm>
              <a:off x="178611" y="754747"/>
              <a:ext cx="5618017" cy="5482758"/>
              <a:chOff x="733797" y="754747"/>
              <a:chExt cx="5618017" cy="5482758"/>
            </a:xfrm>
          </p:grpSpPr>
          <p:pic>
            <p:nvPicPr>
              <p:cNvPr id="8" name="Picture 7" descr="C:\Users\DOEL\Desktop\Model content=14\New folder (2)\xzvxxzcv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9243" y="3673919"/>
                <a:ext cx="2612571" cy="2563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778645" y="3123406"/>
                <a:ext cx="184150" cy="324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0" name="Picture 10" descr="SolarPanelforInputOutputDiagra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797" y="2560531"/>
                <a:ext cx="3771900" cy="1770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H="1">
                <a:off x="1714500" y="2144543"/>
                <a:ext cx="198582" cy="1333443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H="1">
                <a:off x="2188029" y="2211940"/>
                <a:ext cx="29853" cy="1478317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>
                <a:off x="2573482" y="2211941"/>
                <a:ext cx="169718" cy="138034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2365664" y="4170435"/>
                <a:ext cx="2277918" cy="622013"/>
              </a:xfrm>
              <a:custGeom>
                <a:avLst/>
                <a:gdLst>
                  <a:gd name="T0" fmla="*/ 0 w 1360"/>
                  <a:gd name="T1" fmla="*/ 11 h 443"/>
                  <a:gd name="T2" fmla="*/ 528 w 1360"/>
                  <a:gd name="T3" fmla="*/ 51 h 443"/>
                  <a:gd name="T4" fmla="*/ 808 w 1360"/>
                  <a:gd name="T5" fmla="*/ 315 h 443"/>
                  <a:gd name="T6" fmla="*/ 1360 w 1360"/>
                  <a:gd name="T7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0" h="443">
                    <a:moveTo>
                      <a:pt x="0" y="11"/>
                    </a:moveTo>
                    <a:cubicBezTo>
                      <a:pt x="197" y="5"/>
                      <a:pt x="394" y="0"/>
                      <a:pt x="528" y="51"/>
                    </a:cubicBezTo>
                    <a:cubicBezTo>
                      <a:pt x="662" y="102"/>
                      <a:pt x="669" y="250"/>
                      <a:pt x="808" y="315"/>
                    </a:cubicBezTo>
                    <a:cubicBezTo>
                      <a:pt x="947" y="380"/>
                      <a:pt x="1153" y="411"/>
                      <a:pt x="1360" y="44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558144" y="4080685"/>
                <a:ext cx="1932214" cy="621934"/>
              </a:xfrm>
              <a:custGeom>
                <a:avLst/>
                <a:gdLst>
                  <a:gd name="T0" fmla="*/ 0 w 1216"/>
                  <a:gd name="T1" fmla="*/ 24 h 480"/>
                  <a:gd name="T2" fmla="*/ 480 w 1216"/>
                  <a:gd name="T3" fmla="*/ 40 h 480"/>
                  <a:gd name="T4" fmla="*/ 744 w 1216"/>
                  <a:gd name="T5" fmla="*/ 264 h 480"/>
                  <a:gd name="T6" fmla="*/ 1072 w 1216"/>
                  <a:gd name="T7" fmla="*/ 256 h 480"/>
                  <a:gd name="T8" fmla="*/ 1216 w 121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480">
                    <a:moveTo>
                      <a:pt x="0" y="24"/>
                    </a:moveTo>
                    <a:cubicBezTo>
                      <a:pt x="178" y="12"/>
                      <a:pt x="356" y="0"/>
                      <a:pt x="480" y="40"/>
                    </a:cubicBezTo>
                    <a:cubicBezTo>
                      <a:pt x="604" y="80"/>
                      <a:pt x="645" y="228"/>
                      <a:pt x="744" y="264"/>
                    </a:cubicBezTo>
                    <a:cubicBezTo>
                      <a:pt x="843" y="300"/>
                      <a:pt x="993" y="220"/>
                      <a:pt x="1072" y="256"/>
                    </a:cubicBezTo>
                    <a:cubicBezTo>
                      <a:pt x="1151" y="292"/>
                      <a:pt x="1183" y="386"/>
                      <a:pt x="1216" y="4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9339" y="754747"/>
                <a:ext cx="1771650" cy="155011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 descr="C:\Users\DOEL\Desktop\GIF=25-9-14\originalv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856" y="4721302"/>
                <a:ext cx="1730829" cy="1271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5692735" y="820211"/>
              <a:ext cx="2465998" cy="2827497"/>
              <a:chOff x="3325092" y="705911"/>
              <a:chExt cx="2465998" cy="2827497"/>
            </a:xfrm>
          </p:grpSpPr>
          <p:pic>
            <p:nvPicPr>
              <p:cNvPr id="6" name="Picture 6" descr="C:\Users\DOEL\Desktop\asda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092" y="705911"/>
                <a:ext cx="2465998" cy="2425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443752" y="3164076"/>
                <a:ext cx="22643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চুলায় কেরোসিন ব্যবহৃত হচ্ছে</a:t>
                </a:r>
                <a:endParaRPr lang="en-US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69280" y="5047305"/>
              <a:ext cx="22643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  <a:sym typeface="Wingdings"/>
                </a:rPr>
                <a:t>সৌর বিদ্যুতে টিভির অনুষ্ঠান দেখা যায়।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61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936167" y="1898124"/>
            <a:ext cx="3164114" cy="1001486"/>
            <a:chOff x="3120571" y="2815771"/>
            <a:chExt cx="3164114" cy="1219200"/>
          </a:xfrm>
        </p:grpSpPr>
        <p:sp>
          <p:nvSpPr>
            <p:cNvPr id="20" name="Oval Callout 19"/>
            <p:cNvSpPr/>
            <p:nvPr/>
          </p:nvSpPr>
          <p:spPr>
            <a:xfrm>
              <a:off x="3120571" y="2815771"/>
              <a:ext cx="3164114" cy="1219200"/>
            </a:xfrm>
            <a:prstGeom prst="wedgeEllipseCallout">
              <a:avLst>
                <a:gd name="adj1" fmla="val 1734"/>
                <a:gd name="adj2" fmla="val 61776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55030" y="3041134"/>
              <a:ext cx="2688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  <a:sym typeface="Wingdings"/>
                </a:rPr>
                <a:t>নবায়নযোগ্য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শক্তি</a:t>
              </a:r>
              <a:endParaRPr lang="en-US" sz="3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3913" y="3984884"/>
            <a:ext cx="1450108" cy="1001486"/>
            <a:chOff x="3058877" y="2815771"/>
            <a:chExt cx="2746837" cy="1219200"/>
          </a:xfrm>
        </p:grpSpPr>
        <p:sp>
          <p:nvSpPr>
            <p:cNvPr id="23" name="Oval Callout 22"/>
            <p:cNvSpPr/>
            <p:nvPr/>
          </p:nvSpPr>
          <p:spPr>
            <a:xfrm>
              <a:off x="3120570" y="2815771"/>
              <a:ext cx="2685144" cy="1219200"/>
            </a:xfrm>
            <a:prstGeom prst="wedgeEllipseCallout">
              <a:avLst>
                <a:gd name="adj1" fmla="val 246892"/>
                <a:gd name="adj2" fmla="val -14428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58877" y="3041134"/>
              <a:ext cx="2386210" cy="7119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বায়োগ্যাস</a:t>
              </a:r>
              <a:endParaRPr lang="en-US" sz="3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32847" y="4029088"/>
            <a:ext cx="1639979" cy="1001486"/>
            <a:chOff x="3096822" y="2815771"/>
            <a:chExt cx="2708892" cy="1219200"/>
          </a:xfrm>
        </p:grpSpPr>
        <p:sp>
          <p:nvSpPr>
            <p:cNvPr id="26" name="Oval Callout 25"/>
            <p:cNvSpPr/>
            <p:nvPr/>
          </p:nvSpPr>
          <p:spPr>
            <a:xfrm>
              <a:off x="3120571" y="2815771"/>
              <a:ext cx="2685143" cy="1219200"/>
            </a:xfrm>
            <a:prstGeom prst="wedgeEllipseCallout">
              <a:avLst>
                <a:gd name="adj1" fmla="val 111906"/>
                <a:gd name="adj2" fmla="val -147051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96822" y="3041134"/>
              <a:ext cx="2476236" cy="786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সৌরশক্তি</a:t>
              </a:r>
              <a:endParaRPr lang="en-US" sz="3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06759" y="3988842"/>
            <a:ext cx="1625601" cy="1001486"/>
            <a:chOff x="3120571" y="2815771"/>
            <a:chExt cx="2685143" cy="1219200"/>
          </a:xfrm>
        </p:grpSpPr>
        <p:sp>
          <p:nvSpPr>
            <p:cNvPr id="29" name="Oval Callout 28"/>
            <p:cNvSpPr/>
            <p:nvPr/>
          </p:nvSpPr>
          <p:spPr>
            <a:xfrm>
              <a:off x="3120571" y="2815771"/>
              <a:ext cx="2685143" cy="1219200"/>
            </a:xfrm>
            <a:prstGeom prst="wedgeEllipseCallout">
              <a:avLst>
                <a:gd name="adj1" fmla="val 3667"/>
                <a:gd name="adj2" fmla="val -14428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20157" y="3058804"/>
              <a:ext cx="1382691" cy="786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পানি</a:t>
              </a:r>
              <a:endParaRPr lang="en-US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36201" y="4004014"/>
            <a:ext cx="1625601" cy="1001486"/>
            <a:chOff x="3120571" y="2815771"/>
            <a:chExt cx="2685143" cy="1219200"/>
          </a:xfrm>
        </p:grpSpPr>
        <p:sp>
          <p:nvSpPr>
            <p:cNvPr id="32" name="Oval Callout 31"/>
            <p:cNvSpPr/>
            <p:nvPr/>
          </p:nvSpPr>
          <p:spPr>
            <a:xfrm>
              <a:off x="3120571" y="2815771"/>
              <a:ext cx="2685143" cy="1219200"/>
            </a:xfrm>
            <a:prstGeom prst="wedgeEllipseCallout">
              <a:avLst>
                <a:gd name="adj1" fmla="val -107980"/>
                <a:gd name="adj2" fmla="val -14428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0157" y="3058804"/>
              <a:ext cx="1779863" cy="786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বাতাস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30862" y="3975644"/>
            <a:ext cx="1535551" cy="1001485"/>
            <a:chOff x="3120571" y="2815771"/>
            <a:chExt cx="2685143" cy="1219200"/>
          </a:xfrm>
        </p:grpSpPr>
        <p:sp>
          <p:nvSpPr>
            <p:cNvPr id="35" name="Oval Callout 34"/>
            <p:cNvSpPr/>
            <p:nvPr/>
          </p:nvSpPr>
          <p:spPr>
            <a:xfrm>
              <a:off x="3120571" y="2815771"/>
              <a:ext cx="2685143" cy="1219200"/>
            </a:xfrm>
            <a:prstGeom prst="wedgeEllipseCallout">
              <a:avLst>
                <a:gd name="adj1" fmla="val -227290"/>
                <a:gd name="adj2" fmla="val -14729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42625" y="2829104"/>
              <a:ext cx="2426484" cy="936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  <a:sym typeface="Wingdings"/>
                </a:rPr>
                <a:t>পানির </a:t>
              </a: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জোয়ার-ভাটা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1370" y="282120"/>
            <a:ext cx="7005455" cy="886691"/>
            <a:chOff x="108382" y="5471648"/>
            <a:chExt cx="8667286" cy="1343894"/>
          </a:xfrm>
        </p:grpSpPr>
        <p:sp>
          <p:nvSpPr>
            <p:cNvPr id="38" name="Right Arrow 37"/>
            <p:cNvSpPr/>
            <p:nvPr/>
          </p:nvSpPr>
          <p:spPr>
            <a:xfrm>
              <a:off x="220218" y="5471648"/>
              <a:ext cx="8541490" cy="1343894"/>
            </a:xfrm>
            <a:prstGeom prst="rightArrow">
              <a:avLst>
                <a:gd name="adj1" fmla="val 80939"/>
                <a:gd name="adj2" fmla="val 57717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382" y="5787000"/>
              <a:ext cx="8667286" cy="8863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নবায়নযোগ্য শক্তির উৎস কী কী?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619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0266" y="859281"/>
            <a:ext cx="6699481" cy="4561806"/>
            <a:chOff x="1040266" y="859281"/>
            <a:chExt cx="6699481" cy="4561806"/>
          </a:xfrm>
        </p:grpSpPr>
        <p:pic>
          <p:nvPicPr>
            <p:cNvPr id="4099" name="Picture 3" descr="C:\Users\DOEL\Desktop\windmillblue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771" y="3184062"/>
              <a:ext cx="2317976" cy="220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DOEL\Desktop\animated-windmill-image-0023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870" y="3503149"/>
              <a:ext cx="2503715" cy="191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DOEL\Desktop\animated-windmill-image-0029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266" y="859281"/>
              <a:ext cx="2762079" cy="1932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DOEL\Desktop\animated-windmill-image-0004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977" y="930727"/>
              <a:ext cx="2027466" cy="172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321188" y="5601521"/>
            <a:ext cx="423856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বায়ুকে কাজে লাগানো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797266"/>
            <a:ext cx="6999889" cy="4600921"/>
            <a:chOff x="1419752" y="1583871"/>
            <a:chExt cx="6417962" cy="4600921"/>
          </a:xfrm>
        </p:grpSpPr>
        <p:pic>
          <p:nvPicPr>
            <p:cNvPr id="16" name="Picture 2" descr="C:\Users\DOEL\Desktop\giphy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752" y="1583871"/>
              <a:ext cx="6417962" cy="398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420584" y="5538461"/>
              <a:ext cx="6400802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আধুনিক বায়ুকল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2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08" y="2893221"/>
            <a:ext cx="758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বায়োগ্যাসকে নবায়নযোগ্য শক্তি বলা হয় কেন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42169" y="336302"/>
            <a:ext cx="80135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5718" y="1218490"/>
            <a:ext cx="1660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781" y="4007347"/>
            <a:ext cx="678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বায়োগ্যাস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উৎপাদনে কী কী ব্যবহৃত হয়?</a:t>
            </a:r>
            <a:endParaRPr lang="bn-BD" sz="36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766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/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4150</TotalTime>
  <Words>283</Words>
  <Application>Microsoft Office PowerPoint</Application>
  <PresentationFormat>On-screen Show (4:3)</PresentationFormat>
  <Paragraphs>79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Zahed</cp:lastModifiedBy>
  <cp:revision>1098</cp:revision>
  <dcterms:created xsi:type="dcterms:W3CDTF">2014-09-29T08:00:15Z</dcterms:created>
  <dcterms:modified xsi:type="dcterms:W3CDTF">2020-06-18T14:46:47Z</dcterms:modified>
</cp:coreProperties>
</file>