
<file path=[Content_Types].xml><?xml version="1.0" encoding="utf-8"?>
<Types xmlns="http://schemas.openxmlformats.org/package/2006/content-types">
  <Default Extension="jfif" ContentType="image/jpeg"/>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60218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203789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359750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84874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369610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262234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12907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408774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302143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363732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3B12C7C-7687-4A88-888E-7A8B628D74CE}" type="datetimeFigureOut">
              <a:rPr lang="en-US" smtClean="0"/>
              <a:t>6/18/2020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1741612-6D7F-4B98-B10E-556300A29C9B}" type="slidenum">
              <a:rPr lang="en-US" smtClean="0"/>
              <a:t>‹#›</a:t>
            </a:fld>
            <a:endParaRPr lang="en-US"/>
          </a:p>
        </p:txBody>
      </p:sp>
    </p:spTree>
    <p:extLst>
      <p:ext uri="{BB962C8B-B14F-4D97-AF65-F5344CB8AC3E}">
        <p14:creationId xmlns:p14="http://schemas.microsoft.com/office/powerpoint/2010/main" val="137165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286" y="172173"/>
            <a:ext cx="664760" cy="657005"/>
          </a:xfrm>
          <a:prstGeom prst="rect">
            <a:avLst/>
          </a:prstGeom>
          <a:scene3d>
            <a:camera prst="orthographicFront"/>
            <a:lightRig rig="threePt" dir="t"/>
          </a:scene3d>
          <a:sp3d>
            <a:bevelT w="139700" prst="cross"/>
          </a:sp3d>
        </p:spPr>
      </p:pic>
      <p:sp>
        <p:nvSpPr>
          <p:cNvPr id="9" name="Frame 8"/>
          <p:cNvSpPr/>
          <p:nvPr userDrawn="1"/>
        </p:nvSpPr>
        <p:spPr>
          <a:xfrm>
            <a:off x="0" y="0"/>
            <a:ext cx="12192000" cy="6858000"/>
          </a:xfrm>
          <a:prstGeom prst="frame">
            <a:avLst>
              <a:gd name="adj1" fmla="val 2550"/>
            </a:avLst>
          </a:prstGeom>
          <a:blipFill dpi="0" rotWithShape="1">
            <a:blip r:embed="rId14">
              <a:extLst>
                <a:ext uri="{28A0092B-C50C-407E-A947-70E740481C1C}">
                  <a14:useLocalDpi xmlns:a14="http://schemas.microsoft.com/office/drawing/2010/main" val="0"/>
                </a:ext>
              </a:extLst>
            </a:blip>
            <a:srcRect/>
            <a:stretch>
              <a:fillRect/>
            </a:stretch>
          </a:blip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userDrawn="1"/>
        </p:nvSpPr>
        <p:spPr>
          <a:xfrm>
            <a:off x="275229" y="6396062"/>
            <a:ext cx="11641541" cy="369332"/>
          </a:xfrm>
          <a:prstGeom prst="rect">
            <a:avLst/>
          </a:prstGeom>
          <a:noFill/>
          <a:ln>
            <a:solidFill>
              <a:schemeClr val="tx1"/>
            </a:solidFill>
          </a:ln>
        </p:spPr>
        <p:txBody>
          <a:bodyPr wrap="square" rtlCol="0">
            <a:spAutoFit/>
          </a:bodyPr>
          <a:lstStyle/>
          <a:p>
            <a:r>
              <a:rPr lang="bn-IN" dirty="0" smtClean="0">
                <a:latin typeface="NikoshBAN" panose="02000000000000000000" pitchFamily="2" charset="0"/>
                <a:cs typeface="NikoshBAN" panose="02000000000000000000" pitchFamily="2" charset="0"/>
              </a:rPr>
              <a:t>অভিজিৎ কুমার মন্ডল,সহকারী শিক্ষক</a:t>
            </a:r>
            <a:r>
              <a:rPr lang="en-US" dirty="0" smtClean="0">
                <a:latin typeface="NikoshBAN" panose="02000000000000000000" pitchFamily="2" charset="0"/>
                <a:cs typeface="NikoshBAN" panose="02000000000000000000" pitchFamily="2" charset="0"/>
              </a:rPr>
              <a:t>(</a:t>
            </a:r>
            <a:r>
              <a:rPr lang="bn-IN" dirty="0" smtClean="0">
                <a:latin typeface="NikoshBAN" panose="02000000000000000000" pitchFamily="2" charset="0"/>
                <a:cs typeface="NikoshBAN" panose="02000000000000000000" pitchFamily="2" charset="0"/>
              </a:rPr>
              <a:t>বাংলা</a:t>
            </a:r>
            <a:r>
              <a:rPr lang="en-US" dirty="0" smtClean="0">
                <a:latin typeface="NikoshBAN" panose="02000000000000000000" pitchFamily="2" charset="0"/>
                <a:cs typeface="NikoshBAN" panose="02000000000000000000" pitchFamily="2" charset="0"/>
              </a:rPr>
              <a:t>)</a:t>
            </a:r>
            <a:r>
              <a:rPr lang="bn-IN" dirty="0" smtClean="0">
                <a:latin typeface="NikoshBAN" panose="02000000000000000000" pitchFamily="2" charset="0"/>
                <a:cs typeface="NikoshBAN" panose="02000000000000000000" pitchFamily="2" charset="0"/>
              </a:rPr>
              <a:t> ,বঙ্গবাসী মাধ্যমিক বিদ্যালয়,খালিশপুর ,খুলনা।০১৭১৬-৯৯৪২৪১</a:t>
            </a:r>
            <a:r>
              <a:rPr lang="en-US" dirty="0" smtClean="0">
                <a:latin typeface="Times New Roman" panose="02020603050405020304" pitchFamily="18" charset="0"/>
                <a:cs typeface="Times New Roman" panose="02020603050405020304" pitchFamily="18" charset="0"/>
              </a:rPr>
              <a:t> Email-avijit09011988@gmail.com</a:t>
            </a:r>
            <a:endParaRPr lang="en-US" dirty="0"/>
          </a:p>
        </p:txBody>
      </p:sp>
      <p:sp>
        <p:nvSpPr>
          <p:cNvPr id="11" name="Half Frame 10"/>
          <p:cNvSpPr/>
          <p:nvPr userDrawn="1"/>
        </p:nvSpPr>
        <p:spPr>
          <a:xfrm>
            <a:off x="-1" y="0"/>
            <a:ext cx="526667" cy="726399"/>
          </a:xfrm>
          <a:prstGeom prst="halfFrame">
            <a:avLst>
              <a:gd name="adj1" fmla="val 33333"/>
              <a:gd name="adj2" fmla="val 260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userDrawn="1"/>
        </p:nvSpPr>
        <p:spPr>
          <a:xfrm rot="5555308">
            <a:off x="11376879" y="-94001"/>
            <a:ext cx="685802" cy="914400"/>
          </a:xfrm>
          <a:prstGeom prst="halfFrame">
            <a:avLst>
              <a:gd name="adj1" fmla="val 33333"/>
              <a:gd name="adj2" fmla="val 260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p:cNvSpPr/>
          <p:nvPr userDrawn="1"/>
        </p:nvSpPr>
        <p:spPr>
          <a:xfrm rot="16200000">
            <a:off x="260401" y="6064215"/>
            <a:ext cx="532530" cy="990667"/>
          </a:xfrm>
          <a:prstGeom prst="halfFrame">
            <a:avLst>
              <a:gd name="adj1" fmla="val 33333"/>
              <a:gd name="adj2" fmla="val 260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Half Frame 17"/>
          <p:cNvSpPr/>
          <p:nvPr userDrawn="1"/>
        </p:nvSpPr>
        <p:spPr>
          <a:xfrm rot="10800000">
            <a:off x="11485479" y="5943600"/>
            <a:ext cx="685802" cy="914400"/>
          </a:xfrm>
          <a:prstGeom prst="halfFrame">
            <a:avLst>
              <a:gd name="adj1" fmla="val 33333"/>
              <a:gd name="adj2" fmla="val 260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1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A81ECC-8413-417B-87C1-301D3498F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59" y="1497350"/>
            <a:ext cx="11409537" cy="4886011"/>
          </a:xfrm>
          <a:prstGeom prst="rect">
            <a:avLst/>
          </a:prstGeom>
        </p:spPr>
      </p:pic>
      <p:sp>
        <p:nvSpPr>
          <p:cNvPr id="4" name="Rectangle 3"/>
          <p:cNvSpPr/>
          <p:nvPr/>
        </p:nvSpPr>
        <p:spPr>
          <a:xfrm>
            <a:off x="1028131" y="286603"/>
            <a:ext cx="11163869" cy="1323439"/>
          </a:xfrm>
          <a:prstGeom prst="rect">
            <a:avLst/>
          </a:prstGeom>
        </p:spPr>
        <p:txBody>
          <a:bodyPr wrap="square">
            <a:spAutoFit/>
          </a:bodyPr>
          <a:lstStyle/>
          <a:p>
            <a:r>
              <a:rPr lang="bn-IN" sz="8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ক্লাসে সবাইকে শুভেচ্ছা</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6" name="Group 5"/>
          <p:cNvGrpSpPr/>
          <p:nvPr/>
        </p:nvGrpSpPr>
        <p:grpSpPr>
          <a:xfrm>
            <a:off x="123370" y="-58056"/>
            <a:ext cx="5958116" cy="6970493"/>
            <a:chOff x="108855" y="-76199"/>
            <a:chExt cx="5958116" cy="6970493"/>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4818742" y="-76199"/>
              <a:ext cx="1248229" cy="6934199"/>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3592282" y="-54425"/>
              <a:ext cx="1248229" cy="6934199"/>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2344057" y="-54425"/>
              <a:ext cx="1248229" cy="693419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1103083" y="-47165"/>
              <a:ext cx="1248229" cy="6934199"/>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108855" y="-39905"/>
              <a:ext cx="1248229" cy="6934199"/>
            </a:xfrm>
            <a:prstGeom prst="rect">
              <a:avLst/>
            </a:prstGeom>
          </p:spPr>
        </p:pic>
      </p:grpSp>
      <p:grpSp>
        <p:nvGrpSpPr>
          <p:cNvPr id="14" name="Group 13"/>
          <p:cNvGrpSpPr/>
          <p:nvPr/>
        </p:nvGrpSpPr>
        <p:grpSpPr>
          <a:xfrm>
            <a:off x="6081482" y="-72576"/>
            <a:ext cx="5958116" cy="6948719"/>
            <a:chOff x="108855" y="-54425"/>
            <a:chExt cx="5958116" cy="6948719"/>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4818742" y="-47171"/>
              <a:ext cx="1248229" cy="6934199"/>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3577768" y="-54425"/>
              <a:ext cx="1248229" cy="6934199"/>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2329543" y="-54425"/>
              <a:ext cx="1248229" cy="6934199"/>
            </a:xfrm>
            <a:prstGeom prst="rect">
              <a:avLst/>
            </a:prstGeom>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1103083" y="-47165"/>
              <a:ext cx="1248229" cy="6934199"/>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43926" r="34449"/>
            <a:stretch/>
          </p:blipFill>
          <p:spPr>
            <a:xfrm>
              <a:off x="108855" y="-39905"/>
              <a:ext cx="1248229" cy="6934199"/>
            </a:xfrm>
            <a:prstGeom prst="rect">
              <a:avLst/>
            </a:prstGeom>
          </p:spPr>
        </p:pic>
      </p:grpSp>
    </p:spTree>
    <p:extLst>
      <p:ext uri="{BB962C8B-B14F-4D97-AF65-F5344CB8AC3E}">
        <p14:creationId xmlns:p14="http://schemas.microsoft.com/office/powerpoint/2010/main" val="1535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3000"/>
                                        <p:tgtEl>
                                          <p:spTgt spid="6"/>
                                        </p:tgtEl>
                                        <p:attrNameLst>
                                          <p:attrName>ppt_x</p:attrName>
                                        </p:attrNameLst>
                                      </p:cBhvr>
                                      <p:tavLst>
                                        <p:tav tm="0">
                                          <p:val>
                                            <p:strVal val="ppt_x"/>
                                          </p:val>
                                        </p:tav>
                                        <p:tav tm="100000">
                                          <p:val>
                                            <p:strVal val="0-ppt_w/2"/>
                                          </p:val>
                                        </p:tav>
                                      </p:tavLst>
                                    </p:anim>
                                    <p:anim calcmode="lin" valueType="num">
                                      <p:cBhvr additive="base">
                                        <p:cTn id="7" dur="3000"/>
                                        <p:tgtEl>
                                          <p:spTgt spid="6"/>
                                        </p:tgtEl>
                                        <p:attrNameLst>
                                          <p:attrName>ppt_y</p:attrName>
                                        </p:attrNameLst>
                                      </p:cBhvr>
                                      <p:tavLst>
                                        <p:tav tm="0">
                                          <p:val>
                                            <p:strVal val="ppt_y"/>
                                          </p:val>
                                        </p:tav>
                                        <p:tav tm="100000">
                                          <p:val>
                                            <p:strVal val="ppt_y"/>
                                          </p:val>
                                        </p:tav>
                                      </p:tavLst>
                                    </p:anim>
                                    <p:set>
                                      <p:cBhvr>
                                        <p:cTn id="8" dur="1" fill="hold">
                                          <p:stCondLst>
                                            <p:cond delay="29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3000"/>
                                        <p:tgtEl>
                                          <p:spTgt spid="14"/>
                                        </p:tgtEl>
                                        <p:attrNameLst>
                                          <p:attrName>ppt_x</p:attrName>
                                        </p:attrNameLst>
                                      </p:cBhvr>
                                      <p:tavLst>
                                        <p:tav tm="0">
                                          <p:val>
                                            <p:strVal val="ppt_x"/>
                                          </p:val>
                                        </p:tav>
                                        <p:tav tm="100000">
                                          <p:val>
                                            <p:strVal val="1+ppt_w/2"/>
                                          </p:val>
                                        </p:tav>
                                      </p:tavLst>
                                    </p:anim>
                                    <p:anim calcmode="lin" valueType="num">
                                      <p:cBhvr additive="base">
                                        <p:cTn id="11" dur="3000"/>
                                        <p:tgtEl>
                                          <p:spTgt spid="14"/>
                                        </p:tgtEl>
                                        <p:attrNameLst>
                                          <p:attrName>ppt_y</p:attrName>
                                        </p:attrNameLst>
                                      </p:cBhvr>
                                      <p:tavLst>
                                        <p:tav tm="0">
                                          <p:val>
                                            <p:strVal val="ppt_y"/>
                                          </p:val>
                                        </p:tav>
                                        <p:tav tm="100000">
                                          <p:val>
                                            <p:strVal val="ppt_y"/>
                                          </p:val>
                                        </p:tav>
                                      </p:tavLst>
                                    </p:anim>
                                    <p:set>
                                      <p:cBhvr>
                                        <p:cTn id="12" dur="1" fill="hold">
                                          <p:stCondLst>
                                            <p:cond delay="2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4520" y="3589361"/>
            <a:ext cx="6469039" cy="2308324"/>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NikoshBAN" pitchFamily="2" charset="0"/>
                <a:cs typeface="NikoshBAN" pitchFamily="2" charset="0"/>
              </a:rPr>
              <a:t>শোনো একটি মুজিবরের থেকে </a:t>
            </a:r>
          </a:p>
          <a:p>
            <a:r>
              <a:rPr lang="bn-IN" sz="3600" b="1" dirty="0">
                <a:effectLst>
                  <a:outerShdw blurRad="38100" dist="38100" dir="2700000" algn="tl">
                    <a:srgbClr val="000000">
                      <a:alpha val="43137"/>
                    </a:srgbClr>
                  </a:outerShdw>
                </a:effectLst>
                <a:latin typeface="NikoshBAN" pitchFamily="2" charset="0"/>
                <a:cs typeface="NikoshBAN" pitchFamily="2" charset="0"/>
              </a:rPr>
              <a:t>লক্ষ মুজিবরের কন্ঠস্বরের ধ্বনি-প্রতিধ্বনি</a:t>
            </a:r>
          </a:p>
          <a:p>
            <a:r>
              <a:rPr lang="bn-IN" sz="3600" b="1" dirty="0">
                <a:effectLst>
                  <a:outerShdw blurRad="38100" dist="38100" dir="2700000" algn="tl">
                    <a:srgbClr val="000000">
                      <a:alpha val="43137"/>
                    </a:srgbClr>
                  </a:outerShdw>
                </a:effectLst>
                <a:latin typeface="NikoshBAN" pitchFamily="2" charset="0"/>
                <a:cs typeface="NikoshBAN" pitchFamily="2" charset="0"/>
              </a:rPr>
              <a:t>আকাশে </a:t>
            </a:r>
            <a:r>
              <a:rPr lang="bn-IN" sz="3600" b="1" dirty="0" smtClean="0">
                <a:effectLst>
                  <a:outerShdw blurRad="38100" dist="38100" dir="2700000" algn="tl">
                    <a:srgbClr val="000000">
                      <a:alpha val="43137"/>
                    </a:srgbClr>
                  </a:outerShdw>
                </a:effectLst>
                <a:latin typeface="NikoshBAN" pitchFamily="2" charset="0"/>
                <a:cs typeface="NikoshBAN" pitchFamily="2" charset="0"/>
              </a:rPr>
              <a:t>বাতাসে  </a:t>
            </a:r>
            <a:r>
              <a:rPr lang="bn-IN" sz="3600" b="1" dirty="0">
                <a:effectLst>
                  <a:outerShdw blurRad="38100" dist="38100" dir="2700000" algn="tl">
                    <a:srgbClr val="000000">
                      <a:alpha val="43137"/>
                    </a:srgbClr>
                  </a:outerShdw>
                </a:effectLst>
                <a:latin typeface="NikoshBAN" pitchFamily="2" charset="0"/>
                <a:cs typeface="NikoshBAN" pitchFamily="2" charset="0"/>
              </a:rPr>
              <a:t>ওঠে রণি</a:t>
            </a:r>
          </a:p>
          <a:p>
            <a:r>
              <a:rPr lang="bn-IN" sz="3600" b="1" dirty="0">
                <a:effectLst>
                  <a:outerShdw blurRad="38100" dist="38100" dir="2700000" algn="tl">
                    <a:srgbClr val="000000">
                      <a:alpha val="43137"/>
                    </a:srgbClr>
                  </a:outerShdw>
                </a:effectLst>
                <a:latin typeface="NikoshBAN" pitchFamily="2" charset="0"/>
                <a:cs typeface="NikoshBAN" pitchFamily="2" charset="0"/>
              </a:rPr>
              <a:t>বাংলাদেশ, আমার বাংলাদেশ ।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descr="images (3).jpeg"/>
          <p:cNvPicPr>
            <a:picLocks noChangeAspect="1"/>
          </p:cNvPicPr>
          <p:nvPr/>
        </p:nvPicPr>
        <p:blipFill>
          <a:blip r:embed="rId2"/>
          <a:stretch>
            <a:fillRect/>
          </a:stretch>
        </p:blipFill>
        <p:spPr>
          <a:xfrm>
            <a:off x="2083849" y="756551"/>
            <a:ext cx="2610981" cy="1658509"/>
          </a:xfrm>
          <a:prstGeom prst="rect">
            <a:avLst/>
          </a:prstGeom>
          <a:ln w="88900" cap="sq" cmpd="thickThin">
            <a:solidFill>
              <a:srgbClr val="000000"/>
            </a:solidFill>
            <a:prstDash val="solid"/>
            <a:miter lim="800000"/>
          </a:ln>
          <a:effectLst>
            <a:innerShdw blurRad="76200">
              <a:srgbClr val="000000"/>
            </a:innerShdw>
          </a:effec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013" y="756551"/>
            <a:ext cx="2807284" cy="165850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07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anim calcmode="lin" valueType="num">
                                      <p:cBhvr>
                                        <p:cTn id="1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71" y="3451710"/>
            <a:ext cx="6486378" cy="2862322"/>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NikoshBAN" pitchFamily="2" charset="0"/>
                <a:cs typeface="NikoshBAN" pitchFamily="2" charset="0"/>
              </a:rPr>
              <a:t>সেই সবুজের বুক চেরা মেঠোপথে </a:t>
            </a:r>
          </a:p>
          <a:p>
            <a:r>
              <a:rPr lang="bn-IN" sz="3600" b="1" dirty="0">
                <a:effectLst>
                  <a:outerShdw blurRad="38100" dist="38100" dir="2700000" algn="tl">
                    <a:srgbClr val="000000">
                      <a:alpha val="43137"/>
                    </a:srgbClr>
                  </a:outerShdw>
                </a:effectLst>
                <a:latin typeface="NikoshBAN" pitchFamily="2" charset="0"/>
                <a:cs typeface="NikoshBAN" pitchFamily="2" charset="0"/>
              </a:rPr>
              <a:t>আবার যে যাব ফিরে, আমার</a:t>
            </a:r>
          </a:p>
          <a:p>
            <a:r>
              <a:rPr lang="bn-IN" sz="3600" b="1" dirty="0">
                <a:effectLst>
                  <a:outerShdw blurRad="38100" dist="38100" dir="2700000" algn="tl">
                    <a:srgbClr val="000000">
                      <a:alpha val="43137"/>
                    </a:srgbClr>
                  </a:outerShdw>
                </a:effectLst>
                <a:latin typeface="NikoshBAN" pitchFamily="2" charset="0"/>
                <a:cs typeface="NikoshBAN" pitchFamily="2" charset="0"/>
              </a:rPr>
              <a:t>হারানো বাংলাকে আবার তো ফিরে পাব</a:t>
            </a:r>
          </a:p>
          <a:p>
            <a:r>
              <a:rPr lang="bn-IN" sz="3600" b="1" dirty="0">
                <a:effectLst>
                  <a:outerShdw blurRad="38100" dist="38100" dir="2700000" algn="tl">
                    <a:srgbClr val="000000">
                      <a:alpha val="43137"/>
                    </a:srgbClr>
                  </a:outerShdw>
                </a:effectLst>
                <a:latin typeface="NikoshBAN" pitchFamily="2" charset="0"/>
                <a:cs typeface="NikoshBAN" pitchFamily="2" charset="0"/>
              </a:rPr>
              <a:t>শিল্পে-কাব্যে কোথায় আছে </a:t>
            </a:r>
          </a:p>
          <a:p>
            <a:r>
              <a:rPr lang="bn-IN" sz="3600" b="1" dirty="0">
                <a:effectLst>
                  <a:outerShdw blurRad="38100" dist="38100" dir="2700000" algn="tl">
                    <a:srgbClr val="000000">
                      <a:alpha val="43137"/>
                    </a:srgbClr>
                  </a:outerShdw>
                </a:effectLst>
                <a:latin typeface="NikoshBAN" pitchFamily="2" charset="0"/>
                <a:cs typeface="NikoshBAN" pitchFamily="2" charset="0"/>
              </a:rPr>
              <a:t>হায়রে এমন সোনার খনি  । </a:t>
            </a:r>
            <a:r>
              <a:rPr lang="bn-IN" sz="36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644" y="1038560"/>
            <a:ext cx="2619375" cy="177806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027" y="1049887"/>
            <a:ext cx="2619375" cy="178548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942" y="1049887"/>
            <a:ext cx="2802512" cy="175540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24738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0"/>
                                        <p:tgtEl>
                                          <p:spTgt spid="2">
                                            <p:txEl>
                                              <p:pRg st="0" end="0"/>
                                            </p:txEl>
                                          </p:spTgt>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2">
                                            <p:txEl>
                                              <p:pRg st="1" end="1"/>
                                            </p:txEl>
                                          </p:spTgt>
                                        </p:tgtEl>
                                      </p:cBhvr>
                                    </p:animEffect>
                                  </p:childTnLst>
                                </p:cTn>
                              </p:par>
                            </p:childTnLst>
                          </p:cTn>
                        </p:par>
                        <p:par>
                          <p:cTn id="14" fill="hold">
                            <p:stCondLst>
                              <p:cond delay="3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3000"/>
                                        <p:tgtEl>
                                          <p:spTgt spid="2">
                                            <p:txEl>
                                              <p:pRg st="2" end="2"/>
                                            </p:txEl>
                                          </p:spTgt>
                                        </p:tgtEl>
                                      </p:cBhvr>
                                    </p:animEffect>
                                  </p:childTnLst>
                                </p:cTn>
                              </p:par>
                            </p:childTnLst>
                          </p:cTn>
                        </p:par>
                        <p:par>
                          <p:cTn id="24" fill="hold">
                            <p:stCondLst>
                              <p:cond delay="7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7500"/>
                            </p:stCondLst>
                            <p:childTnLst>
                              <p:par>
                                <p:cTn id="31" presetID="22" presetClass="entr" presetSubtype="8" fill="hold"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left)">
                                      <p:cBhvr>
                                        <p:cTn id="33" dur="3000"/>
                                        <p:tgtEl>
                                          <p:spTgt spid="2">
                                            <p:txEl>
                                              <p:pRg st="3" end="3"/>
                                            </p:txEl>
                                          </p:spTgt>
                                        </p:tgtEl>
                                      </p:cBhvr>
                                    </p:animEffect>
                                  </p:childTnLst>
                                </p:cTn>
                              </p:par>
                            </p:childTnLst>
                          </p:cTn>
                        </p:par>
                        <p:par>
                          <p:cTn id="34" fill="hold">
                            <p:stCondLst>
                              <p:cond delay="10500"/>
                            </p:stCondLst>
                            <p:childTnLst>
                              <p:par>
                                <p:cTn id="35" presetID="22" presetClass="entr" presetSubtype="8" fill="hold" nodeType="after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3000"/>
                                        <p:tgtEl>
                                          <p:spTgt spid="2">
                                            <p:txEl>
                                              <p:pRg st="4" end="4"/>
                                            </p:txEl>
                                          </p:spTgt>
                                        </p:tgtEl>
                                      </p:cBhvr>
                                    </p:animEffect>
                                  </p:childTnLst>
                                </p:cTn>
                              </p:par>
                            </p:childTnLst>
                          </p:cTn>
                        </p:par>
                        <p:par>
                          <p:cTn id="38" fill="hold">
                            <p:stCondLst>
                              <p:cond delay="135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242" y="3978987"/>
            <a:ext cx="5972908" cy="2308324"/>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NikoshBAN" pitchFamily="2" charset="0"/>
                <a:cs typeface="NikoshBAN" pitchFamily="2" charset="0"/>
              </a:rPr>
              <a:t>বিশ্বকবির ‘সোনার বাংলা’</a:t>
            </a:r>
          </a:p>
          <a:p>
            <a:r>
              <a:rPr lang="bn-IN" sz="3600" b="1" dirty="0">
                <a:effectLst>
                  <a:outerShdw blurRad="38100" dist="38100" dir="2700000" algn="tl">
                    <a:srgbClr val="000000">
                      <a:alpha val="43137"/>
                    </a:srgbClr>
                  </a:outerShdw>
                </a:effectLst>
                <a:latin typeface="NikoshBAN" pitchFamily="2" charset="0"/>
                <a:cs typeface="NikoshBAN" pitchFamily="2" charset="0"/>
              </a:rPr>
              <a:t>নজরুলের ‘বাংলাদেশ’</a:t>
            </a:r>
          </a:p>
          <a:p>
            <a:r>
              <a:rPr lang="bn-IN" sz="3600" b="1" dirty="0">
                <a:effectLst>
                  <a:outerShdw blurRad="38100" dist="38100" dir="2700000" algn="tl">
                    <a:srgbClr val="000000">
                      <a:alpha val="43137"/>
                    </a:srgbClr>
                  </a:outerShdw>
                </a:effectLst>
                <a:latin typeface="NikoshBAN" pitchFamily="2" charset="0"/>
                <a:cs typeface="NikoshBAN" pitchFamily="2" charset="0"/>
              </a:rPr>
              <a:t>জীবনানন্দের </a:t>
            </a:r>
            <a:r>
              <a:rPr lang="bn-IN" sz="3600" b="1" dirty="0" smtClean="0">
                <a:effectLst>
                  <a:outerShdw blurRad="38100" dist="38100" dir="2700000" algn="tl">
                    <a:srgbClr val="000000">
                      <a:alpha val="43137"/>
                    </a:srgbClr>
                  </a:outerShdw>
                </a:effectLst>
                <a:latin typeface="NikoshBAN" pitchFamily="2" charset="0"/>
                <a:cs typeface="NikoshBAN" pitchFamily="2" charset="0"/>
              </a:rPr>
              <a:t>‘রূপসী </a:t>
            </a:r>
            <a:r>
              <a:rPr lang="bn-IN" sz="3600" b="1" dirty="0">
                <a:effectLst>
                  <a:outerShdw blurRad="38100" dist="38100" dir="2700000" algn="tl">
                    <a:srgbClr val="000000">
                      <a:alpha val="43137"/>
                    </a:srgbClr>
                  </a:outerShdw>
                </a:effectLst>
                <a:latin typeface="NikoshBAN" pitchFamily="2" charset="0"/>
                <a:cs typeface="NikoshBAN" pitchFamily="2" charset="0"/>
              </a:rPr>
              <a:t>বাংলা’</a:t>
            </a:r>
          </a:p>
          <a:p>
            <a:r>
              <a:rPr lang="bn-IN" sz="3600" b="1" dirty="0" smtClean="0">
                <a:effectLst>
                  <a:outerShdw blurRad="38100" dist="38100" dir="2700000" algn="tl">
                    <a:srgbClr val="000000">
                      <a:alpha val="43137"/>
                    </a:srgbClr>
                  </a:outerShdw>
                </a:effectLst>
                <a:latin typeface="NikoshBAN" pitchFamily="2" charset="0"/>
                <a:cs typeface="NikoshBAN" pitchFamily="2" charset="0"/>
              </a:rPr>
              <a:t>রূপের </a:t>
            </a:r>
            <a:r>
              <a:rPr lang="bn-IN" sz="3600" b="1" dirty="0">
                <a:effectLst>
                  <a:outerShdw blurRad="38100" dist="38100" dir="2700000" algn="tl">
                    <a:srgbClr val="000000">
                      <a:alpha val="43137"/>
                    </a:srgbClr>
                  </a:outerShdw>
                </a:effectLst>
                <a:latin typeface="NikoshBAN" pitchFamily="2" charset="0"/>
                <a:cs typeface="NikoshBAN" pitchFamily="2" charset="0"/>
              </a:rPr>
              <a:t>যে তার নেই কো শেষ, বাংলাদেশ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773" y="993978"/>
            <a:ext cx="2227127" cy="23906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276" y="993978"/>
            <a:ext cx="2402423" cy="2390667"/>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7413" y="993977"/>
            <a:ext cx="2158850" cy="23906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60452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9000"/>
                            </p:stCondLst>
                            <p:childTnLst>
                              <p:par>
                                <p:cTn id="15" presetID="2" presetClass="entr" presetSubtype="4" fill="hold" nodeType="afterEffect">
                                  <p:stCondLst>
                                    <p:cond delay="0"/>
                                  </p:stCondLst>
                                  <p:iterate type="lt">
                                    <p:tmPct val="10000"/>
                                  </p:iterate>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3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68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17300"/>
                            </p:stCondLst>
                            <p:childTnLst>
                              <p:par>
                                <p:cTn id="26" presetID="2" presetClass="entr" presetSubtype="4" fill="hold" nodeType="afterEffect">
                                  <p:stCondLst>
                                    <p:cond delay="0"/>
                                  </p:stCondLst>
                                  <p:iterate type="lt">
                                    <p:tmPct val="10000"/>
                                  </p:iterate>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3700"/>
                            </p:stCondLst>
                            <p:childTnLst>
                              <p:par>
                                <p:cTn id="31" presetID="2" presetClass="entr" presetSubtype="4" fill="hold" nodeType="afterEffect">
                                  <p:stCondLst>
                                    <p:cond delay="0"/>
                                  </p:stCondLst>
                                  <p:iterate type="lt">
                                    <p:tmPct val="10000"/>
                                  </p:iterate>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550"/>
                            </p:stCondLst>
                            <p:childTnLst>
                              <p:par>
                                <p:cTn id="36" presetID="53" presetClass="entr" presetSubtype="1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51A0E69-9DE1-4A42-BB39-021EA0D291BD}"/>
              </a:ext>
            </a:extLst>
          </p:cNvPr>
          <p:cNvSpPr txBox="1"/>
          <p:nvPr/>
        </p:nvSpPr>
        <p:spPr>
          <a:xfrm>
            <a:off x="3424600" y="3411187"/>
            <a:ext cx="6486378" cy="2862322"/>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NikoshBAN" pitchFamily="2" charset="0"/>
                <a:cs typeface="NikoshBAN" pitchFamily="2" charset="0"/>
              </a:rPr>
              <a:t>‘জয় বাংলা’ বলতে মনরে আমার</a:t>
            </a:r>
          </a:p>
          <a:p>
            <a:r>
              <a:rPr lang="bn-IN" sz="3600" b="1" dirty="0">
                <a:effectLst>
                  <a:outerShdw blurRad="38100" dist="38100" dir="2700000" algn="tl">
                    <a:srgbClr val="000000">
                      <a:alpha val="43137"/>
                    </a:srgbClr>
                  </a:outerShdw>
                </a:effectLst>
                <a:latin typeface="NikoshBAN" pitchFamily="2" charset="0"/>
                <a:cs typeface="NikoshBAN" pitchFamily="2" charset="0"/>
              </a:rPr>
              <a:t>এখনো কেন ভাব, আমার</a:t>
            </a:r>
          </a:p>
          <a:p>
            <a:r>
              <a:rPr lang="bn-IN" sz="3600" b="1" dirty="0">
                <a:effectLst>
                  <a:outerShdw blurRad="38100" dist="38100" dir="2700000" algn="tl">
                    <a:srgbClr val="000000">
                      <a:alpha val="43137"/>
                    </a:srgbClr>
                  </a:outerShdw>
                </a:effectLst>
                <a:latin typeface="NikoshBAN" pitchFamily="2" charset="0"/>
                <a:cs typeface="NikoshBAN" pitchFamily="2" charset="0"/>
              </a:rPr>
              <a:t>হারানো বাংলাকে আবার তো ফিরে পাব</a:t>
            </a:r>
          </a:p>
          <a:p>
            <a:r>
              <a:rPr lang="bn-IN" sz="3600" b="1" dirty="0">
                <a:effectLst>
                  <a:outerShdw blurRad="38100" dist="38100" dir="2700000" algn="tl">
                    <a:srgbClr val="000000">
                      <a:alpha val="43137"/>
                    </a:srgbClr>
                  </a:outerShdw>
                </a:effectLst>
                <a:latin typeface="NikoshBAN" pitchFamily="2" charset="0"/>
                <a:cs typeface="NikoshBAN" pitchFamily="2" charset="0"/>
              </a:rPr>
              <a:t>অন্ধকারে পুব আকাশে</a:t>
            </a:r>
          </a:p>
          <a:p>
            <a:r>
              <a:rPr lang="bn-IN" sz="3600" b="1" dirty="0">
                <a:effectLst>
                  <a:outerShdw blurRad="38100" dist="38100" dir="2700000" algn="tl">
                    <a:srgbClr val="000000">
                      <a:alpha val="43137"/>
                    </a:srgbClr>
                  </a:outerShdw>
                </a:effectLst>
                <a:latin typeface="NikoshBAN" pitchFamily="2" charset="0"/>
                <a:cs typeface="NikoshBAN" pitchFamily="2" charset="0"/>
              </a:rPr>
              <a:t>উঠবে আবার দিনমণি । </a:t>
            </a:r>
            <a:r>
              <a:rPr lang="bn-IN" sz="36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5" name="Group 4"/>
          <p:cNvGrpSpPr/>
          <p:nvPr/>
        </p:nvGrpSpPr>
        <p:grpSpPr>
          <a:xfrm>
            <a:off x="1329806" y="320285"/>
            <a:ext cx="10107018" cy="3090902"/>
            <a:chOff x="1329806" y="320285"/>
            <a:chExt cx="8701299" cy="3090902"/>
          </a:xfrm>
        </p:grpSpPr>
        <p:pic>
          <p:nvPicPr>
            <p:cNvPr id="3" name="Picture 2" descr="H:\STORE\A-INFORMATION\Bangla-2134634805_d2e8bd0129[1].jpg"/>
            <p:cNvPicPr>
              <a:picLocks noChangeAspect="1" noChangeArrowheads="1"/>
            </p:cNvPicPr>
            <p:nvPr/>
          </p:nvPicPr>
          <p:blipFill>
            <a:blip r:embed="rId2"/>
            <a:srcRect/>
            <a:stretch>
              <a:fillRect/>
            </a:stretch>
          </p:blipFill>
          <p:spPr bwMode="auto">
            <a:xfrm>
              <a:off x="1329806" y="320285"/>
              <a:ext cx="8701299" cy="3090902"/>
            </a:xfrm>
            <a:prstGeom prst="rect">
              <a:avLst/>
            </a:prstGeom>
            <a:noFill/>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257" t="31644" r="27342"/>
            <a:stretch/>
          </p:blipFill>
          <p:spPr>
            <a:xfrm>
              <a:off x="7192369" y="320285"/>
              <a:ext cx="2838735" cy="3090902"/>
            </a:xfrm>
            <a:prstGeom prst="rect">
              <a:avLst/>
            </a:prstGeom>
            <a:ln w="88900" cap="sq" cmpd="thickThin">
              <a:noFill/>
              <a:prstDash val="solid"/>
              <a:miter lim="800000"/>
            </a:ln>
            <a:effectLst>
              <a:innerShdw blurRad="76200">
                <a:srgbClr val="000000"/>
              </a:innerShdw>
            </a:effectLst>
          </p:spPr>
        </p:pic>
      </p:grpSp>
    </p:spTree>
    <p:extLst>
      <p:ext uri="{BB962C8B-B14F-4D97-AF65-F5344CB8AC3E}">
        <p14:creationId xmlns:p14="http://schemas.microsoft.com/office/powerpoint/2010/main" val="184821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316" r="5451"/>
          <a:stretch/>
        </p:blipFill>
        <p:spPr>
          <a:xfrm>
            <a:off x="534176" y="1348630"/>
            <a:ext cx="5880272" cy="2535951"/>
          </a:xfrm>
          <a:prstGeom prst="rect">
            <a:avLst/>
          </a:prstGeom>
          <a:ln w="28575" cap="sq" cmpd="thickThin">
            <a:solidFill>
              <a:srgbClr val="000000"/>
            </a:solidFill>
            <a:prstDash val="solid"/>
            <a:miter lim="800000"/>
          </a:ln>
          <a:effectLst>
            <a:innerShdw blurRad="76200">
              <a:srgbClr val="000000"/>
            </a:innerShdw>
          </a:effectLst>
        </p:spPr>
      </p:pic>
      <p:sp>
        <p:nvSpPr>
          <p:cNvPr id="3" name="TextBox 2"/>
          <p:cNvSpPr txBox="1"/>
          <p:nvPr/>
        </p:nvSpPr>
        <p:spPr>
          <a:xfrm>
            <a:off x="534176" y="309884"/>
            <a:ext cx="10902649" cy="923330"/>
          </a:xfrm>
          <a:prstGeom prst="rect">
            <a:avLst/>
          </a:prstGeom>
          <a:noFill/>
          <a:ln w="38100">
            <a:solidFill>
              <a:schemeClr val="tx1"/>
            </a:solidFill>
          </a:ln>
        </p:spPr>
        <p:txBody>
          <a:bodyPr wrap="square" rtlCol="0">
            <a:spAutoFit/>
          </a:bodyPr>
          <a:lstStyle/>
          <a:p>
            <a:pPr algn="ctr"/>
            <a:r>
              <a:rPr lang="bn-BD" sz="5400" dirty="0">
                <a:ln w="0">
                  <a:solidFill>
                    <a:schemeClr val="tx1"/>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সরব পাঠ </a:t>
            </a:r>
          </a:p>
        </p:txBody>
      </p:sp>
      <p:sp>
        <p:nvSpPr>
          <p:cNvPr id="4" name="Rectangle 3"/>
          <p:cNvSpPr/>
          <p:nvPr/>
        </p:nvSpPr>
        <p:spPr>
          <a:xfrm>
            <a:off x="534176" y="4080657"/>
            <a:ext cx="5880273" cy="1569660"/>
          </a:xfrm>
          <a:prstGeom prst="rect">
            <a:avLst/>
          </a:prstGeom>
          <a:ln w="28575">
            <a:solidFill>
              <a:schemeClr val="tx1"/>
            </a:solidFill>
          </a:ln>
          <a:effectLst>
            <a:outerShdw blurRad="50800" dist="38100" dir="2700000" algn="tl" rotWithShape="0">
              <a:prstClr val="black">
                <a:alpha val="40000"/>
              </a:prstClr>
            </a:outerShdw>
          </a:effectLst>
        </p:spPr>
        <p:txBody>
          <a:bodyPr wrap="square">
            <a:spAutoFit/>
          </a:bodyPr>
          <a:lstStyle/>
          <a:p>
            <a:pPr algn="ct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 একটি মুজিবরের থেকে </a:t>
            </a:r>
          </a:p>
          <a:p>
            <a:pPr algn="ct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গৌরীপ্রসন্ন মজুমদার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7" name="Group 6"/>
          <p:cNvGrpSpPr/>
          <p:nvPr/>
        </p:nvGrpSpPr>
        <p:grpSpPr>
          <a:xfrm>
            <a:off x="6677169" y="1309745"/>
            <a:ext cx="4759656" cy="4181056"/>
            <a:chOff x="6608929" y="807456"/>
            <a:chExt cx="5346510" cy="3491266"/>
          </a:xfrm>
        </p:grpSpPr>
        <p:pic>
          <p:nvPicPr>
            <p:cNvPr id="5" name="Picture 6" descr="D:\Bangla Model Content\CLASS SEVEN\BONGOBONDHU\1394133405..jpg"/>
            <p:cNvPicPr>
              <a:picLocks noChangeAspect="1" noChangeArrowheads="1"/>
            </p:cNvPicPr>
            <p:nvPr/>
          </p:nvPicPr>
          <p:blipFill>
            <a:blip r:embed="rId3"/>
            <a:srcRect/>
            <a:stretch>
              <a:fillRect/>
            </a:stretch>
          </p:blipFill>
          <p:spPr bwMode="auto">
            <a:xfrm>
              <a:off x="6608929" y="807456"/>
              <a:ext cx="5346510" cy="2087582"/>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6608929" y="2988024"/>
              <a:ext cx="5346510" cy="1310698"/>
            </a:xfrm>
            <a:prstGeom prst="rect">
              <a:avLst/>
            </a:prstGeom>
            <a:noFill/>
            <a:ln w="38100">
              <a:solidFill>
                <a:schemeClr val="tx1"/>
              </a:solidFill>
            </a:ln>
          </p:spPr>
          <p:txBody>
            <a:bodyPr wrap="square" rtlCol="0">
              <a:spAutoFit/>
            </a:bodyPr>
            <a:lstStyle/>
            <a:p>
              <a:r>
                <a:rPr lang="bn-IN" sz="2400" b="1" dirty="0">
                  <a:effectLst>
                    <a:outerShdw blurRad="38100" dist="38100" dir="2700000" algn="tl">
                      <a:srgbClr val="000000">
                        <a:alpha val="43137"/>
                      </a:srgbClr>
                    </a:outerShdw>
                  </a:effectLst>
                  <a:latin typeface="NikoshBAN" pitchFamily="2" charset="0"/>
                  <a:cs typeface="NikoshBAN" pitchFamily="2" charset="0"/>
                </a:rPr>
                <a:t>শোনো একটি মুজিবরের থেকে </a:t>
              </a:r>
            </a:p>
            <a:p>
              <a:r>
                <a:rPr lang="bn-IN" sz="2400" b="1" dirty="0">
                  <a:effectLst>
                    <a:outerShdw blurRad="38100" dist="38100" dir="2700000" algn="tl">
                      <a:srgbClr val="000000">
                        <a:alpha val="43137"/>
                      </a:srgbClr>
                    </a:outerShdw>
                  </a:effectLst>
                  <a:latin typeface="NikoshBAN" pitchFamily="2" charset="0"/>
                  <a:cs typeface="NikoshBAN" pitchFamily="2" charset="0"/>
                </a:rPr>
                <a:t>লক্ষ মুজিবরের কন্ঠস্বরের ধ্বনি-প্রতিধ্বনি</a:t>
              </a:r>
            </a:p>
            <a:p>
              <a:r>
                <a:rPr lang="bn-IN" sz="2400" b="1" dirty="0">
                  <a:effectLst>
                    <a:outerShdw blurRad="38100" dist="38100" dir="2700000" algn="tl">
                      <a:srgbClr val="000000">
                        <a:alpha val="43137"/>
                      </a:srgbClr>
                    </a:outerShdw>
                  </a:effectLst>
                  <a:latin typeface="NikoshBAN" pitchFamily="2" charset="0"/>
                  <a:cs typeface="NikoshBAN" pitchFamily="2" charset="0"/>
                </a:rPr>
                <a:t>আকাশে </a:t>
              </a:r>
              <a:r>
                <a:rPr lang="bn-IN" sz="2400" b="1" dirty="0" smtClean="0">
                  <a:effectLst>
                    <a:outerShdw blurRad="38100" dist="38100" dir="2700000" algn="tl">
                      <a:srgbClr val="000000">
                        <a:alpha val="43137"/>
                      </a:srgbClr>
                    </a:outerShdw>
                  </a:effectLst>
                  <a:latin typeface="NikoshBAN" pitchFamily="2" charset="0"/>
                  <a:cs typeface="NikoshBAN" pitchFamily="2" charset="0"/>
                </a:rPr>
                <a:t>বাতাসে  </a:t>
              </a:r>
              <a:r>
                <a:rPr lang="bn-IN" sz="2400" b="1" dirty="0">
                  <a:effectLst>
                    <a:outerShdw blurRad="38100" dist="38100" dir="2700000" algn="tl">
                      <a:srgbClr val="000000">
                        <a:alpha val="43137"/>
                      </a:srgbClr>
                    </a:outerShdw>
                  </a:effectLst>
                  <a:latin typeface="NikoshBAN" pitchFamily="2" charset="0"/>
                  <a:cs typeface="NikoshBAN" pitchFamily="2" charset="0"/>
                </a:rPr>
                <a:t>ওঠে রণি</a:t>
              </a:r>
            </a:p>
            <a:p>
              <a:r>
                <a:rPr lang="bn-IN" sz="2400" b="1" dirty="0">
                  <a:effectLst>
                    <a:outerShdw blurRad="38100" dist="38100" dir="2700000" algn="tl">
                      <a:srgbClr val="000000">
                        <a:alpha val="43137"/>
                      </a:srgbClr>
                    </a:outerShdw>
                  </a:effectLst>
                  <a:latin typeface="NikoshBAN" pitchFamily="2" charset="0"/>
                  <a:cs typeface="NikoshBAN" pitchFamily="2" charset="0"/>
                </a:rPr>
                <a:t>বাংলাদেশ, আমার বাংলাদেশ । ।</a:t>
              </a:r>
              <a:endParaRPr lang="en-US" sz="2400" b="1" dirty="0">
                <a:effectLst>
                  <a:outerShdw blurRad="38100" dist="38100" dir="2700000" algn="tl">
                    <a:srgbClr val="000000">
                      <a:alpha val="43137"/>
                    </a:srgbClr>
                  </a:outerShdw>
                </a:effectLst>
                <a:latin typeface="NikoshBAN" pitchFamily="2" charset="0"/>
                <a:cs typeface="NikoshBAN" pitchFamily="2" charset="0"/>
              </a:endParaRPr>
            </a:p>
          </p:txBody>
        </p:sp>
      </p:grpSp>
    </p:spTree>
    <p:extLst>
      <p:ext uri="{BB962C8B-B14F-4D97-AF65-F5344CB8AC3E}">
        <p14:creationId xmlns:p14="http://schemas.microsoft.com/office/powerpoint/2010/main" val="35889500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2810" y="309380"/>
            <a:ext cx="6537278" cy="707886"/>
          </a:xfrm>
          <a:prstGeom prst="rect">
            <a:avLst/>
          </a:prstGeom>
          <a:noFill/>
        </p:spPr>
        <p:txBody>
          <a:bodyPr wrap="square" rtlCol="0">
            <a:spAutoFit/>
          </a:bodyPr>
          <a:lstStyle/>
          <a:p>
            <a:r>
              <a:rPr lang="en-US" sz="4000" b="1" dirty="0" err="1" smtClean="0">
                <a:effectLst>
                  <a:outerShdw blurRad="38100" dist="38100" dir="2700000" algn="tl">
                    <a:srgbClr val="000000">
                      <a:alpha val="43137"/>
                    </a:srgbClr>
                  </a:outerShdw>
                </a:effectLst>
                <a:latin typeface="NikoshBAN" pitchFamily="2" charset="0"/>
                <a:cs typeface="NikoshBAN" pitchFamily="2" charset="0"/>
              </a:rPr>
              <a:t>এসো</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effectLst>
                  <a:outerShdw blurRad="38100" dist="38100" dir="2700000" algn="tl">
                    <a:srgbClr val="000000">
                      <a:alpha val="43137"/>
                    </a:srgbClr>
                  </a:outerShdw>
                </a:effectLst>
                <a:latin typeface="NikoshBAN" pitchFamily="2" charset="0"/>
                <a:cs typeface="NikoshBAN" pitchFamily="2" charset="0"/>
              </a:rPr>
              <a:t> নতুন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শব্দার্থগুলোর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অর্থ জেনে নেই</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305663" y="1946997"/>
            <a:ext cx="3133574" cy="707886"/>
          </a:xfrm>
          <a:prstGeom prst="rect">
            <a:avLst/>
          </a:prstGeom>
          <a:ln w="38100">
            <a:solidFill>
              <a:schemeClr val="tx1"/>
            </a:solidFill>
          </a:ln>
        </p:spPr>
        <p:txBody>
          <a:bodyPr wrap="square">
            <a:spAutoFit/>
          </a:bodyPr>
          <a:lstStyle/>
          <a:p>
            <a:pPr algn="ctr"/>
            <a:r>
              <a:rPr lang="bn-IN" sz="40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একটি মুজিবর</a:t>
            </a:r>
            <a:r>
              <a:rPr lang="bn-IN" sz="4000" dirty="0" smtClean="0">
                <a:ln w="0">
                  <a:solidFill>
                    <a:schemeClr val="tx1"/>
                  </a:solidFill>
                </a:ln>
                <a:effectLst>
                  <a:outerShdw blurRad="38100" dist="19050" dir="2700000" algn="tl" rotWithShape="0">
                    <a:schemeClr val="dk1">
                      <a:alpha val="40000"/>
                    </a:schemeClr>
                  </a:outerShdw>
                </a:effectLst>
              </a:rPr>
              <a:t> </a:t>
            </a:r>
            <a:endParaRPr lang="en-US" sz="4000" dirty="0">
              <a:ln w="0">
                <a:solidFill>
                  <a:schemeClr val="tx1"/>
                </a:solidFill>
              </a:ln>
              <a:effectLst>
                <a:outerShdw blurRad="38100" dist="19050" dir="2700000" algn="tl" rotWithShape="0">
                  <a:schemeClr val="dk1">
                    <a:alpha val="40000"/>
                  </a:schemeClr>
                </a:outerShdw>
              </a:effectLst>
            </a:endParaRPr>
          </a:p>
        </p:txBody>
      </p:sp>
      <p:sp>
        <p:nvSpPr>
          <p:cNvPr id="12" name="Rectangle 11"/>
          <p:cNvSpPr/>
          <p:nvPr/>
        </p:nvSpPr>
        <p:spPr>
          <a:xfrm>
            <a:off x="5857579" y="1467270"/>
            <a:ext cx="6096000" cy="1569660"/>
          </a:xfrm>
          <a:prstGeom prst="rect">
            <a:avLst/>
          </a:prstGeom>
          <a:ln w="38100">
            <a:solidFill>
              <a:schemeClr val="tx1"/>
            </a:solidFill>
          </a:ln>
        </p:spPr>
        <p:txBody>
          <a:bodyPr>
            <a:spAutoFit/>
          </a:bodyPr>
          <a:lstStyle/>
          <a:p>
            <a:r>
              <a:rPr lang="en-US" altLang="en-US" sz="3200" dirty="0" err="1">
                <a:solidFill>
                  <a:srgbClr val="05014F"/>
                </a:solidFill>
                <a:latin typeface="NikoshBAN" pitchFamily="2" charset="0"/>
                <a:cs typeface="NikoshBAN" pitchFamily="2" charset="0"/>
              </a:rPr>
              <a:t>একজন</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মুজিব</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জাতির</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পিতা</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বঙ্গবন্ধু</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শেখ</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মুজিবুর</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রহমান</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ছিলেন</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স্বাধীনতাকামী</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বাঙালি</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জাতির</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আশা-ভরসার</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একক</a:t>
            </a:r>
            <a:r>
              <a:rPr lang="en-US" altLang="en-US" sz="3200" dirty="0">
                <a:solidFill>
                  <a:srgbClr val="05014F"/>
                </a:solidFill>
                <a:latin typeface="NikoshBAN" pitchFamily="2" charset="0"/>
                <a:cs typeface="NikoshBAN" pitchFamily="2" charset="0"/>
              </a:rPr>
              <a:t> </a:t>
            </a:r>
            <a:r>
              <a:rPr lang="en-US" altLang="en-US" sz="3200" dirty="0" err="1">
                <a:solidFill>
                  <a:srgbClr val="05014F"/>
                </a:solidFill>
                <a:latin typeface="NikoshBAN" pitchFamily="2" charset="0"/>
                <a:cs typeface="NikoshBAN" pitchFamily="2" charset="0"/>
              </a:rPr>
              <a:t>আশ্রয়স্থল</a:t>
            </a:r>
            <a:r>
              <a:rPr lang="en-US" altLang="en-US" sz="3200" dirty="0">
                <a:solidFill>
                  <a:srgbClr val="05014F"/>
                </a:solidFill>
                <a:latin typeface="NikoshBAN" pitchFamily="2" charset="0"/>
                <a:cs typeface="NikoshBAN" pitchFamily="2" charset="0"/>
              </a:rPr>
              <a:t>।</a:t>
            </a:r>
          </a:p>
        </p:txBody>
      </p:sp>
      <p:sp>
        <p:nvSpPr>
          <p:cNvPr id="13" name="TextBox 5"/>
          <p:cNvSpPr txBox="1">
            <a:spLocks noChangeArrowheads="1"/>
          </p:cNvSpPr>
          <p:nvPr/>
        </p:nvSpPr>
        <p:spPr bwMode="auto">
          <a:xfrm>
            <a:off x="305663" y="4388315"/>
            <a:ext cx="3133574" cy="14465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400" dirty="0">
                <a:ln w="0"/>
                <a:effectLst>
                  <a:outerShdw blurRad="38100" dist="19050" dir="2700000" algn="tl" rotWithShape="0">
                    <a:schemeClr val="dk1">
                      <a:alpha val="40000"/>
                    </a:schemeClr>
                  </a:outerShdw>
                </a:effectLst>
                <a:latin typeface="NikoshBAN" pitchFamily="2" charset="0"/>
                <a:cs typeface="NikoshBAN" pitchFamily="2" charset="0"/>
              </a:rPr>
              <a:t>লক্ষ </a:t>
            </a:r>
            <a:r>
              <a:rPr lang="en-US" altLang="en-US" sz="4400" dirty="0" err="1">
                <a:ln w="0"/>
                <a:effectLst>
                  <a:outerShdw blurRad="38100" dist="19050" dir="2700000" algn="tl" rotWithShape="0">
                    <a:schemeClr val="dk1">
                      <a:alpha val="40000"/>
                    </a:schemeClr>
                  </a:outerShdw>
                </a:effectLst>
                <a:latin typeface="NikoshBAN" pitchFamily="2" charset="0"/>
                <a:cs typeface="NikoshBAN" pitchFamily="2" charset="0"/>
              </a:rPr>
              <a:t>মুজিবরের</a:t>
            </a:r>
            <a:r>
              <a:rPr lang="en-US" altLang="en-US" sz="4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4400" dirty="0" err="1">
                <a:ln w="0"/>
                <a:effectLst>
                  <a:outerShdw blurRad="38100" dist="19050" dir="2700000" algn="tl" rotWithShape="0">
                    <a:schemeClr val="dk1">
                      <a:alpha val="40000"/>
                    </a:schemeClr>
                  </a:outerShdw>
                </a:effectLst>
                <a:latin typeface="NikoshBAN" pitchFamily="2" charset="0"/>
                <a:cs typeface="NikoshBAN" pitchFamily="2" charset="0"/>
              </a:rPr>
              <a:t>কন্ঠস্বরের</a:t>
            </a:r>
            <a:r>
              <a:rPr lang="en-US" altLang="en-US" sz="44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4400" dirty="0" err="1">
                <a:ln w="0"/>
                <a:effectLst>
                  <a:outerShdw blurRad="38100" dist="19050" dir="2700000" algn="tl" rotWithShape="0">
                    <a:schemeClr val="dk1">
                      <a:alpha val="40000"/>
                    </a:schemeClr>
                  </a:outerShdw>
                </a:effectLst>
                <a:latin typeface="NikoshBAN" pitchFamily="2" charset="0"/>
                <a:cs typeface="NikoshBAN" pitchFamily="2" charset="0"/>
              </a:rPr>
              <a:t>ধ্বনি</a:t>
            </a:r>
            <a:r>
              <a:rPr lang="en-US" altLang="en-US" sz="4400" dirty="0">
                <a:ln w="0"/>
                <a:effectLst>
                  <a:outerShdw blurRad="38100" dist="19050" dir="2700000" algn="tl" rotWithShape="0">
                    <a:schemeClr val="dk1">
                      <a:alpha val="40000"/>
                    </a:schemeClr>
                  </a:outerShdw>
                </a:effectLst>
                <a:latin typeface="NikoshBAN" pitchFamily="2" charset="0"/>
                <a:cs typeface="NikoshBAN" pitchFamily="2" charset="0"/>
              </a:rPr>
              <a:t>  </a:t>
            </a:r>
            <a:endParaRPr lang="en-US" altLang="en-US" sz="4400" dirty="0">
              <a:latin typeface="NikoshBAN" pitchFamily="2" charset="0"/>
              <a:cs typeface="NikoshBAN" pitchFamily="2" charset="0"/>
            </a:endParaRPr>
          </a:p>
        </p:txBody>
      </p:sp>
      <p:sp>
        <p:nvSpPr>
          <p:cNvPr id="14" name="TextBox 9"/>
          <p:cNvSpPr txBox="1">
            <a:spLocks noChangeArrowheads="1"/>
          </p:cNvSpPr>
          <p:nvPr/>
        </p:nvSpPr>
        <p:spPr bwMode="auto">
          <a:xfrm>
            <a:off x="5841449" y="4265205"/>
            <a:ext cx="6096000" cy="156966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একাত্তরে</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বঙ্গবন্ধুর</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বজ্রকন্ঠে</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স্বাধীনতা</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আহ্বানের</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মধ্য</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দিয়ে</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লক্ষ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বাঙালির</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মিলিত</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কন্ঠস্বর</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স্বাধীনতার</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জন্য</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গর্জে</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a:ln w="0"/>
                <a:effectLst>
                  <a:outerShdw blurRad="38100" dist="19050" dir="2700000" algn="tl" rotWithShape="0">
                    <a:schemeClr val="dk1">
                      <a:alpha val="40000"/>
                    </a:schemeClr>
                  </a:outerShdw>
                </a:effectLst>
                <a:latin typeface="NikoshBAN" pitchFamily="2" charset="0"/>
                <a:cs typeface="NikoshBAN" pitchFamily="2" charset="0"/>
              </a:rPr>
              <a:t>উঠেছিল</a:t>
            </a:r>
            <a:r>
              <a:rPr lang="en-US" alt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pic>
        <p:nvPicPr>
          <p:cNvPr id="16" name="Picture 6" descr="D:\Bangla Model Content\CLASS SEVEN\BONGOBONDHU\1394133405..jpg"/>
          <p:cNvPicPr>
            <a:picLocks noChangeAspect="1" noChangeArrowheads="1"/>
          </p:cNvPicPr>
          <p:nvPr/>
        </p:nvPicPr>
        <p:blipFill>
          <a:blip r:embed="rId2"/>
          <a:srcRect/>
          <a:stretch>
            <a:fillRect/>
          </a:stretch>
        </p:blipFill>
        <p:spPr bwMode="auto">
          <a:xfrm>
            <a:off x="3551655" y="4388315"/>
            <a:ext cx="2177376" cy="1446550"/>
          </a:xfrm>
          <a:prstGeom prst="rect">
            <a:avLst/>
          </a:prstGeom>
          <a:ln w="38100">
            <a:solidFill>
              <a:schemeClr val="tx1"/>
            </a:solid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42936"/>
          <a:stretch/>
        </p:blipFill>
        <p:spPr>
          <a:xfrm>
            <a:off x="3663854" y="1467270"/>
            <a:ext cx="1952977" cy="15696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546008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3000"/>
                                        <p:tgtEl>
                                          <p:spTgt spid="12"/>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7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2810" y="309380"/>
            <a:ext cx="6537278" cy="707886"/>
          </a:xfrm>
          <a:prstGeom prst="rect">
            <a:avLst/>
          </a:prstGeom>
          <a:noFill/>
        </p:spPr>
        <p:txBody>
          <a:bodyPr wrap="square" rtlCol="0">
            <a:spAutoFit/>
          </a:bodyPr>
          <a:lstStyle/>
          <a:p>
            <a:r>
              <a:rPr lang="en-US" sz="4000" b="1" dirty="0" err="1" smtClean="0">
                <a:effectLst>
                  <a:outerShdw blurRad="38100" dist="38100" dir="2700000" algn="tl">
                    <a:srgbClr val="000000">
                      <a:alpha val="43137"/>
                    </a:srgbClr>
                  </a:outerShdw>
                </a:effectLst>
                <a:latin typeface="NikoshBAN" pitchFamily="2" charset="0"/>
                <a:cs typeface="NikoshBAN" pitchFamily="2" charset="0"/>
              </a:rPr>
              <a:t>এসো</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effectLst>
                  <a:outerShdw blurRad="38100" dist="38100" dir="2700000" algn="tl">
                    <a:srgbClr val="000000">
                      <a:alpha val="43137"/>
                    </a:srgbClr>
                  </a:outerShdw>
                </a:effectLst>
                <a:latin typeface="NikoshBAN" pitchFamily="2" charset="0"/>
                <a:cs typeface="NikoshBAN" pitchFamily="2" charset="0"/>
              </a:rPr>
              <a:t> নতুন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শব্দার্থগুলোর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অর্থ জেনে নেই</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Rectangle 10">
            <a:extLst>
              <a:ext uri="{FF2B5EF4-FFF2-40B4-BE49-F238E27FC236}">
                <a16:creationId xmlns:a16="http://schemas.microsoft.com/office/drawing/2014/main" xmlns="" id="{2ADC4EEE-D975-4EF1-8D20-69C04FA1AFBB}"/>
              </a:ext>
            </a:extLst>
          </p:cNvPr>
          <p:cNvSpPr/>
          <p:nvPr/>
        </p:nvSpPr>
        <p:spPr>
          <a:xfrm>
            <a:off x="377036" y="1374231"/>
            <a:ext cx="2438400" cy="15600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“বিশ্বকবির সোনার বাংলা”  </a:t>
            </a:r>
            <a:endParaRPr lang="en-US" sz="36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2" name="Rectangle 11">
            <a:extLst>
              <a:ext uri="{FF2B5EF4-FFF2-40B4-BE49-F238E27FC236}">
                <a16:creationId xmlns:a16="http://schemas.microsoft.com/office/drawing/2014/main" xmlns="" id="{E5FEF582-626E-46A8-9046-505128BCF0CC}"/>
              </a:ext>
            </a:extLst>
          </p:cNvPr>
          <p:cNvSpPr/>
          <p:nvPr/>
        </p:nvSpPr>
        <p:spPr>
          <a:xfrm>
            <a:off x="6324604" y="1374231"/>
            <a:ext cx="5439765" cy="15600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বিশ্বকবি </a:t>
            </a:r>
            <a:r>
              <a:rPr lang="bn-IN" sz="2400" b="1"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রবীন্দ্রনাথ </a:t>
            </a:r>
            <a:r>
              <a:rPr lang="bn-IN" sz="24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ঠাকুর এই দেশকে “সোনার বাংলা” বলে অবিহিত করেছেন । </a:t>
            </a:r>
            <a:r>
              <a:rPr lang="bn-IN" sz="2400" b="1"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তাঁর রচিত একটি দেশত্ববোধোক </a:t>
            </a:r>
          </a:p>
          <a:p>
            <a:pPr algn="ctr"/>
            <a:r>
              <a:rPr lang="bn-IN" sz="2400" b="1"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গানে-যার প্রথম দশ চরণ আমাদের জাতীয় সংগীত  হিসেবে স্বীকৃত ।</a:t>
            </a:r>
            <a:endParaRPr lang="en-US" sz="24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Rectangle 12">
            <a:extLst>
              <a:ext uri="{FF2B5EF4-FFF2-40B4-BE49-F238E27FC236}">
                <a16:creationId xmlns:a16="http://schemas.microsoft.com/office/drawing/2014/main" xmlns="" id="{91F731B9-2340-46F1-8A9C-A789A6CC8A39}"/>
              </a:ext>
            </a:extLst>
          </p:cNvPr>
          <p:cNvSpPr/>
          <p:nvPr/>
        </p:nvSpPr>
        <p:spPr>
          <a:xfrm>
            <a:off x="377036" y="4907563"/>
            <a:ext cx="2438400" cy="13002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“জীবনানন্দের রূপসী বাংলা” </a:t>
            </a:r>
            <a:endParaRPr lang="en-US" sz="36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4" name="Rectangle 13">
            <a:extLst>
              <a:ext uri="{FF2B5EF4-FFF2-40B4-BE49-F238E27FC236}">
                <a16:creationId xmlns:a16="http://schemas.microsoft.com/office/drawing/2014/main" xmlns="" id="{E5FEF582-626E-46A8-9046-505128BCF0CC}"/>
              </a:ext>
            </a:extLst>
          </p:cNvPr>
          <p:cNvSpPr/>
          <p:nvPr/>
        </p:nvSpPr>
        <p:spPr>
          <a:xfrm>
            <a:off x="6324604" y="4647738"/>
            <a:ext cx="5439765" cy="15600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নিসর্গের কবি জীবনানন্দ দাশ বাংলার প্রকৃতির অনিন্দ্য রূপ সৌন্দর্য চিরায়ত মহিমায় উপস্থাপন করেছেন তাঁর রূপসী বাংলা কাব্যগ্রন্থে।</a:t>
            </a:r>
            <a:endParaRPr lang="en-US" sz="2400" b="1" dirty="0">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95"/>
          <a:stretch/>
        </p:blipFill>
        <p:spPr bwMode="auto">
          <a:xfrm>
            <a:off x="3538832" y="1374231"/>
            <a:ext cx="2062376" cy="156003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832" y="4907563"/>
            <a:ext cx="2062376" cy="1300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5726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3000"/>
                                        <p:tgtEl>
                                          <p:spTgt spid="12"/>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7956" y="713359"/>
            <a:ext cx="10396289" cy="5263421"/>
            <a:chOff x="802320" y="671795"/>
            <a:chExt cx="10396289" cy="5263421"/>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643" y="1786323"/>
              <a:ext cx="5067940" cy="3082674"/>
            </a:xfrm>
            <a:prstGeom prst="rect">
              <a:avLst/>
            </a:prstGeom>
            <a:ln w="38100" cap="sq" cmpd="thickThin">
              <a:solidFill>
                <a:schemeClr val="tx1"/>
              </a:solidFill>
              <a:prstDash val="solid"/>
              <a:miter lim="800000"/>
            </a:ln>
            <a:effectLst>
              <a:innerShdw blurRad="76200">
                <a:srgbClr val="000000"/>
              </a:innerShdw>
            </a:effectLst>
          </p:spPr>
        </p:pic>
        <p:sp>
          <p:nvSpPr>
            <p:cNvPr id="4" name="Rectangle 3">
              <a:extLst>
                <a:ext uri="{FF2B5EF4-FFF2-40B4-BE49-F238E27FC236}">
                  <a16:creationId xmlns:a16="http://schemas.microsoft.com/office/drawing/2014/main" xmlns="" id="{6D4E8B2E-4F62-406A-BCB8-2561B52A8595}"/>
                </a:ext>
              </a:extLst>
            </p:cNvPr>
            <p:cNvSpPr/>
            <p:nvPr/>
          </p:nvSpPr>
          <p:spPr>
            <a:xfrm>
              <a:off x="3153644" y="671795"/>
              <a:ext cx="5067940" cy="769441"/>
            </a:xfrm>
            <a:prstGeom prst="rect">
              <a:avLst/>
            </a:prstGeom>
            <a:ln w="28575">
              <a:solidFill>
                <a:schemeClr val="tx1"/>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4400" b="1" dirty="0">
                <a:effectLst>
                  <a:outerShdw blurRad="38100" dist="38100" dir="2700000" algn="tl">
                    <a:srgbClr val="000000">
                      <a:alpha val="43137"/>
                    </a:srgbClr>
                  </a:outerShdw>
                </a:effectLst>
              </a:endParaRPr>
            </a:p>
          </p:txBody>
        </p:sp>
        <p:sp>
          <p:nvSpPr>
            <p:cNvPr id="5" name="Rectangle 4"/>
            <p:cNvSpPr/>
            <p:nvPr/>
          </p:nvSpPr>
          <p:spPr>
            <a:xfrm>
              <a:off x="802320" y="5274379"/>
              <a:ext cx="10396289" cy="660837"/>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itchFamily="2" charset="2"/>
                <a:buChar char="v"/>
              </a:pPr>
              <a:r>
                <a:rPr lang="bn-IN" sz="3200" dirty="0" smtClean="0">
                  <a:ln w="0">
                    <a:solidFill>
                      <a:schemeClr val="tx1"/>
                    </a:solidFill>
                  </a:ln>
                  <a:latin typeface="NikoshBAN" panose="02000000000000000000" pitchFamily="2" charset="0"/>
                  <a:cs typeface="NikoshBAN" panose="02000000000000000000" pitchFamily="2" charset="0"/>
                </a:rPr>
                <a:t>একটি মুজিবর , বিশ্বকবির সোনার বাংলা </a:t>
              </a:r>
              <a:r>
                <a:rPr lang="bn-IN"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শব্দ</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দিয়ে</a:t>
              </a:r>
              <a:r>
                <a:rPr lang="en-US" sz="3200" dirty="0" smtClean="0">
                  <a:ln w="0"/>
                  <a:solidFill>
                    <a:schemeClr val="tx1"/>
                  </a:solidFill>
                  <a:latin typeface="NikoshBAN" pitchFamily="2" charset="0"/>
                  <a:cs typeface="NikoshBAN" pitchFamily="2" charset="0"/>
                </a:rPr>
                <a:t> </a:t>
              </a:r>
              <a:r>
                <a:rPr lang="bn-IN" sz="3200" dirty="0" smtClean="0">
                  <a:ln w="0"/>
                  <a:solidFill>
                    <a:schemeClr val="tx1"/>
                  </a:solidFill>
                  <a:latin typeface="NikoshBAN" pitchFamily="2" charset="0"/>
                  <a:cs typeface="NikoshBAN" pitchFamily="2" charset="0"/>
                </a:rPr>
                <a:t>১ </a:t>
              </a:r>
              <a:r>
                <a:rPr lang="en-US" sz="3200" dirty="0" err="1" smtClean="0">
                  <a:ln w="0"/>
                  <a:solidFill>
                    <a:schemeClr val="tx1"/>
                  </a:solidFill>
                  <a:latin typeface="NikoshBAN" pitchFamily="2" charset="0"/>
                  <a:cs typeface="NikoshBAN" pitchFamily="2" charset="0"/>
                </a:rPr>
                <a:t>টি</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করে</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বাক্য</a:t>
              </a:r>
              <a:r>
                <a:rPr lang="en-US" sz="3200" dirty="0" smtClean="0">
                  <a:ln w="0"/>
                  <a:solidFill>
                    <a:schemeClr val="tx1"/>
                  </a:solidFill>
                  <a:latin typeface="NikoshBAN" pitchFamily="2" charset="0"/>
                  <a:cs typeface="NikoshBAN" pitchFamily="2" charset="0"/>
                </a:rPr>
                <a:t> </a:t>
              </a:r>
              <a:r>
                <a:rPr lang="en-US" sz="3200" dirty="0" err="1" smtClean="0">
                  <a:ln w="0"/>
                  <a:solidFill>
                    <a:schemeClr val="tx1"/>
                  </a:solidFill>
                  <a:latin typeface="NikoshBAN" pitchFamily="2" charset="0"/>
                  <a:cs typeface="NikoshBAN" pitchFamily="2" charset="0"/>
                </a:rPr>
                <a:t>লিখ</a:t>
              </a:r>
              <a:r>
                <a:rPr lang="en-US" sz="3200" dirty="0" smtClean="0">
                  <a:ln w="0"/>
                  <a:solidFill>
                    <a:schemeClr val="tx1"/>
                  </a:solidFill>
                  <a:latin typeface="NikoshBAN" pitchFamily="2" charset="0"/>
                  <a:cs typeface="NikoshBAN" pitchFamily="2" charset="0"/>
                </a:rPr>
                <a:t>।</a:t>
              </a:r>
              <a:endParaRPr lang="en-US" sz="3200" dirty="0">
                <a:ln w="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2887755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8615" y="2797791"/>
            <a:ext cx="11327642" cy="3108543"/>
          </a:xfrm>
          <a:prstGeom prst="rect">
            <a:avLst/>
          </a:prstGeom>
          <a:no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১৯৭১সালের ২৫ মার্চ কালোরাতে এইদেশে হানাদার পাকিস্তানি সেনাবাহিনী নির্বিচারে বাঙালি জনগণের উপর হত্যাযজ্ঞের সূচনা করলে বঙ্গবন্ধু শেখ মুজিবুর রহমান ২৬ মার্চের প্রথম প্রহরে বাংলাদেশের স্বাধীনতার ঘোষণা দেন। এর পরই তাকে গ্রেপ্তার করে পাকিস্তানের কারাগারে নিয়ে যাওয়া হয়। তাঁর আহ্বানে সাড়া দিয়ে লক্ষ লক্ষ মানুষ মুক্তিযুদ্ধে ঝাঁপিয়ে পড়ে।এর আগে ৭ মার্চ এর ঐতিহাসিক ভাষণে তিনি বলে ছিলেন এবারের সংগ্রাম, স্বধীনতার সংগ্রাম। তাঁর বজ্রকণ্ঠের আহ্বান ঐ মুহূর্তেই সমগ্র বাংলা নিয়ন্ত্রন নিয়েছিল। মুক্তিযুদ্ধের দীর্ঘ নয় মাস কারাগারে বন্দি থাকলেও তাঁর স্বাধীনতার ডাক কোটি বাঙালির স্বাধীনতার আকাঙ্ক্ষা হয়ে বেজেছে চারিদিকে। তিনি আজ ও বেঁচে আছেন কোটি বাঙালির হৃদয়ে। </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310" y="272955"/>
            <a:ext cx="8816454" cy="230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0171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3" presetClass="entr" presetSubtype="528"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4156" y="536121"/>
            <a:ext cx="5336275" cy="830997"/>
          </a:xfrm>
          <a:prstGeom prst="rect">
            <a:avLst/>
          </a:prstGeom>
          <a:noFill/>
          <a:ln w="28575">
            <a:solidFill>
              <a:schemeClr val="tx1"/>
            </a:solidFill>
          </a:ln>
        </p:spPr>
        <p:txBody>
          <a:bodyPr wrap="square" rtlCol="0">
            <a:spAutoFit/>
          </a:bodyPr>
          <a:lstStyle/>
          <a:p>
            <a:pPr algn="ctr"/>
            <a:r>
              <a:rPr lang="bn-IN" sz="4800" dirty="0" smtClean="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দলগত কাজ</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4156" y="1643074"/>
            <a:ext cx="5336275" cy="2516683"/>
          </a:xfrm>
          <a:prstGeom prst="rect">
            <a:avLst/>
          </a:prstGeom>
          <a:ln w="38100" cap="sq" cmpd="thickThin">
            <a:solidFill>
              <a:srgbClr val="000000"/>
            </a:solidFill>
            <a:prstDash val="solid"/>
            <a:miter lim="800000"/>
          </a:ln>
          <a:effectLst>
            <a:innerShdw blurRad="76200">
              <a:srgbClr val="000000"/>
            </a:innerShdw>
          </a:effectLst>
        </p:spPr>
      </p:pic>
      <p:sp>
        <p:nvSpPr>
          <p:cNvPr id="4" name="Rectangle 3"/>
          <p:cNvSpPr/>
          <p:nvPr/>
        </p:nvSpPr>
        <p:spPr>
          <a:xfrm>
            <a:off x="1766546" y="4435714"/>
            <a:ext cx="8591494" cy="660837"/>
          </a:xfrm>
          <a:prstGeom prst="rect">
            <a:avLst/>
          </a:prstGeom>
          <a:ln w="15875" cmpd="thickThin">
            <a:solidFill>
              <a:schemeClr val="tx1"/>
            </a:solidFill>
            <a:prstDash val="lgDashDotDot"/>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buFont typeface="Wingdings" panose="05000000000000000000" pitchFamily="2" charset="2"/>
              <a:buChar char="v"/>
            </a:pPr>
            <a:r>
              <a:rPr lang="bn-IN" sz="3200" b="1"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2800" b="1" dirty="0">
                <a:effectLst>
                  <a:outerShdw blurRad="38100" dist="38100" dir="2700000" algn="tl">
                    <a:srgbClr val="000000">
                      <a:alpha val="43137"/>
                    </a:srgbClr>
                  </a:outerShdw>
                </a:effectLst>
                <a:latin typeface="NikoshBAN" pitchFamily="2" charset="0"/>
                <a:cs typeface="NikoshBAN" pitchFamily="2" charset="0"/>
              </a:rPr>
              <a:t>বঙ্গবন্ধুর জীবন ও কর্ম অবলম্বনে ১০টি বাক্যের একটি অনুচ্ছেদ </a:t>
            </a:r>
            <a:r>
              <a:rPr lang="bn-IN" sz="2800" b="1" dirty="0" smtClean="0">
                <a:effectLst>
                  <a:outerShdw blurRad="38100" dist="38100" dir="2700000" algn="tl">
                    <a:srgbClr val="000000">
                      <a:alpha val="43137"/>
                    </a:srgbClr>
                  </a:outerShdw>
                </a:effectLst>
                <a:latin typeface="NikoshBAN" pitchFamily="2" charset="0"/>
                <a:cs typeface="NikoshBAN" pitchFamily="2" charset="0"/>
              </a:rPr>
              <a:t>লিখ</a:t>
            </a:r>
            <a:r>
              <a:rPr lang="en-US" sz="28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04528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170" y="696686"/>
            <a:ext cx="10014859" cy="539931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400" t="513" r="9235"/>
          <a:stretch/>
        </p:blipFill>
        <p:spPr>
          <a:xfrm>
            <a:off x="10367070" y="566057"/>
            <a:ext cx="1578187" cy="1112801"/>
          </a:xfrm>
          <a:prstGeom prst="rect">
            <a:avLst/>
          </a:prstGeom>
        </p:spPr>
      </p:pic>
    </p:spTree>
    <p:extLst>
      <p:ext uri="{BB962C8B-B14F-4D97-AF65-F5344CB8AC3E}">
        <p14:creationId xmlns:p14="http://schemas.microsoft.com/office/powerpoint/2010/main" val="3113385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23703" y="2364504"/>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 সালে দেশ বিভাগ হয়েছিল</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Rounded Rectangle 2"/>
          <p:cNvSpPr/>
          <p:nvPr/>
        </p:nvSpPr>
        <p:spPr>
          <a:xfrm>
            <a:off x="9225887" y="2417617"/>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১৯৪৭ সালে </a:t>
            </a:r>
            <a:endParaRPr lang="en-US"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50" y="2450631"/>
            <a:ext cx="567374" cy="63110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5" name="Rounded Rectangle 4"/>
          <p:cNvSpPr/>
          <p:nvPr/>
        </p:nvSpPr>
        <p:spPr>
          <a:xfrm>
            <a:off x="1723703" y="3405353"/>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নিশিরাত বাঁকাচাঁদ গানটির রচয়িতা কে </a:t>
            </a:r>
            <a:r>
              <a:rPr lang="bn-BD" sz="3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847" y="3429340"/>
            <a:ext cx="567374" cy="63110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7" name="Rounded Rectangle 6"/>
          <p:cNvSpPr/>
          <p:nvPr/>
        </p:nvSpPr>
        <p:spPr>
          <a:xfrm>
            <a:off x="9225887" y="3533362"/>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গৌরীপ্রসন্ন মজুমদার  </a:t>
            </a:r>
            <a:endPar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847" y="4549616"/>
            <a:ext cx="567374" cy="631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9" name="Rounded Rectangle 8"/>
          <p:cNvSpPr/>
          <p:nvPr/>
        </p:nvSpPr>
        <p:spPr>
          <a:xfrm>
            <a:off x="1723703" y="4452316"/>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২৬ মার্চ কখন বাংলাদেশের স্বাধীনতা ঘোষণা দেয়া হয়েছিল</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9225887" y="4427458"/>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 প্রহরে </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44" y="5548015"/>
            <a:ext cx="567374" cy="631107"/>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5"/>
          </a:lnRef>
          <a:fillRef idx="2">
            <a:schemeClr val="accent5"/>
          </a:fillRef>
          <a:effectRef idx="1">
            <a:schemeClr val="accent5"/>
          </a:effectRef>
          <a:fontRef idx="minor">
            <a:schemeClr val="dk1"/>
          </a:fontRef>
        </p:style>
      </p:pic>
      <p:sp>
        <p:nvSpPr>
          <p:cNvPr id="12" name="Rounded Rectangle 11"/>
          <p:cNvSpPr/>
          <p:nvPr/>
        </p:nvSpPr>
        <p:spPr>
          <a:xfrm>
            <a:off x="1723703" y="5548015"/>
            <a:ext cx="6852579" cy="605921"/>
          </a:xfrm>
          <a:prstGeom prst="roundRect">
            <a:avLst/>
          </a:prstGeom>
          <a:noFill/>
          <a:ln w="38100"/>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rtlCol="0" anchor="ctr"/>
          <a:lstStyle/>
          <a:p>
            <a:r>
              <a:rPr lang="bn-IN" sz="3200" dirty="0">
                <a:latin typeface="NikoshBAN" panose="02000000000000000000" pitchFamily="2" charset="0"/>
                <a:cs typeface="NikoshBAN" panose="02000000000000000000" pitchFamily="2" charset="0"/>
              </a:rPr>
              <a:t> </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সোনার বাংলা কার </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Rounded Rectangle 12"/>
          <p:cNvSpPr/>
          <p:nvPr/>
        </p:nvSpPr>
        <p:spPr>
          <a:xfrm>
            <a:off x="9225886" y="5378922"/>
            <a:ext cx="2661313" cy="579456"/>
          </a:xfrm>
          <a:prstGeom prst="roundRect">
            <a:avLst/>
          </a:prstGeom>
          <a:noFill/>
          <a:ln w="38100">
            <a:solidFill>
              <a:srgbClr val="92D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রবীন্দ্রনাথের</a:t>
            </a:r>
            <a:r>
              <a:rPr lang="bn-IN" sz="2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800" dirty="0" smtClean="0">
                <a:solidFill>
                  <a:srgbClr val="C00000"/>
                </a:solidFill>
                <a:latin typeface="NikoshBAN" panose="02000000000000000000" pitchFamily="2" charset="0"/>
                <a:cs typeface="NikoshBAN" panose="02000000000000000000" pitchFamily="2" charset="0"/>
              </a:rPr>
              <a:t> </a:t>
            </a:r>
            <a:endParaRPr lang="en-US" sz="2800" dirty="0">
              <a:solidFill>
                <a:srgbClr val="C00000"/>
              </a:solidFill>
              <a:latin typeface="NikoshBAN" panose="02000000000000000000" pitchFamily="2" charset="0"/>
              <a:cs typeface="NikoshBAN" panose="02000000000000000000" pitchFamily="2" charset="0"/>
            </a:endParaRPr>
          </a:p>
        </p:txBody>
      </p:sp>
      <p:sp>
        <p:nvSpPr>
          <p:cNvPr id="15" name="Up Ribbon 14"/>
          <p:cNvSpPr/>
          <p:nvPr/>
        </p:nvSpPr>
        <p:spPr>
          <a:xfrm>
            <a:off x="2900402" y="642408"/>
            <a:ext cx="6953282" cy="901520"/>
          </a:xfrm>
          <a:prstGeom prst="ribbon2">
            <a:avLst/>
          </a:prstGeom>
          <a:solidFill>
            <a:schemeClr val="bg2"/>
          </a:solidFill>
          <a:ln w="57150">
            <a:solidFill>
              <a:srgbClr val="7030A0"/>
            </a:solidFill>
          </a:ln>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bn-IN" sz="4800" b="1" dirty="0" smtClean="0">
                <a:solidFill>
                  <a:srgbClr val="C00000"/>
                </a:solidFill>
                <a:effectLst>
                  <a:glow rad="228600">
                    <a:schemeClr val="accent4">
                      <a:satMod val="175000"/>
                      <a:alpha val="40000"/>
                    </a:schemeClr>
                  </a:glow>
                </a:effectLst>
                <a:latin typeface="NikoshBAN" pitchFamily="2" charset="0"/>
                <a:ea typeface="NikoshLightBAN" pitchFamily="2" charset="0"/>
                <a:cs typeface="NikoshBAN" pitchFamily="2" charset="0"/>
              </a:rPr>
              <a:t>মূল্যায়ন </a:t>
            </a:r>
            <a:endParaRPr lang="en-US" sz="4800" dirty="0">
              <a:solidFill>
                <a:srgbClr val="C0000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136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3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3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3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3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9" grpId="0" animBg="1"/>
      <p:bldP spid="10" grpId="0" animBg="1"/>
      <p:bldP spid="12"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0688" y="381000"/>
            <a:ext cx="8077200" cy="1015663"/>
          </a:xfrm>
          <a:prstGeom prst="rect">
            <a:avLst/>
          </a:prstGeom>
          <a:noFill/>
          <a:ln w="38100">
            <a:solidFill>
              <a:srgbClr val="7030A0"/>
            </a:solidFill>
          </a:ln>
        </p:spPr>
        <p:txBody>
          <a:bodyPr wrap="square" rtlCol="0">
            <a:spAutoFit/>
          </a:bodyPr>
          <a:lstStyle/>
          <a:p>
            <a:pPr algn="ctr"/>
            <a:r>
              <a:rPr lang="bn-BD" sz="6000" dirty="0" smtClean="0">
                <a:ln w="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 name="Rectangle 2"/>
          <p:cNvSpPr/>
          <p:nvPr/>
        </p:nvSpPr>
        <p:spPr>
          <a:xfrm>
            <a:off x="1767615" y="1551709"/>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 </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গৌরী প্রসন্ন মজুমদারের যথার্থ পরিচয় </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1767615" y="2514600"/>
            <a:ext cx="4038600"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গল্পকার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5958615" y="25146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প্রাবন্ধিক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767615" y="31242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গীতিকার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5958615" y="31242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ঔপন্যাসিক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791860" y="3886200"/>
            <a:ext cx="8077200" cy="6096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২.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‘বাংলাদেশ কখন বৃটিশদের কাছে স্বাধীনতা হারায়?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1760688" y="48768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১৭৫৬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5951688" y="48768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১৮৫৭</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1760688" y="5486400"/>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১৮৫৬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5951688" y="5486400"/>
            <a:ext cx="38862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১৭৫৭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Rounded Rectangle 12"/>
          <p:cNvSpPr/>
          <p:nvPr/>
        </p:nvSpPr>
        <p:spPr>
          <a:xfrm>
            <a:off x="10017456" y="259307"/>
            <a:ext cx="1760562" cy="1137356"/>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 ক্লিক</a:t>
            </a:r>
            <a:endParaRPr lang="en-US"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4" name="Oval 13"/>
          <p:cNvSpPr/>
          <p:nvPr/>
        </p:nvSpPr>
        <p:spPr>
          <a:xfrm>
            <a:off x="1797056" y="31242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69006" y="5486400"/>
            <a:ext cx="488372" cy="457200"/>
          </a:xfrm>
          <a:prstGeom prst="ellipse">
            <a:avLst/>
          </a:prstGeom>
          <a:solidFill>
            <a:schemeClr val="tx1"/>
          </a:solidFill>
          <a:ln>
            <a:noFill/>
          </a:ln>
          <a:effectLst>
            <a:outerShdw blurRad="50800" dist="38100" dir="8100000" algn="tr" rotWithShape="0">
              <a:prstClr val="black">
                <a:alpha val="40000"/>
              </a:prstClr>
            </a:outerShdw>
          </a:effectLst>
          <a:scene3d>
            <a:camera prst="perspective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861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nextCondLst>
                <p:cond evt="onClick" delay="0">
                  <p:tgtEl>
                    <p:spTgt spid="13"/>
                  </p:tgtEl>
                </p:cond>
              </p:nextCondLst>
            </p:seq>
          </p:childTnLst>
        </p:cTn>
      </p:par>
    </p:tnLst>
    <p:bldLst>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6330" y="381000"/>
            <a:ext cx="8614011" cy="923330"/>
          </a:xfrm>
          <a:prstGeom prst="rect">
            <a:avLst/>
          </a:prstGeom>
          <a:noFill/>
          <a:ln w="38100">
            <a:solidFill>
              <a:schemeClr val="tx1"/>
            </a:solidFill>
          </a:ln>
        </p:spPr>
        <p:txBody>
          <a:bodyPr wrap="square" rtlCol="0">
            <a:spAutoFit/>
          </a:bodyPr>
          <a:lstStyle/>
          <a:p>
            <a:pPr algn="ctr"/>
            <a:r>
              <a:rPr lang="bn-BD" sz="5400" dirty="0" smtClean="0">
                <a:ln w="38100">
                  <a:solidFill>
                    <a:schemeClr val="tx1"/>
                  </a:solidFill>
                </a:ln>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 name="Rounded Rectangle 2"/>
          <p:cNvSpPr/>
          <p:nvPr/>
        </p:nvSpPr>
        <p:spPr>
          <a:xfrm>
            <a:off x="10372299" y="232012"/>
            <a:ext cx="1596787" cy="635619"/>
          </a:xfrm>
          <a:prstGeom prst="roundRect">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obliqueTopLeft"/>
              <a:lightRig rig="threePt" dir="t"/>
            </a:scene3d>
            <a:sp3d extrusionH="57150">
              <a:bevelT w="38100" h="38100" prst="angle"/>
            </a:sp3d>
          </a:bodyPr>
          <a:lstStyle/>
          <a:p>
            <a:pPr algn="ctr"/>
            <a:r>
              <a:rPr lang="bn-BD" sz="1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সঠিক উত্তরের জন্য</a:t>
            </a:r>
            <a:endParaRPr lang="bn-IN" sz="1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a:p>
            <a:pPr algn="ctr"/>
            <a:r>
              <a:rPr lang="bn-BD" sz="10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ক্লিক</a:t>
            </a:r>
            <a:endParaRPr lang="en-US" sz="10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ectangle 3"/>
          <p:cNvSpPr/>
          <p:nvPr/>
        </p:nvSpPr>
        <p:spPr>
          <a:xfrm>
            <a:off x="1564314" y="1444040"/>
            <a:ext cx="8616027" cy="6096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৩. </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‘১৯৭২ সালে গৌরীপ্রসন্ন মজুমদার বাংলাদেশে এসেছিলেন - </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5" name="Rectangle 4"/>
          <p:cNvSpPr/>
          <p:nvPr/>
        </p:nvSpPr>
        <p:spPr>
          <a:xfrm>
            <a:off x="1564314" y="2160004"/>
            <a:ext cx="8631071"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বঙ্গবন্ধুর আমন্ত্রণে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6" name="Rectangle 5"/>
          <p:cNvSpPr/>
          <p:nvPr/>
        </p:nvSpPr>
        <p:spPr>
          <a:xfrm>
            <a:off x="1564315" y="2630049"/>
            <a:ext cx="8616026" cy="457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রাষ্ট্রীয় অতিথি হিসাবে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7" name="Rectangle 6"/>
          <p:cNvSpPr/>
          <p:nvPr/>
        </p:nvSpPr>
        <p:spPr>
          <a:xfrm>
            <a:off x="1558939" y="3149594"/>
            <a:ext cx="8636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বাংলা একাডেমির আমন্ত্রণে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8" name="Rectangle 7"/>
          <p:cNvSpPr/>
          <p:nvPr/>
        </p:nvSpPr>
        <p:spPr>
          <a:xfrm>
            <a:off x="1558938" y="3694646"/>
            <a:ext cx="8621403"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নিচের কোনটি সঠিক?</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9" name="Rectangle 8"/>
          <p:cNvSpPr/>
          <p:nvPr/>
        </p:nvSpPr>
        <p:spPr>
          <a:xfrm>
            <a:off x="1558938" y="4332053"/>
            <a:ext cx="187036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0" name="Rectangle 9"/>
          <p:cNvSpPr/>
          <p:nvPr/>
        </p:nvSpPr>
        <p:spPr>
          <a:xfrm>
            <a:off x="6006559" y="4314334"/>
            <a:ext cx="20054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bn-BD"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1" name="Rectangle 10"/>
          <p:cNvSpPr/>
          <p:nvPr/>
        </p:nvSpPr>
        <p:spPr>
          <a:xfrm>
            <a:off x="3974606" y="4341190"/>
            <a:ext cx="192924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2" name="Rectangle 11"/>
          <p:cNvSpPr/>
          <p:nvPr/>
        </p:nvSpPr>
        <p:spPr>
          <a:xfrm>
            <a:off x="8088307" y="4314334"/>
            <a:ext cx="2092036"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 ii</a:t>
            </a: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ও </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iii</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3" name="Oval 12"/>
          <p:cNvSpPr/>
          <p:nvPr/>
        </p:nvSpPr>
        <p:spPr>
          <a:xfrm>
            <a:off x="1674246" y="4383334"/>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66330" y="4863380"/>
            <a:ext cx="8629055" cy="533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৪. </a:t>
            </a:r>
            <a:r>
              <a:rPr lang="bn-IN"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বাংলাদেশ শিরোনামে প্রথম কে কবিতা লিখেছেন </a:t>
            </a:r>
            <a:r>
              <a:rPr lang="bn-BD" sz="28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28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5" name="Rectangle 14"/>
          <p:cNvSpPr/>
          <p:nvPr/>
        </p:nvSpPr>
        <p:spPr>
          <a:xfrm>
            <a:off x="1558939" y="5515483"/>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কাজী নজরুল ইসলাম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6" name="Rectangle 15"/>
          <p:cNvSpPr/>
          <p:nvPr/>
        </p:nvSpPr>
        <p:spPr>
          <a:xfrm>
            <a:off x="6337361" y="5527431"/>
            <a:ext cx="384298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(খ)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রবীন্দ্র নাথ ঠাকুর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7" name="Rectangle 16"/>
          <p:cNvSpPr/>
          <p:nvPr/>
        </p:nvSpPr>
        <p:spPr>
          <a:xfrm>
            <a:off x="1558939" y="6071826"/>
            <a:ext cx="4038600"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জীবনানন্দ দাশ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8" name="Rectangle 17"/>
          <p:cNvSpPr/>
          <p:nvPr/>
        </p:nvSpPr>
        <p:spPr>
          <a:xfrm>
            <a:off x="6337361" y="6088638"/>
            <a:ext cx="3858024" cy="4572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bliqueTopLeft"/>
              <a:lightRig rig="threePt" dir="t"/>
            </a:scene3d>
            <a:sp3d extrusionH="57150">
              <a:bevelT w="38100" h="38100" prst="angle"/>
            </a:sp3d>
          </a:bodyPr>
          <a:lstStyle/>
          <a:p>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(ঘ) </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গৌরী প্রসন্ন মজুমদার </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19" name="Oval 18"/>
          <p:cNvSpPr/>
          <p:nvPr/>
        </p:nvSpPr>
        <p:spPr>
          <a:xfrm>
            <a:off x="1611822" y="5508842"/>
            <a:ext cx="457200" cy="457200"/>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5064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nextCondLst>
                <p:cond evt="onClick" delay="0">
                  <p:tgtEl>
                    <p:spTgt spid="3"/>
                  </p:tgtEl>
                </p:cond>
              </p:nextCondLst>
            </p:seq>
          </p:childTnLst>
        </p:cTn>
      </p:par>
    </p:tnLst>
    <p:bldLst>
      <p:bldP spid="13"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FEEAD5-D925-4360-B66F-036D44CF0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2" r="14217"/>
          <a:stretch/>
        </p:blipFill>
        <p:spPr bwMode="auto">
          <a:xfrm>
            <a:off x="412535" y="363301"/>
            <a:ext cx="1951407" cy="15624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98291" y="363301"/>
            <a:ext cx="5336275" cy="830997"/>
          </a:xfrm>
          <a:prstGeom prst="rect">
            <a:avLst/>
          </a:prstGeom>
          <a:noFill/>
          <a:ln w="28575">
            <a:solidFill>
              <a:schemeClr val="tx1"/>
            </a:solidFill>
          </a:ln>
        </p:spPr>
        <p:txBody>
          <a:bodyPr wrap="square" rtlCol="0">
            <a:spAutoFit/>
          </a:bodyPr>
          <a:lstStyle/>
          <a:p>
            <a:pPr algn="ctr"/>
            <a:r>
              <a:rPr lang="bn-IN" sz="4800" dirty="0" smtClean="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a:t>
            </a:r>
            <a:endParaRPr lang="en-US" sz="4800" dirty="0">
              <a:ln w="0">
                <a:solidFill>
                  <a:schemeClr val="tx1"/>
                </a:solidFill>
              </a:ln>
              <a:solidFill>
                <a:sysClr val="windowText" lastClr="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536" y="1746913"/>
            <a:ext cx="3019187" cy="2198406"/>
          </a:xfrm>
          <a:prstGeom prst="rect">
            <a:avLst/>
          </a:prstGeom>
          <a:ln w="57150">
            <a:solidFill>
              <a:srgbClr val="F30708"/>
            </a:solidFill>
          </a:ln>
        </p:spPr>
      </p:pic>
      <p:sp>
        <p:nvSpPr>
          <p:cNvPr id="5" name="Rectangle 4"/>
          <p:cNvSpPr/>
          <p:nvPr/>
        </p:nvSpPr>
        <p:spPr>
          <a:xfrm>
            <a:off x="1388238" y="4388752"/>
            <a:ext cx="10359878" cy="1692723"/>
          </a:xfrm>
          <a:prstGeom prst="rect">
            <a:avLst/>
          </a:prstGeom>
          <a:ln w="15875" cmpd="thickThin">
            <a:solidFill>
              <a:srgbClr val="009900"/>
            </a:solidFill>
            <a:prstDash val="sysDash"/>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571500" indent="-571500" algn="ctr">
              <a:buFont typeface="Wingdings" pitchFamily="2" charset="2"/>
              <a:buChar char="v"/>
            </a:pPr>
            <a:r>
              <a:rPr lang="bn-IN" sz="40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প্রশ্নঃবঙ্গবন্ধুর জন্ম না হলেই বাংলাদেশ নাম হত না,শোন একটি মুজিবরের থেকে কবিতা অবলম্বনে ১৯৭১সালে  মুক্তিযুদ্ধে বংগবন্ধুর অবদান ব্যাখ্যা করে আনবে।  </a:t>
            </a:r>
            <a:r>
              <a:rPr lang="bn-IN" sz="4000" b="1"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4000" b="1"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5">
            <a:extLst>
              <a:ext uri="{FF2B5EF4-FFF2-40B4-BE49-F238E27FC236}">
                <a16:creationId xmlns:a16="http://schemas.microsoft.com/office/drawing/2014/main" xmlns="" id="{57FEEAD5-D925-4360-B66F-036D44CF07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12" r="14217"/>
          <a:stretch/>
        </p:blipFill>
        <p:spPr bwMode="auto">
          <a:xfrm>
            <a:off x="9958317" y="184432"/>
            <a:ext cx="1951407" cy="156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4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B72CC49-3094-40BA-8011-1874263E348F}"/>
              </a:ext>
            </a:extLst>
          </p:cNvPr>
          <p:cNvSpPr txBox="1"/>
          <p:nvPr/>
        </p:nvSpPr>
        <p:spPr>
          <a:xfrm>
            <a:off x="3750858" y="2688609"/>
            <a:ext cx="4287673" cy="22256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prstTxWarp prst="textWave1">
              <a:avLst/>
            </a:prstTxWarp>
            <a:spAutoFit/>
          </a:bodyPr>
          <a:lstStyle/>
          <a:p>
            <a:r>
              <a:rPr lang="bn-IN" sz="16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endParaRPr lang="en-US" sz="166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9" y="150125"/>
            <a:ext cx="11873552" cy="6277971"/>
          </a:xfrm>
          <a:prstGeom prst="rect">
            <a:avLst/>
          </a:prstGeom>
        </p:spPr>
      </p:pic>
      <p:sp>
        <p:nvSpPr>
          <p:cNvPr id="6" name="TextBox 5"/>
          <p:cNvSpPr txBox="1"/>
          <p:nvPr/>
        </p:nvSpPr>
        <p:spPr>
          <a:xfrm>
            <a:off x="801858" y="1473228"/>
            <a:ext cx="6386733" cy="3631763"/>
          </a:xfrm>
          <a:prstGeom prst="rect">
            <a:avLst/>
          </a:prstGeom>
          <a:noFill/>
        </p:spPr>
        <p:txBody>
          <a:bodyPr wrap="square" rtlCol="0">
            <a:spAutoFit/>
          </a:bodyPr>
          <a:lstStyle/>
          <a:p>
            <a:pPr algn="ctr"/>
            <a:r>
              <a:rPr lang="bn-BD" sz="11500" b="1" dirty="0" smtClean="0">
                <a:latin typeface="NikoshBAN" panose="02000000000000000000" pitchFamily="2" charset="0"/>
                <a:cs typeface="NikoshBAN" panose="02000000000000000000" pitchFamily="2" charset="0"/>
              </a:rPr>
              <a:t>সবাইকে </a:t>
            </a:r>
            <a:endParaRPr lang="bn-IN" sz="11500" b="1" dirty="0" smtClean="0">
              <a:latin typeface="NikoshBAN" panose="02000000000000000000" pitchFamily="2" charset="0"/>
              <a:cs typeface="NikoshBAN" panose="02000000000000000000" pitchFamily="2" charset="0"/>
            </a:endParaRPr>
          </a:p>
          <a:p>
            <a:pPr algn="ctr"/>
            <a:r>
              <a:rPr lang="bn-BD" sz="11500" b="1" dirty="0" smtClean="0">
                <a:latin typeface="NikoshBAN" panose="02000000000000000000" pitchFamily="2" charset="0"/>
                <a:cs typeface="NikoshBAN" panose="02000000000000000000" pitchFamily="2" charset="0"/>
              </a:rPr>
              <a:t>ধন্যবাদ।  </a:t>
            </a:r>
            <a:endParaRPr lang="en-US" sz="115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8701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6">
                                            <p:txEl>
                                              <p:pRg st="0" end="0"/>
                                            </p:txEl>
                                          </p:spTgt>
                                        </p:tgtEl>
                                        <p:attrNameLst>
                                          <p:attrName>ppt_w</p:attrName>
                                        </p:attrNameLst>
                                      </p:cBhvr>
                                    </p:anim>
                                    <p:anim by="(#ppt_w*0.50)" calcmode="lin" valueType="num">
                                      <p:cBhvr>
                                        <p:cTn id="8" dur="500" decel="50000" autoRev="1" fill="hold">
                                          <p:stCondLst>
                                            <p:cond delay="0"/>
                                          </p:stCondLst>
                                        </p:cTn>
                                        <p:tgtEl>
                                          <p:spTgt spid="6">
                                            <p:txEl>
                                              <p:pRg st="0" end="0"/>
                                            </p:txEl>
                                          </p:spTgt>
                                        </p:tgtEl>
                                        <p:attrNameLst>
                                          <p:attrName>ppt_x</p:attrName>
                                        </p:attrNameLst>
                                      </p:cBhvr>
                                    </p:anim>
                                    <p:anim from="(-#ppt_h/2)" to="(#ppt_y)" calcmode="lin" valueType="num">
                                      <p:cBhvr>
                                        <p:cTn id="9" dur="1000" fill="hold">
                                          <p:stCondLst>
                                            <p:cond delay="0"/>
                                          </p:stCondLst>
                                        </p:cTn>
                                        <p:tgtEl>
                                          <p:spTgt spid="6">
                                            <p:txEl>
                                              <p:pRg st="0" end="0"/>
                                            </p:txEl>
                                          </p:spTgt>
                                        </p:tgtEl>
                                        <p:attrNameLst>
                                          <p:attrName>ppt_y</p:attrName>
                                        </p:attrNameLst>
                                      </p:cBhvr>
                                    </p:anim>
                                    <p:animRot by="21600000">
                                      <p:cBhvr>
                                        <p:cTn id="10" dur="1000" fill="hold">
                                          <p:stCondLst>
                                            <p:cond delay="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6">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6">
                                            <p:txEl>
                                              <p:pRg st="1" end="1"/>
                                            </p:txEl>
                                          </p:spTgt>
                                        </p:tgtEl>
                                        <p:attrNameLst>
                                          <p:attrName>ppt_w</p:attrName>
                                        </p:attrNameLst>
                                      </p:cBhvr>
                                    </p:anim>
                                    <p:anim by="(#ppt_w*0.50)" calcmode="lin" valueType="num">
                                      <p:cBhvr>
                                        <p:cTn id="16" dur="500" decel="50000" autoRev="1" fill="hold">
                                          <p:stCondLst>
                                            <p:cond delay="0"/>
                                          </p:stCondLst>
                                        </p:cTn>
                                        <p:tgtEl>
                                          <p:spTgt spid="6">
                                            <p:txEl>
                                              <p:pRg st="1" end="1"/>
                                            </p:txEl>
                                          </p:spTgt>
                                        </p:tgtEl>
                                        <p:attrNameLst>
                                          <p:attrName>ppt_x</p:attrName>
                                        </p:attrNameLst>
                                      </p:cBhvr>
                                    </p:anim>
                                    <p:anim from="(-#ppt_h/2)" to="(#ppt_y)" calcmode="lin" valueType="num">
                                      <p:cBhvr>
                                        <p:cTn id="17" dur="1000" fill="hold">
                                          <p:stCondLst>
                                            <p:cond delay="0"/>
                                          </p:stCondLst>
                                        </p:cTn>
                                        <p:tgtEl>
                                          <p:spTgt spid="6">
                                            <p:txEl>
                                              <p:pRg st="1" end="1"/>
                                            </p:txEl>
                                          </p:spTgt>
                                        </p:tgtEl>
                                        <p:attrNameLst>
                                          <p:attrName>ppt_y</p:attrName>
                                        </p:attrNameLst>
                                      </p:cBhvr>
                                    </p:anim>
                                    <p:animRot by="21600000">
                                      <p:cBhvr>
                                        <p:cTn id="18" dur="1000" fill="hold">
                                          <p:stCondLst>
                                            <p:cond delay="0"/>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A6F1E15F-5DE5-49A6-8072-4CCF652C8778}"/>
              </a:ext>
            </a:extLst>
          </p:cNvPr>
          <p:cNvSpPr txBox="1"/>
          <p:nvPr/>
        </p:nvSpPr>
        <p:spPr>
          <a:xfrm>
            <a:off x="832513" y="234614"/>
            <a:ext cx="11040338" cy="1200329"/>
          </a:xfrm>
          <a:prstGeom prst="rect">
            <a:avLst/>
          </a:prstGeom>
          <a:noFill/>
          <a:ln>
            <a:solidFill>
              <a:srgbClr val="C00000"/>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bn-IN" sz="7200" b="1" dirty="0" smtClean="0">
                <a:ln w="22225">
                  <a:solidFill>
                    <a:schemeClr val="accent2"/>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পরিচিতি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238270" y="1543254"/>
            <a:ext cx="2402006" cy="2293449"/>
            <a:chOff x="1120738" y="1156592"/>
            <a:chExt cx="3246546" cy="273268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738" y="1156592"/>
              <a:ext cx="3246546" cy="2732680"/>
            </a:xfrm>
            <a:prstGeom prst="rect">
              <a:avLst/>
            </a:prstGeom>
            <a:ln>
              <a:solidFill>
                <a:srgbClr val="FF0000"/>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9087" y="1560406"/>
              <a:ext cx="1618513" cy="201618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6" name="Rectangle 5"/>
          <p:cNvSpPr/>
          <p:nvPr/>
        </p:nvSpPr>
        <p:spPr>
          <a:xfrm>
            <a:off x="2737949" y="1543254"/>
            <a:ext cx="9134902" cy="2293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অভিজি</a:t>
            </a:r>
            <a:r>
              <a:rPr lang="en-US"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ৎ </a:t>
            </a:r>
            <a:r>
              <a:rPr lang="en-US" sz="40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কুমার</a:t>
            </a:r>
            <a:r>
              <a:rPr lang="en-US"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মন্ডল</a:t>
            </a:r>
            <a:endParaRPr lang="en-US" sz="40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err="1">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r>
              <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সম্মান</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 এ </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ভাষা</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সাহিত্য</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 </a:t>
            </a:r>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এড(১ম শ্রেণি</a:t>
            </a:r>
            <a:r>
              <a:rPr lang="bn-BD"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a:t>
            </a:r>
            <a:r>
              <a:rPr lang="en-US" sz="28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এড</a:t>
            </a:r>
            <a:endPar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বঙ্গবাসী মাধ্যমিক </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a:t>
            </a:r>
            <a:r>
              <a:rPr 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bn-BD"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,খালিশপুর,খুলনা</a:t>
            </a:r>
            <a:endParaRPr lang="bn-BD" sz="32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মোবাইলঃ০১৭৬৬-৯৯৪২৪১/০১৯৭৬-৯৯৪২৪১</a:t>
            </a:r>
          </a:p>
          <a:p>
            <a:r>
              <a:rPr lang="bn-BD" sz="28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Email:avijit</a:t>
            </a:r>
            <a:r>
              <a:rPr lang="en-US" sz="2800" dirty="0">
                <a:ln w="0">
                  <a:solidFill>
                    <a:schemeClr val="tx1"/>
                  </a:solid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09011988@gmail.com</a:t>
            </a:r>
            <a:endParaRPr lang="bn-BD" sz="1400" dirty="0">
              <a:ln w="0">
                <a:solidFill>
                  <a:schemeClr val="tx1"/>
                </a:solidFill>
              </a:ln>
              <a:solidFill>
                <a:schemeClr val="tx1"/>
              </a:solidFill>
              <a:effectLst>
                <a:outerShdw blurRad="38100" dist="19050" dir="2700000" algn="tl" rotWithShape="0">
                  <a:schemeClr val="dk1">
                    <a:alpha val="40000"/>
                  </a:schemeClr>
                </a:outerShdw>
              </a:effectLst>
              <a:latin typeface="SutonnyMJ" pitchFamily="2" charset="0"/>
              <a:cs typeface="SutonnyMJ"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71" y="3913186"/>
            <a:ext cx="2402005" cy="2459798"/>
          </a:xfrm>
          <a:prstGeom prst="rect">
            <a:avLst/>
          </a:prstGeom>
          <a:ln>
            <a:solidFill>
              <a:srgbClr val="C00000"/>
            </a:solidFill>
          </a:ln>
        </p:spPr>
      </p:pic>
      <p:sp>
        <p:nvSpPr>
          <p:cNvPr id="8" name="Rectangle 7"/>
          <p:cNvSpPr/>
          <p:nvPr/>
        </p:nvSpPr>
        <p:spPr>
          <a:xfrm>
            <a:off x="2737949" y="3998788"/>
            <a:ext cx="9134902" cy="2459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b="1"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a:t>
            </a:r>
            <a:endParaRPr lang="en-US" sz="2800" b="1"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সপ্তম </a:t>
            </a:r>
            <a:endParaRPr lang="bn-IN" sz="28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শিরোনামঃ</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bn-IN"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 একটি মুজিবরের থেকে </a:t>
            </a:r>
          </a:p>
          <a:p>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সময়</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28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৫০ </a:t>
            </a:r>
            <a:r>
              <a:rPr lang="bn-BD"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মিনিট</a:t>
            </a:r>
            <a:endPar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2800" dirty="0" err="1"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তারিখ</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 ১৬/০৬/২০২০ </a:t>
            </a:r>
            <a:r>
              <a:rPr lang="en-US" sz="2800" dirty="0" err="1"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ইং</a:t>
            </a:r>
            <a:r>
              <a:rPr lang="en-US" sz="2800" dirty="0" smtClean="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28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0282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4695" y="403603"/>
            <a:ext cx="7545655" cy="1200329"/>
          </a:xfrm>
          <a:prstGeom prst="rect">
            <a:avLst/>
          </a:prstGeom>
          <a:noFill/>
          <a:ln w="57150">
            <a:noFill/>
          </a:ln>
        </p:spPr>
        <p:txBody>
          <a:bodyPr wrap="none">
            <a:spAutoFit/>
          </a:bodyPr>
          <a:lstStyle/>
          <a:p>
            <a:r>
              <a:rPr lang="bn-IN" sz="72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এসো</a:t>
            </a:r>
            <a:r>
              <a:rPr lang="en-US" sz="72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7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একটি</a:t>
            </a:r>
            <a:r>
              <a:rPr lang="en-US" sz="7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bn-IN" sz="7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72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ভিডিও</a:t>
            </a:r>
            <a:r>
              <a:rPr lang="en-US" sz="7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en-US" sz="7200" b="1" dirty="0" err="1"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দে</a:t>
            </a:r>
            <a:r>
              <a:rPr lang="bn-IN" sz="72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খি</a:t>
            </a:r>
            <a:endParaRPr lang="en-US" sz="72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5580213"/>
              </p:ext>
            </p:extLst>
          </p:nvPr>
        </p:nvGraphicFramePr>
        <p:xfrm>
          <a:off x="4858603" y="2800800"/>
          <a:ext cx="1978925" cy="488950"/>
        </p:xfrm>
        <a:graphic>
          <a:graphicData uri="http://schemas.openxmlformats.org/presentationml/2006/ole">
            <mc:AlternateContent xmlns:mc="http://schemas.openxmlformats.org/markup-compatibility/2006">
              <mc:Choice xmlns:v="urn:schemas-microsoft-com:vml" Requires="v">
                <p:oleObj spid="_x0000_s1128" name="Packager Shell Object" showAsIcon="1" r:id="rId3" imgW="5992560" imgH="488520" progId="Package">
                  <p:embed/>
                </p:oleObj>
              </mc:Choice>
              <mc:Fallback>
                <p:oleObj name="Packager Shell Object" showAsIcon="1" r:id="rId3" imgW="5992560" imgH="488520" progId="Package">
                  <p:embed/>
                  <p:pic>
                    <p:nvPicPr>
                      <p:cNvPr id="0" name=""/>
                      <p:cNvPicPr/>
                      <p:nvPr/>
                    </p:nvPicPr>
                    <p:blipFill>
                      <a:blip r:embed="rId4"/>
                      <a:stretch>
                        <a:fillRect/>
                      </a:stretch>
                    </p:blipFill>
                    <p:spPr>
                      <a:xfrm>
                        <a:off x="4858603" y="2800800"/>
                        <a:ext cx="1978925" cy="488950"/>
                      </a:xfrm>
                      <a:prstGeom prst="rect">
                        <a:avLst/>
                      </a:prstGeom>
                      <a:ln w="38100">
                        <a:solidFill>
                          <a:schemeClr val="tx1"/>
                        </a:solidFill>
                      </a:ln>
                    </p:spPr>
                  </p:pic>
                </p:oleObj>
              </mc:Fallback>
            </mc:AlternateContent>
          </a:graphicData>
        </a:graphic>
      </p:graphicFrame>
      <p:sp>
        <p:nvSpPr>
          <p:cNvPr id="2" name="TextBox 1"/>
          <p:cNvSpPr txBox="1"/>
          <p:nvPr/>
        </p:nvSpPr>
        <p:spPr>
          <a:xfrm>
            <a:off x="3061321" y="5305073"/>
            <a:ext cx="5573485"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ভিডিওটিতে কী দেখলে</a:t>
            </a:r>
            <a:r>
              <a:rPr lang="bn-IN" sz="4400" dirty="0" smtClean="0">
                <a:latin typeface="NikoshBAN" panose="02000000000000000000" pitchFamily="2" charset="0"/>
                <a:cs typeface="NikoshBAN" panose="02000000000000000000" pitchFamily="2" charset="0"/>
              </a:rPr>
              <a:t>?</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1441179" y="5305073"/>
            <a:ext cx="9332685"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আমাদের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মহান</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নেতা বঙ্গবন্ধু শেখ মুজিবুর রহমান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9977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600"/>
                            </p:stCondLst>
                            <p:childTnLst>
                              <p:par>
                                <p:cTn id="11" presetID="42" presetClass="exit" presetSubtype="0" fill="hold" grpId="1" nodeType="afterEffect">
                                  <p:stCondLst>
                                    <p:cond delay="0"/>
                                  </p:stCondLst>
                                  <p:iterate type="wd">
                                    <p:tmPct val="10000"/>
                                  </p:iterate>
                                  <p:childTnLst>
                                    <p:animEffect transition="out" filter="fade">
                                      <p:cBhvr>
                                        <p:cTn id="12" dur="2000"/>
                                        <p:tgtEl>
                                          <p:spTgt spid="2"/>
                                        </p:tgtEl>
                                      </p:cBhvr>
                                    </p:animEffect>
                                    <p:anim calcmode="lin" valueType="num">
                                      <p:cBhvr>
                                        <p:cTn id="13" dur="2000"/>
                                        <p:tgtEl>
                                          <p:spTgt spid="2"/>
                                        </p:tgtEl>
                                        <p:attrNameLst>
                                          <p:attrName>ppt_x</p:attrName>
                                        </p:attrNameLst>
                                      </p:cBhvr>
                                      <p:tavLst>
                                        <p:tav tm="0">
                                          <p:val>
                                            <p:strVal val="ppt_x"/>
                                          </p:val>
                                        </p:tav>
                                        <p:tav tm="100000">
                                          <p:val>
                                            <p:strVal val="ppt_x"/>
                                          </p:val>
                                        </p:tav>
                                      </p:tavLst>
                                    </p:anim>
                                    <p:anim calcmode="lin" valueType="num">
                                      <p:cBhvr>
                                        <p:cTn id="14" dur="2000"/>
                                        <p:tgtEl>
                                          <p:spTgt spid="2"/>
                                        </p:tgtEl>
                                        <p:attrNameLst>
                                          <p:attrName>ppt_y</p:attrName>
                                        </p:attrNameLst>
                                      </p:cBhvr>
                                      <p:tavLst>
                                        <p:tav tm="0">
                                          <p:val>
                                            <p:strVal val="ppt_y"/>
                                          </p:val>
                                        </p:tav>
                                        <p:tav tm="100000">
                                          <p:val>
                                            <p:strVal val="ppt_y+.1"/>
                                          </p:val>
                                        </p:tav>
                                      </p:tavLst>
                                    </p:anim>
                                    <p:set>
                                      <p:cBhvr>
                                        <p:cTn id="15" dur="1" fill="hold">
                                          <p:stCondLst>
                                            <p:cond delay="1999"/>
                                          </p:stCondLst>
                                        </p:cTn>
                                        <p:tgtEl>
                                          <p:spTgt spid="2"/>
                                        </p:tgtEl>
                                        <p:attrNameLst>
                                          <p:attrName>style.visibility</p:attrName>
                                        </p:attrNameLst>
                                      </p:cBhvr>
                                      <p:to>
                                        <p:strVal val="hidden"/>
                                      </p:to>
                                    </p:set>
                                  </p:childTnLst>
                                </p:cTn>
                              </p:par>
                            </p:childTnLst>
                          </p:cTn>
                        </p:par>
                        <p:par>
                          <p:cTn id="16" fill="hold">
                            <p:stCondLst>
                              <p:cond delay="5200"/>
                            </p:stCondLst>
                            <p:childTnLst>
                              <p:par>
                                <p:cTn id="17" presetID="37" presetClass="entr" presetSubtype="0" fill="hold" grpId="0" nodeType="after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741" y="1031618"/>
            <a:ext cx="4873886" cy="923330"/>
          </a:xfrm>
          <a:prstGeom prst="rect">
            <a:avLst/>
          </a:prstGeom>
          <a:effectLst>
            <a:outerShdw blurRad="50800" dist="38100" dir="2700000" algn="tl" rotWithShape="0">
              <a:prstClr val="black">
                <a:alpha val="40000"/>
              </a:prstClr>
            </a:outerShdw>
          </a:effectLst>
        </p:spPr>
        <p:txBody>
          <a:bodyPr wrap="square">
            <a:spAutoFit/>
          </a:bodyPr>
          <a:lstStyle/>
          <a:p>
            <a:pPr algn="ctr"/>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পাঠ .......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832513" y="1946018"/>
            <a:ext cx="7151427" cy="1569660"/>
          </a:xfrm>
          <a:prstGeom prst="rect">
            <a:avLst/>
          </a:prstGeom>
          <a:effectLst>
            <a:outerShdw blurRad="50800" dist="38100" dir="2700000" algn="tl" rotWithShape="0">
              <a:prstClr val="black">
                <a:alpha val="40000"/>
              </a:prstClr>
            </a:outerShdw>
          </a:effectLst>
        </p:spPr>
        <p:txBody>
          <a:bodyPr wrap="square">
            <a:spAutoFit/>
          </a:bodyPr>
          <a:lstStyle/>
          <a:p>
            <a:pPr algn="ct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 একটি মুজিবরের থেকে </a:t>
            </a:r>
          </a:p>
          <a:p>
            <a:pPr algn="ctr"/>
            <a:r>
              <a:rPr lang="bn-IN"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গৌরীপ্রসন্ন মজুমদার</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116" r="16192"/>
          <a:stretch/>
        </p:blipFill>
        <p:spPr>
          <a:xfrm>
            <a:off x="7218274" y="3743302"/>
            <a:ext cx="3099433" cy="23075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7709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8E02A4-19AA-491A-8B8E-198490D326B3}"/>
              </a:ext>
            </a:extLst>
          </p:cNvPr>
          <p:cNvSpPr/>
          <p:nvPr/>
        </p:nvSpPr>
        <p:spPr>
          <a:xfrm>
            <a:off x="4256254" y="221726"/>
            <a:ext cx="3228270" cy="1200329"/>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শিখনফল</a:t>
            </a:r>
            <a:r>
              <a:rPr lang="bn-BD" sz="72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7200" dirty="0">
              <a:ln w="0"/>
              <a:effectLst>
                <a:outerShdw blurRad="38100" dist="19050" dir="2700000" algn="tl" rotWithShape="0">
                  <a:schemeClr val="dk1">
                    <a:alpha val="40000"/>
                  </a:schemeClr>
                </a:outerShdw>
              </a:effectLst>
              <a:latin typeface="Calibri" pitchFamily="34" charset="0"/>
            </a:endParaRPr>
          </a:p>
        </p:txBody>
      </p:sp>
      <p:sp>
        <p:nvSpPr>
          <p:cNvPr id="3" name="Freeform 2"/>
          <p:cNvSpPr/>
          <p:nvPr/>
        </p:nvSpPr>
        <p:spPr>
          <a:xfrm>
            <a:off x="2061107" y="5250225"/>
            <a:ext cx="9269513" cy="81821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5400">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623888" indent="-623888">
              <a:defRPr/>
            </a:pPr>
            <a:r>
              <a:rPr lang="en-US" sz="3200" dirty="0" smtClean="0">
                <a:solidFill>
                  <a:sysClr val="windowText" lastClr="000000"/>
                </a:solidFill>
                <a:latin typeface="NikoshBAN" pitchFamily="2" charset="0"/>
                <a:cs typeface="NikoshBAN" pitchFamily="2" charset="0"/>
              </a:rPr>
              <a:t> </a:t>
            </a:r>
            <a:r>
              <a:rPr lang="bn-IN" sz="3200" dirty="0" smtClean="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বঙ্গবন্ধুর আদর্শ ও মহান মুক্তিযুদ্ধের চেতনায় অনুপ্রাণিত হবে</a:t>
            </a:r>
            <a:r>
              <a:rPr lang="en-US" sz="3200" dirty="0" smtClean="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3200" dirty="0">
              <a:ln w="0">
                <a:solidFill>
                  <a:sysClr val="windowText" lastClr="000000"/>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4" name="TextBox 3"/>
          <p:cNvSpPr txBox="1"/>
          <p:nvPr/>
        </p:nvSpPr>
        <p:spPr>
          <a:xfrm>
            <a:off x="720717" y="1575235"/>
            <a:ext cx="10609903" cy="707886"/>
          </a:xfrm>
          <a:prstGeom prst="rect">
            <a:avLst/>
          </a:prstGeom>
          <a:noFill/>
        </p:spPr>
        <p:txBody>
          <a:bodyPr wrap="square" rtlCol="0">
            <a:spAutoFit/>
          </a:bodyPr>
          <a:lstStyle/>
          <a:p>
            <a:r>
              <a:rPr lang="bn-IN"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smtClean="0">
                <a:effectLst>
                  <a:outerShdw blurRad="38100" dist="38100" dir="2700000" algn="tl">
                    <a:srgbClr val="000000">
                      <a:alpha val="43137"/>
                    </a:srgbClr>
                  </a:outerShdw>
                </a:effectLst>
                <a:latin typeface="NikoshBAN" pitchFamily="2" charset="0"/>
                <a:cs typeface="NikoshBAN" pitchFamily="2" charset="0"/>
              </a:rPr>
              <a:t>এই পাঠ শেষে শিক্ষার্থীরা..</a:t>
            </a:r>
            <a:r>
              <a:rPr lang="bn-IN"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Freeform 5"/>
          <p:cNvSpPr/>
          <p:nvPr/>
        </p:nvSpPr>
        <p:spPr>
          <a:xfrm>
            <a:off x="2098611" y="2695571"/>
            <a:ext cx="9248262" cy="64633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w="22225">
            <a:solidFill>
              <a:schemeClr val="tx1"/>
            </a:solidFill>
          </a:ln>
          <a:scene3d>
            <a:camera prst="orthographicFront"/>
            <a:lightRig rig="flat" dir="t"/>
          </a:scene3d>
          <a:sp3d extrusionH="12700" prstMaterial="plastic">
            <a:bevelT w="50800" h="50800"/>
          </a:sp3d>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199137" tIns="52231" rIns="52231" bIns="52232" numCol="1" spcCol="1270" anchor="ctr" anchorCtr="0">
            <a:noAutofit/>
            <a:sp3d extrusionH="57150">
              <a:bevelT h="25400" prst="softRound"/>
            </a:sp3d>
          </a:bodyPr>
          <a:lstStyle/>
          <a:p>
            <a:pPr marL="0" lvl="1" algn="l" defTabSz="1244600">
              <a:lnSpc>
                <a:spcPct val="90000"/>
              </a:lnSpc>
              <a:spcBef>
                <a:spcPct val="0"/>
              </a:spcBef>
              <a:spcAft>
                <a:spcPct val="15000"/>
              </a:spcAft>
            </a:pPr>
            <a:r>
              <a:rPr lang="en-US" sz="3600" kern="1200" dirty="0" smtClean="0">
                <a:ln w="0"/>
                <a:solidFill>
                  <a:schemeClr val="tx1"/>
                </a:solidFill>
                <a:effectLst>
                  <a:outerShdw blurRad="38100" dist="38100" dir="2700000" algn="tl">
                    <a:srgbClr val="000000">
                      <a:alpha val="43137"/>
                    </a:srgbClr>
                  </a:outerShdw>
                </a:effectLst>
                <a:latin typeface="NikoshBAN" pitchFamily="2" charset="0"/>
                <a:cs typeface="NikoshBAN" pitchFamily="2" charset="0"/>
              </a:rPr>
              <a:t>কবি </a:t>
            </a:r>
            <a:r>
              <a:rPr lang="en-US" sz="3600" kern="1200" dirty="0" err="1" smtClean="0">
                <a:ln w="0"/>
                <a:solidFill>
                  <a:schemeClr val="tx1"/>
                </a:solidFill>
                <a:effectLst>
                  <a:outerShdw blurRad="38100" dist="38100" dir="2700000" algn="tl">
                    <a:srgbClr val="000000">
                      <a:alpha val="43137"/>
                    </a:srgbClr>
                  </a:outerShdw>
                </a:effectLst>
                <a:latin typeface="NikoshBAN" pitchFamily="2" charset="0"/>
                <a:cs typeface="NikoshBAN" pitchFamily="2" charset="0"/>
              </a:rPr>
              <a:t>পরিচিতি</a:t>
            </a:r>
            <a:r>
              <a:rPr lang="en-US" sz="3600" kern="1200" dirty="0" smtClean="0">
                <a:ln w="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kern="1200" dirty="0" smtClean="0">
                <a:ln w="0"/>
                <a:solidFill>
                  <a:schemeClr val="tx1"/>
                </a:solidFill>
                <a:effectLst>
                  <a:outerShdw blurRad="38100" dist="38100" dir="2700000" algn="tl">
                    <a:srgbClr val="000000">
                      <a:alpha val="43137"/>
                    </a:srgbClr>
                  </a:outerShdw>
                </a:effectLst>
                <a:latin typeface="NikoshBAN" pitchFamily="2" charset="0"/>
                <a:cs typeface="NikoshBAN" pitchFamily="2" charset="0"/>
              </a:rPr>
              <a:t>বলতে </a:t>
            </a:r>
            <a:r>
              <a:rPr lang="en-US" sz="3600" kern="1200" dirty="0" err="1" smtClean="0">
                <a:ln w="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IN" sz="3600" dirty="0" smtClean="0">
                <a:ln w="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3600" kern="1200" dirty="0">
              <a:ln w="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Freeform 7"/>
          <p:cNvSpPr/>
          <p:nvPr/>
        </p:nvSpPr>
        <p:spPr>
          <a:xfrm>
            <a:off x="2061107" y="3547895"/>
            <a:ext cx="9285766" cy="646331"/>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a:solidFill>
              <a:schemeClr val="tx1"/>
            </a:solidFill>
          </a:ln>
          <a:scene3d>
            <a:camera prst="orthographicFront"/>
            <a:lightRig rig="flat" dir="t"/>
          </a:scene3d>
          <a:sp3d extrusionH="12700" prstMaterial="plastic">
            <a:bevelT w="50800" h="50800"/>
          </a:sp3d>
        </p:spPr>
        <p:style>
          <a:lnRef idx="1">
            <a:schemeClr val="accent5"/>
          </a:lnRef>
          <a:fillRef idx="2">
            <a:schemeClr val="accent5"/>
          </a:fillRef>
          <a:effectRef idx="1">
            <a:schemeClr val="accent5"/>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en-US"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কবিতাটি শুদ্ধ উচ্চারণে </a:t>
            </a:r>
            <a:r>
              <a:rPr lang="en-US" sz="3600" kern="1200" dirty="0" err="1"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পড়তে</a:t>
            </a:r>
            <a:r>
              <a:rPr lang="en-US"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600" kern="1200" dirty="0" err="1"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পারবে</a:t>
            </a:r>
            <a:r>
              <a:rPr lang="bn-IN"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a:t>
            </a:r>
            <a:endParaRPr lang="en-US" sz="3600" kern="1200" dirty="0">
              <a:effectLst>
                <a:outerShdw blurRad="38100" dist="38100" dir="2700000" algn="tl">
                  <a:srgbClr val="000000">
                    <a:alpha val="43137"/>
                  </a:srgbClr>
                </a:outerShdw>
              </a:effectLst>
            </a:endParaRPr>
          </a:p>
        </p:txBody>
      </p:sp>
      <p:sp>
        <p:nvSpPr>
          <p:cNvPr id="10" name="Freeform 9"/>
          <p:cNvSpPr/>
          <p:nvPr/>
        </p:nvSpPr>
        <p:spPr>
          <a:xfrm>
            <a:off x="2077361" y="4372268"/>
            <a:ext cx="9269512" cy="702324"/>
          </a:xfrm>
          <a:custGeom>
            <a:avLst/>
            <a:gdLst>
              <a:gd name="connsiteX0" fmla="*/ 117625 w 705734"/>
              <a:gd name="connsiteY0" fmla="*/ 0 h 9258037"/>
              <a:gd name="connsiteX1" fmla="*/ 588109 w 705734"/>
              <a:gd name="connsiteY1" fmla="*/ 0 h 9258037"/>
              <a:gd name="connsiteX2" fmla="*/ 705734 w 705734"/>
              <a:gd name="connsiteY2" fmla="*/ 117625 h 9258037"/>
              <a:gd name="connsiteX3" fmla="*/ 705734 w 705734"/>
              <a:gd name="connsiteY3" fmla="*/ 9258037 h 9258037"/>
              <a:gd name="connsiteX4" fmla="*/ 705734 w 705734"/>
              <a:gd name="connsiteY4" fmla="*/ 9258037 h 9258037"/>
              <a:gd name="connsiteX5" fmla="*/ 0 w 705734"/>
              <a:gd name="connsiteY5" fmla="*/ 9258037 h 9258037"/>
              <a:gd name="connsiteX6" fmla="*/ 0 w 705734"/>
              <a:gd name="connsiteY6" fmla="*/ 9258037 h 9258037"/>
              <a:gd name="connsiteX7" fmla="*/ 0 w 705734"/>
              <a:gd name="connsiteY7" fmla="*/ 117625 h 9258037"/>
              <a:gd name="connsiteX8" fmla="*/ 117625 w 705734"/>
              <a:gd name="connsiteY8" fmla="*/ 0 h 925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34" h="9258037">
                <a:moveTo>
                  <a:pt x="705734" y="1543046"/>
                </a:moveTo>
                <a:lnTo>
                  <a:pt x="705734" y="7714991"/>
                </a:lnTo>
                <a:cubicBezTo>
                  <a:pt x="705734" y="8567182"/>
                  <a:pt x="701719" y="9258030"/>
                  <a:pt x="696767" y="9258030"/>
                </a:cubicBezTo>
                <a:lnTo>
                  <a:pt x="0" y="9258030"/>
                </a:lnTo>
                <a:lnTo>
                  <a:pt x="0" y="9258030"/>
                </a:lnTo>
                <a:lnTo>
                  <a:pt x="0" y="7"/>
                </a:lnTo>
                <a:lnTo>
                  <a:pt x="0" y="7"/>
                </a:lnTo>
                <a:lnTo>
                  <a:pt x="696767" y="7"/>
                </a:lnTo>
                <a:cubicBezTo>
                  <a:pt x="701719" y="7"/>
                  <a:pt x="705734" y="690855"/>
                  <a:pt x="705734" y="1543046"/>
                </a:cubicBezTo>
                <a:close/>
              </a:path>
            </a:pathLst>
          </a:custGeom>
          <a:noFill/>
          <a:ln>
            <a:solidFill>
              <a:schemeClr val="tx1"/>
            </a:solidFill>
          </a:ln>
          <a:scene3d>
            <a:camera prst="orthographicFront"/>
            <a:lightRig rig="flat" dir="t"/>
          </a:scene3d>
          <a:sp3d extrusionH="12700" prstMaterial="plastic">
            <a:bevelT w="50800" h="50800"/>
          </a:sp3d>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199137" tIns="52231" rIns="52231" bIns="52232" numCol="1" spcCol="1270" anchor="ctr" anchorCtr="0">
            <a:noAutofit/>
          </a:bodyPr>
          <a:lstStyle/>
          <a:p>
            <a:pPr marL="0" lvl="1" algn="l" defTabSz="1244600">
              <a:lnSpc>
                <a:spcPct val="90000"/>
              </a:lnSpc>
              <a:spcBef>
                <a:spcPct val="0"/>
              </a:spcBef>
              <a:spcAft>
                <a:spcPct val="15000"/>
              </a:spcAft>
            </a:pPr>
            <a:r>
              <a:rPr lang="en-US"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নতুন শব্দগুলোর অর্থসহ বাক্য গঠন </a:t>
            </a:r>
            <a:r>
              <a:rPr lang="en-US" sz="3600" kern="1200" dirty="0" err="1"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করতে</a:t>
            </a:r>
            <a:r>
              <a:rPr lang="en-US"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3600" kern="1200" dirty="0" err="1" smtClean="0">
                <a:solidFill>
                  <a:srgbClr val="000000"/>
                </a:solidFill>
                <a:effectLst>
                  <a:outerShdw blurRad="38100" dist="38100" dir="2700000" algn="tl">
                    <a:srgbClr val="000000">
                      <a:alpha val="43137"/>
                    </a:srgbClr>
                  </a:outerShdw>
                </a:effectLst>
                <a:latin typeface="NikoshBAN" pitchFamily="2" charset="0"/>
                <a:cs typeface="NikoshBAN" pitchFamily="2" charset="0"/>
              </a:rPr>
              <a:t>পারবে</a:t>
            </a:r>
            <a:r>
              <a:rPr lang="bn-IN" sz="3600" kern="1200" dirty="0" smtClean="0">
                <a:solidFill>
                  <a:srgbClr val="000000"/>
                </a:solidFill>
                <a:effectLst>
                  <a:outerShdw blurRad="38100" dist="38100" dir="2700000" algn="tl">
                    <a:srgbClr val="000000">
                      <a:alpha val="43137"/>
                    </a:srgbClr>
                  </a:outerShdw>
                </a:effectLst>
                <a:latin typeface="NikoshBAN" pitchFamily="2" charset="0"/>
                <a:cs typeface="NikoshBAN" pitchFamily="2" charset="0"/>
              </a:rPr>
              <a:t>। </a:t>
            </a:r>
            <a:endParaRPr lang="en-US" sz="3600" kern="1200" dirty="0">
              <a:effectLst>
                <a:outerShdw blurRad="38100" dist="38100" dir="2700000" algn="tl">
                  <a:srgbClr val="000000">
                    <a:alpha val="43137"/>
                  </a:srgbClr>
                </a:outerShdw>
              </a:effectLst>
            </a:endParaRPr>
          </a:p>
        </p:txBody>
      </p:sp>
      <p:sp>
        <p:nvSpPr>
          <p:cNvPr id="12" name="TextBox 11"/>
          <p:cNvSpPr txBox="1"/>
          <p:nvPr/>
        </p:nvSpPr>
        <p:spPr>
          <a:xfrm>
            <a:off x="1296537" y="2695571"/>
            <a:ext cx="709684"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১</a:t>
            </a:r>
            <a:r>
              <a:rPr lang="en-US" sz="3600" dirty="0" smtClean="0"/>
              <a:t>.</a:t>
            </a:r>
            <a:endParaRPr lang="en-US" sz="3600" dirty="0"/>
          </a:p>
        </p:txBody>
      </p:sp>
      <p:sp>
        <p:nvSpPr>
          <p:cNvPr id="16" name="TextBox 15"/>
          <p:cNvSpPr txBox="1"/>
          <p:nvPr/>
        </p:nvSpPr>
        <p:spPr>
          <a:xfrm>
            <a:off x="1296537" y="3547895"/>
            <a:ext cx="696036" cy="646331"/>
          </a:xfrm>
          <a:prstGeom prst="rect">
            <a:avLst/>
          </a:prstGeom>
          <a:noFill/>
          <a:ln w="3810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7" name="TextBox 16"/>
          <p:cNvSpPr txBox="1"/>
          <p:nvPr/>
        </p:nvSpPr>
        <p:spPr>
          <a:xfrm>
            <a:off x="1296537" y="4353905"/>
            <a:ext cx="696036" cy="707886"/>
          </a:xfrm>
          <a:prstGeom prst="rect">
            <a:avLst/>
          </a:prstGeom>
          <a:noFill/>
          <a:ln w="38100">
            <a:solidFill>
              <a:schemeClr val="tx1"/>
            </a:solidFill>
          </a:ln>
        </p:spPr>
        <p:txBody>
          <a:bodyPr wrap="square" rtlCol="0">
            <a:spAutoFit/>
          </a:bodyPr>
          <a:lstStyle/>
          <a:p>
            <a:r>
              <a:rPr lang="bn-IN" sz="4000" dirty="0" smtClean="0">
                <a:latin typeface="NikoshBAN" panose="02000000000000000000" pitchFamily="2" charset="0"/>
                <a:cs typeface="NikoshBAN" panose="02000000000000000000" pitchFamily="2" charset="0"/>
              </a:rPr>
              <a:t>৩</a:t>
            </a:r>
            <a:r>
              <a:rPr lang="en-US" dirty="0" smtClean="0"/>
              <a:t>.</a:t>
            </a:r>
            <a:endParaRPr lang="en-US" dirty="0"/>
          </a:p>
        </p:txBody>
      </p:sp>
      <p:sp>
        <p:nvSpPr>
          <p:cNvPr id="18" name="TextBox 17"/>
          <p:cNvSpPr txBox="1"/>
          <p:nvPr/>
        </p:nvSpPr>
        <p:spPr>
          <a:xfrm>
            <a:off x="1296537" y="5234174"/>
            <a:ext cx="696036" cy="769441"/>
          </a:xfrm>
          <a:prstGeom prst="rect">
            <a:avLst/>
          </a:prstGeom>
          <a:noFill/>
          <a:ln w="38100">
            <a:solidFill>
              <a:schemeClr val="tx1"/>
            </a:solidFill>
          </a:ln>
        </p:spPr>
        <p:txBody>
          <a:bodyPr wrap="square" rtlCol="0">
            <a:spAutoFit/>
          </a:bodyPr>
          <a:lstStyle/>
          <a:p>
            <a:r>
              <a:rPr lang="bn-IN" sz="4400" dirty="0" smtClean="0">
                <a:latin typeface="NikoshBAN" panose="02000000000000000000" pitchFamily="2" charset="0"/>
                <a:cs typeface="NikoshBAN" panose="02000000000000000000" pitchFamily="2" charset="0"/>
              </a:rPr>
              <a:t>৪</a:t>
            </a:r>
            <a:r>
              <a:rPr lang="en-US"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7165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6394" y="4268092"/>
            <a:ext cx="1953513" cy="399393"/>
          </a:xfrm>
          <a:prstGeom prst="rect">
            <a:avLst/>
          </a:prstGeom>
          <a:noFill/>
        </p:spPr>
        <p:txBody>
          <a:bodyPr wrap="square" rtlCol="0">
            <a:prstTxWarp prst="textPlain">
              <a:avLst/>
            </a:prstTxWarp>
            <a:spAutoFit/>
            <a:scene3d>
              <a:camera prst="obliqueTopLeft"/>
              <a:lightRig rig="threePt" dir="t"/>
            </a:scene3d>
            <a:sp3d extrusionH="57150">
              <a:bevelT w="38100" h="38100" prst="angle"/>
            </a:sp3d>
          </a:bodyPr>
          <a:lstStyle/>
          <a:p>
            <a:pPr algn="ctr"/>
            <a:r>
              <a:rPr lang="bn-IN" dirty="0" smtClean="0">
                <a:latin typeface="NikoshBAN" pitchFamily="2" charset="0"/>
                <a:cs typeface="NikoshBAN" pitchFamily="2" charset="0"/>
              </a:rPr>
              <a:t>গৌরীপ্রসন্ন মজুমদার </a:t>
            </a:r>
            <a:endParaRPr lang="en-US" dirty="0">
              <a:latin typeface="NikoshBAN" pitchFamily="2" charset="0"/>
              <a:cs typeface="NikoshBAN" pitchFamily="2" charset="0"/>
            </a:endParaRPr>
          </a:p>
        </p:txBody>
      </p:sp>
      <p:sp>
        <p:nvSpPr>
          <p:cNvPr id="3" name="Down Arrow Callout 2"/>
          <p:cNvSpPr/>
          <p:nvPr/>
        </p:nvSpPr>
        <p:spPr>
          <a:xfrm>
            <a:off x="4897074" y="305692"/>
            <a:ext cx="2272156" cy="1981200"/>
          </a:xfrm>
          <a:prstGeom prst="downArrowCallou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bn-BD"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কবি পরিচিতি</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4" name="Rounded Rectangle 3"/>
          <p:cNvSpPr/>
          <p:nvPr/>
        </p:nvSpPr>
        <p:spPr>
          <a:xfrm>
            <a:off x="7872586" y="305692"/>
            <a:ext cx="3235553" cy="155518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chemeClr val="tx1"/>
                  </a:solidFill>
                </a:ln>
                <a:solidFill>
                  <a:srgbClr val="002060"/>
                </a:solidFill>
                <a:latin typeface="NikoshBAN" pitchFamily="2" charset="0"/>
                <a:cs typeface="NikoshBAN" pitchFamily="2" charset="0"/>
              </a:rPr>
              <a:t>জন্মঃ</a:t>
            </a:r>
            <a:endParaRPr lang="bn-IN" sz="3200" dirty="0" smtClean="0">
              <a:ln>
                <a:solidFill>
                  <a:schemeClr val="tx1"/>
                </a:solidFill>
              </a:ln>
              <a:solidFill>
                <a:srgbClr val="002060"/>
              </a:solidFill>
              <a:latin typeface="NikoshBAN" pitchFamily="2" charset="0"/>
              <a:cs typeface="NikoshBAN" pitchFamily="2" charset="0"/>
            </a:endParaRPr>
          </a:p>
          <a:p>
            <a:pPr algn="ctr"/>
            <a:r>
              <a:rPr lang="en-US" alt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১৯২৪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খ্রিস্টাব্দে</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পাবনা</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জেলার</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ফরিদপুর</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উপজেলার</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গোপালনগর</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গ্রামে</a:t>
            </a:r>
            <a:r>
              <a:rPr lang="bn-IN" altLang="en-US" sz="2400"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2400" dirty="0">
              <a:solidFill>
                <a:schemeClr val="tx1"/>
              </a:solidFill>
              <a:latin typeface="NikoshBAN" pitchFamily="2" charset="0"/>
              <a:cs typeface="NikoshBAN" pitchFamily="2" charset="0"/>
            </a:endParaRPr>
          </a:p>
        </p:txBody>
      </p:sp>
      <p:sp>
        <p:nvSpPr>
          <p:cNvPr id="5" name="Rounded Rectangle 4"/>
          <p:cNvSpPr/>
          <p:nvPr/>
        </p:nvSpPr>
        <p:spPr>
          <a:xfrm>
            <a:off x="7872584" y="4268092"/>
            <a:ext cx="3236694" cy="2005054"/>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400" dirty="0" smtClean="0">
              <a:ln>
                <a:solidFill>
                  <a:schemeClr val="tx1"/>
                </a:solidFill>
              </a:ln>
              <a:solidFill>
                <a:schemeClr val="tx1"/>
              </a:solidFill>
              <a:latin typeface="NikoshBAN" panose="02000000000000000000" pitchFamily="2" charset="0"/>
              <a:cs typeface="NikoshBAN" panose="02000000000000000000" pitchFamily="2" charset="0"/>
            </a:endParaRPr>
          </a:p>
          <a:p>
            <a:pPr algn="ctr"/>
            <a:r>
              <a:rPr lang="bn-IN" sz="2400" dirty="0" smtClean="0">
                <a:ln>
                  <a:solidFill>
                    <a:schemeClr val="tx1"/>
                  </a:solidFill>
                </a:ln>
                <a:solidFill>
                  <a:sysClr val="windowText" lastClr="000000"/>
                </a:solidFill>
                <a:latin typeface="NikoshBAN" pitchFamily="2" charset="0"/>
                <a:cs typeface="NikoshBAN" pitchFamily="2" charset="0"/>
              </a:rPr>
              <a:t>শিক্ষা ও কর্মজীবনঃ</a:t>
            </a:r>
          </a:p>
          <a:p>
            <a:pPr algn="ctr"/>
            <a:r>
              <a:rPr lang="bn-IN" sz="2000" dirty="0" smtClean="0">
                <a:ln>
                  <a:solidFill>
                    <a:schemeClr val="tx1"/>
                  </a:solidFill>
                </a:ln>
                <a:solidFill>
                  <a:sysClr val="windowText" lastClr="000000"/>
                </a:solidFill>
                <a:effectLst>
                  <a:outerShdw blurRad="38100" dist="38100" dir="2700000" algn="tl">
                    <a:srgbClr val="000000">
                      <a:alpha val="43137"/>
                    </a:srgbClr>
                  </a:outerShdw>
                </a:effectLst>
                <a:latin typeface="NikoshBAN" pitchFamily="2" charset="0"/>
                <a:cs typeface="NikoshBAN" pitchFamily="2" charset="0"/>
              </a:rPr>
              <a:t>কলকাতা বিশ্ববিদ্যালয় থেকে ইংরেজি সাহিত্যে এম এ পাশ করেন।পরে বিলেতে যান ব্যারিস্টারি পড়তে, তারপর সংগীতে মনোনিবেশ  করেন। </a:t>
            </a:r>
            <a:endParaRPr lang="en-US" sz="2000" dirty="0">
              <a:ln>
                <a:solidFill>
                  <a:schemeClr val="tx1"/>
                </a:solidFill>
              </a:ln>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endParaRPr lang="en-US" sz="2000" dirty="0">
              <a:ln>
                <a:solidFill>
                  <a:schemeClr val="tx1"/>
                </a:solidFill>
              </a:ln>
              <a:solidFill>
                <a:schemeClr val="bg2">
                  <a:lumMod val="10000"/>
                </a:schemeClr>
              </a:solidFill>
              <a:latin typeface="NikoshBAN" pitchFamily="2" charset="0"/>
              <a:cs typeface="NikoshBAN" pitchFamily="2" charset="0"/>
            </a:endParaRPr>
          </a:p>
        </p:txBody>
      </p:sp>
      <p:sp>
        <p:nvSpPr>
          <p:cNvPr id="6" name="Rounded Rectangle 5"/>
          <p:cNvSpPr/>
          <p:nvPr/>
        </p:nvSpPr>
        <p:spPr>
          <a:xfrm>
            <a:off x="1318457" y="562714"/>
            <a:ext cx="3078051" cy="163310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2400" dirty="0" smtClean="0">
              <a:ln>
                <a:solidFill>
                  <a:schemeClr val="tx1"/>
                </a:solidFill>
              </a:ln>
              <a:solidFill>
                <a:srgbClr val="C00000"/>
              </a:solidFill>
              <a:latin typeface="NikoshBAN" pitchFamily="2" charset="0"/>
              <a:cs typeface="NikoshBAN" pitchFamily="2" charset="0"/>
            </a:endParaRPr>
          </a:p>
          <a:p>
            <a:pPr algn="ctr"/>
            <a:r>
              <a:rPr lang="bn-BD" sz="2400" dirty="0" smtClean="0">
                <a:ln>
                  <a:solidFill>
                    <a:schemeClr val="tx1"/>
                  </a:solidFill>
                </a:ln>
                <a:solidFill>
                  <a:srgbClr val="C00000"/>
                </a:solidFill>
                <a:latin typeface="NikoshBAN" pitchFamily="2" charset="0"/>
                <a:cs typeface="NikoshBAN" pitchFamily="2" charset="0"/>
              </a:rPr>
              <a:t>মৃত্যুঃ </a:t>
            </a:r>
            <a:endParaRPr lang="bn-IN" sz="2400" dirty="0" smtClean="0">
              <a:ln>
                <a:solidFill>
                  <a:schemeClr val="tx1"/>
                </a:solidFill>
              </a:ln>
              <a:solidFill>
                <a:srgbClr val="C00000"/>
              </a:solidFill>
              <a:latin typeface="NikoshBAN" pitchFamily="2" charset="0"/>
              <a:cs typeface="NikoshBAN" pitchFamily="2" charset="0"/>
            </a:endParaRPr>
          </a:p>
          <a:p>
            <a:pPr algn="ctr"/>
            <a:r>
              <a:rPr lang="bn-IN"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১৯৮৬ সালের ২০  আগস্ট ক্যান্সারে আক্রান্ত হয়ে মৃত্যু বরণ করেন</a:t>
            </a:r>
            <a:r>
              <a:rPr lang="bn-IN" sz="2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algn="ctr"/>
            <a:endParaRPr lang="bn-IN" sz="2400" dirty="0" smtClean="0">
              <a:ln>
                <a:solidFill>
                  <a:schemeClr val="tx1"/>
                </a:solidFill>
              </a:ln>
              <a:solidFill>
                <a:srgbClr val="C00000"/>
              </a:solidFill>
              <a:latin typeface="NikoshBAN" pitchFamily="2" charset="0"/>
              <a:cs typeface="NikoshBAN" pitchFamily="2" charset="0"/>
            </a:endParaRPr>
          </a:p>
        </p:txBody>
      </p:sp>
      <p:sp>
        <p:nvSpPr>
          <p:cNvPr id="7" name="Rounded Rectangle 6"/>
          <p:cNvSpPr/>
          <p:nvPr/>
        </p:nvSpPr>
        <p:spPr>
          <a:xfrm>
            <a:off x="1318457" y="4638428"/>
            <a:ext cx="3078051" cy="163471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alt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রচিত</a:t>
            </a:r>
            <a:r>
              <a:rPr lang="en-US" alt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গান</a:t>
            </a:r>
            <a:r>
              <a:rPr lang="bn-IN" alt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alt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lvl="0"/>
            <a:r>
              <a:rPr lang="en-US" altLang="en-US" sz="16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কফি</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হাউজের</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সেই</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আড্ডাটা</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মঙ্গল</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IN" altLang="en-US"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দীপ </a:t>
            </a:r>
            <a:r>
              <a:rPr lang="en-US" altLang="en-US"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জেলে</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পলাশ</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শিমুল</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শোন</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একটি</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মুজিবরের</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থেকে</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মাগো</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ভাবনা</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কেন</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ইত্যাদি</a:t>
            </a:r>
            <a:r>
              <a:rPr lang="en-US" altLang="en-US"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dirty="0">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8" name="Rounded Rectangle 7"/>
          <p:cNvSpPr/>
          <p:nvPr/>
        </p:nvSpPr>
        <p:spPr>
          <a:xfrm>
            <a:off x="7872586" y="2407384"/>
            <a:ext cx="3235553" cy="1701596"/>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a:t>
            </a:r>
          </a:p>
          <a:p>
            <a:pPr algn="ctr"/>
            <a:r>
              <a:rPr lang="bn-IN"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2400" dirty="0" smtClean="0">
                <a:ln>
                  <a:solidFill>
                    <a:schemeClr val="tx1"/>
                  </a:solidFill>
                </a:ln>
                <a:solidFill>
                  <a:sysClr val="windowText" lastClr="000000"/>
                </a:solidFill>
                <a:latin typeface="NikoshBAN" panose="02000000000000000000" pitchFamily="2" charset="0"/>
                <a:cs typeface="NikoshBAN" panose="02000000000000000000" pitchFamily="2" charset="0"/>
              </a:rPr>
              <a:t>গিরিজাপ্রসন্ন মজুমদার</a:t>
            </a:r>
            <a:endParaRPr 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ounded Rectangle 8"/>
          <p:cNvSpPr/>
          <p:nvPr/>
        </p:nvSpPr>
        <p:spPr>
          <a:xfrm>
            <a:off x="1313325" y="2407384"/>
            <a:ext cx="3078051" cy="2057859"/>
          </a:xfrm>
          <a:prstGeom prst="roundRect">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alt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32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সন্মাননা</a:t>
            </a:r>
            <a:r>
              <a:rPr lang="bn-IN" altLang="en-US"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altLang="en-US" sz="32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lvl="0"/>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মুক্তিযুদ্ধে</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অবদানের</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জন্য</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২০১২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সালে</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মুক্তিযুদ্ধ</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মৈত্</a:t>
            </a:r>
            <a:r>
              <a:rPr lang="bn-IN" alt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a:t>
            </a:r>
            <a:r>
              <a:rPr lang="en-US" altLang="en-US" sz="24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সন্মাননা</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প্রাপ্ত</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altLang="en-US" sz="2400" dirty="0" err="1">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হন</a:t>
            </a:r>
            <a:r>
              <a:rPr lang="en-US" altLang="en-US" sz="24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400" dirty="0">
              <a:ln w="0">
                <a:solidFill>
                  <a:schemeClr val="tx1"/>
                </a:solidFill>
              </a:ln>
              <a:solidFill>
                <a:schemeClr val="tx1"/>
              </a:solidFill>
              <a:effectLst>
                <a:outerShdw blurRad="38100" dist="19050" dir="2700000" algn="tl" rotWithShape="0">
                  <a:schemeClr val="dk1">
                    <a:alpha val="40000"/>
                  </a:schemeClr>
                </a:outerShdw>
              </a:effectLst>
            </a:endParaRPr>
          </a:p>
        </p:txBody>
      </p:sp>
      <p:sp>
        <p:nvSpPr>
          <p:cNvPr id="10" name="Up Arrow Callout 9"/>
          <p:cNvSpPr/>
          <p:nvPr/>
        </p:nvSpPr>
        <p:spPr>
          <a:xfrm>
            <a:off x="4984429" y="4638428"/>
            <a:ext cx="2184800" cy="1748723"/>
          </a:xfrm>
          <a:prstGeom prst="upArrowCallout">
            <a:avLst>
              <a:gd name="adj1" fmla="val 25000"/>
              <a:gd name="adj2" fmla="val 14367"/>
              <a:gd name="adj3" fmla="val 25000"/>
              <a:gd name="adj4" fmla="val 64977"/>
            </a:avLst>
          </a:prstGeom>
          <a:solidFill>
            <a:srgbClr val="EECEE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ct val="35000"/>
              </a:spcAft>
            </a:pPr>
            <a:r>
              <a:rPr lang="bn-IN" sz="1400" dirty="0" smtClean="0">
                <a:ln w="0">
                  <a:solidFill>
                    <a:schemeClr val="tx1"/>
                  </a:solidFill>
                </a:ln>
                <a:solidFill>
                  <a:schemeClr val="tx1"/>
                </a:solidFill>
                <a:effectLst>
                  <a:outerShdw blurRad="38100" dist="19050" dir="2700000" algn="tl" rotWithShape="0">
                    <a:schemeClr val="dk1">
                      <a:alpha val="40000"/>
                    </a:schemeClr>
                  </a:outerShdw>
                </a:effectLst>
              </a:rPr>
              <a:t>১৯৭১ সালে বংবন্ধুর আমন্ত্রণে রাষ্ট্রীয় অতিথি হিসাবে বাংলাদেশে আসেন। </a:t>
            </a:r>
            <a:endParaRPr lang="en-US" sz="1400" dirty="0">
              <a:ln w="0">
                <a:solidFill>
                  <a:schemeClr val="tx1"/>
                </a:solidFill>
              </a:ln>
              <a:solidFill>
                <a:schemeClr val="tx1"/>
              </a:solidFill>
              <a:effectLst>
                <a:outerShdw blurRad="38100" dist="19050" dir="2700000" algn="tl" rotWithShape="0">
                  <a:schemeClr val="dk1">
                    <a:alpha val="40000"/>
                  </a:schemeClr>
                </a:outerShdw>
              </a:effectLs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430" y="2286892"/>
            <a:ext cx="2122772" cy="1822088"/>
          </a:xfrm>
          <a:prstGeom prst="rect">
            <a:avLst/>
          </a:prstGeom>
          <a:solidFill>
            <a:srgbClr val="C00000"/>
          </a:solidFill>
          <a:ln w="28575">
            <a:solidFill>
              <a:srgbClr val="C00000"/>
            </a:solidFill>
          </a:ln>
        </p:spPr>
      </p:pic>
    </p:spTree>
    <p:extLst>
      <p:ext uri="{BB962C8B-B14F-4D97-AF65-F5344CB8AC3E}">
        <p14:creationId xmlns:p14="http://schemas.microsoft.com/office/powerpoint/2010/main" val="27149753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4684" y="601403"/>
            <a:ext cx="9779183" cy="5002527"/>
            <a:chOff x="1985187" y="615050"/>
            <a:chExt cx="8578180" cy="5002527"/>
          </a:xfrm>
        </p:grpSpPr>
        <p:sp>
          <p:nvSpPr>
            <p:cNvPr id="3" name="Rectangle 2">
              <a:extLst>
                <a:ext uri="{FF2B5EF4-FFF2-40B4-BE49-F238E27FC236}">
                  <a16:creationId xmlns:a16="http://schemas.microsoft.com/office/drawing/2014/main" xmlns="" id="{6D4E8B2E-4F62-406A-BCB8-2561B52A8595}"/>
                </a:ext>
              </a:extLst>
            </p:cNvPr>
            <p:cNvSpPr/>
            <p:nvPr/>
          </p:nvSpPr>
          <p:spPr>
            <a:xfrm>
              <a:off x="3316405" y="615050"/>
              <a:ext cx="4776717" cy="769441"/>
            </a:xfrm>
            <a:prstGeom prst="rect">
              <a:avLst/>
            </a:prstGeom>
            <a:ln w="19050">
              <a:solidFill>
                <a:srgbClr val="92D050"/>
              </a:solidFill>
            </a:ln>
            <a:scene3d>
              <a:camera prst="orthographicFront"/>
              <a:lightRig rig="threePt" dir="t"/>
            </a:scene3d>
            <a:sp3d>
              <a:bevelT w="152400" h="50800" prst="softRound"/>
            </a:sp3d>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4400" b="1" dirty="0">
                <a:effectLst>
                  <a:outerShdw blurRad="38100" dist="38100" dir="2700000" algn="tl">
                    <a:srgbClr val="000000">
                      <a:alpha val="43137"/>
                    </a:srgbClr>
                  </a:outerShdw>
                </a:effectLst>
              </a:endParaRPr>
            </a:p>
          </p:txBody>
        </p:sp>
        <p:sp>
          <p:nvSpPr>
            <p:cNvPr id="4" name="Rectangle 3"/>
            <p:cNvSpPr/>
            <p:nvPr/>
          </p:nvSpPr>
          <p:spPr>
            <a:xfrm>
              <a:off x="1985187" y="4977497"/>
              <a:ext cx="8578180" cy="640080"/>
            </a:xfrm>
            <a:prstGeom prst="rect">
              <a:avLst/>
            </a:prstGeom>
            <a:ln w="15875" cmpd="thickThin">
              <a:solidFill>
                <a:srgbClr val="009900"/>
              </a:solidFill>
            </a:ln>
            <a:effectLst/>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lIns="18288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57200" indent="-457200">
                <a:buFont typeface="Wingdings" panose="05000000000000000000" pitchFamily="2" charset="2"/>
                <a:buChar char="v"/>
              </a:pP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কবি </a:t>
              </a:r>
              <a:r>
                <a:rPr lang="bn-IN" sz="320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গৌরীপ্রসন্ন মজুমদার </a:t>
              </a:r>
              <a:r>
                <a:rPr lang="bn-IN" sz="32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কত সালে মারা যান</a:t>
              </a:r>
              <a:r>
                <a:rPr lang="bn-IN" sz="3600" dirty="0" smtClean="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solidFill>
                    <a:schemeClr val="tx1"/>
                  </a:solidFill>
                </a:ln>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406" y="1686732"/>
              <a:ext cx="4776717" cy="28265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4893164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2097" y="822435"/>
            <a:ext cx="10916635" cy="4350067"/>
            <a:chOff x="712097" y="822435"/>
            <a:chExt cx="10916635" cy="4350067"/>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956" t="27301"/>
            <a:stretch/>
          </p:blipFill>
          <p:spPr>
            <a:xfrm>
              <a:off x="764275" y="1977965"/>
              <a:ext cx="5705603" cy="3194537"/>
            </a:xfrm>
            <a:prstGeom prst="rect">
              <a:avLst/>
            </a:prstGeom>
            <a:ln w="88900" cap="sq" cmpd="thickThin">
              <a:solidFill>
                <a:srgbClr val="DC1E9D"/>
              </a:solidFill>
              <a:prstDash val="solid"/>
              <a:miter lim="800000"/>
            </a:ln>
            <a:effectLst>
              <a:innerShdw blurRad="76200">
                <a:srgbClr val="000000"/>
              </a:innerShdw>
            </a:effectLst>
          </p:spPr>
        </p:pic>
        <p:sp>
          <p:nvSpPr>
            <p:cNvPr id="4" name="Rectangle 3"/>
            <p:cNvSpPr/>
            <p:nvPr/>
          </p:nvSpPr>
          <p:spPr>
            <a:xfrm>
              <a:off x="6469878" y="3289108"/>
              <a:ext cx="5158854" cy="1323439"/>
            </a:xfrm>
            <a:prstGeom prst="rect">
              <a:avLst/>
            </a:prstGeom>
            <a:effectLst>
              <a:outerShdw blurRad="50800" dist="38100" dir="2700000" algn="tl" rotWithShape="0">
                <a:prstClr val="black">
                  <a:alpha val="40000"/>
                </a:prstClr>
              </a:outerShdw>
            </a:effectLst>
          </p:spPr>
          <p:txBody>
            <a:bodyPr wrap="square">
              <a:spAutoFit/>
            </a:bodyPr>
            <a:lstStyle/>
            <a:p>
              <a:pPr algn="ct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 একটি মুজিবরের থেকে </a:t>
              </a:r>
            </a:p>
            <a:p>
              <a:pPr algn="ct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গৌরীপ্রসন্ন </a:t>
              </a: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মজুমদার</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712097" y="822435"/>
              <a:ext cx="5809957" cy="923330"/>
            </a:xfrm>
            <a:prstGeom prst="rect">
              <a:avLst/>
            </a:prstGeom>
            <a:noFill/>
            <a:ln w="38100">
              <a:solidFill>
                <a:schemeClr val="tx1"/>
              </a:solidFill>
            </a:ln>
          </p:spPr>
          <p:txBody>
            <a:bodyPr wrap="square" rtlCol="0">
              <a:spAutoFit/>
            </a:bodyPr>
            <a:lstStyle/>
            <a:p>
              <a:pPr algn="ctr"/>
              <a:r>
                <a:rPr lang="bn-IN" sz="5400" dirty="0" smtClean="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 পাঠ</a:t>
              </a:r>
              <a:endParaRPr lang="en-US" sz="5400" dirty="0">
                <a:ln w="0">
                  <a:solidFill>
                    <a:schemeClr val="tx1"/>
                  </a:solid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4519035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826</Words>
  <Application>Microsoft Office PowerPoint</Application>
  <PresentationFormat>Widescreen</PresentationFormat>
  <Paragraphs>134</Paragraphs>
  <Slides>24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Calibri Light</vt:lpstr>
      <vt:lpstr>NikoshBAN</vt:lpstr>
      <vt:lpstr>NikoshLightBAN</vt:lpstr>
      <vt:lpstr>SutonnyMJ</vt:lpstr>
      <vt:lpstr>Times New Roman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112</cp:revision>
  <dcterms:created xsi:type="dcterms:W3CDTF">2020-06-06T13:24:31Z</dcterms:created>
  <dcterms:modified xsi:type="dcterms:W3CDTF">2020-06-18T08:07:00Z</dcterms:modified>
</cp:coreProperties>
</file>