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9" r:id="rId1"/>
  </p:sldMasterIdLst>
  <p:notesMasterIdLst>
    <p:notesMasterId r:id="rId20"/>
  </p:notesMasterIdLst>
  <p:sldIdLst>
    <p:sldId id="373" r:id="rId2"/>
    <p:sldId id="348" r:id="rId3"/>
    <p:sldId id="344" r:id="rId4"/>
    <p:sldId id="366" r:id="rId5"/>
    <p:sldId id="349" r:id="rId6"/>
    <p:sldId id="350" r:id="rId7"/>
    <p:sldId id="367" r:id="rId8"/>
    <p:sldId id="368" r:id="rId9"/>
    <p:sldId id="369" r:id="rId10"/>
    <p:sldId id="358" r:id="rId11"/>
    <p:sldId id="360" r:id="rId12"/>
    <p:sldId id="359" r:id="rId13"/>
    <p:sldId id="361" r:id="rId14"/>
    <p:sldId id="370" r:id="rId15"/>
    <p:sldId id="371" r:id="rId16"/>
    <p:sldId id="362" r:id="rId17"/>
    <p:sldId id="353" r:id="rId18"/>
    <p:sldId id="3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003300"/>
    <a:srgbClr val="996633"/>
    <a:srgbClr val="CC0099"/>
    <a:srgbClr val="39F030"/>
    <a:srgbClr val="CCCC00"/>
    <a:srgbClr val="336600"/>
    <a:srgbClr val="808000"/>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2090" autoAdjust="0"/>
  </p:normalViewPr>
  <p:slideViewPr>
    <p:cSldViewPr snapToGrid="0">
      <p:cViewPr varScale="1">
        <p:scale>
          <a:sx n="65" d="100"/>
          <a:sy n="65" d="100"/>
        </p:scale>
        <p:origin x="1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93102F-7BE4-44B8-A26D-B9349EDF3CA2}" type="doc">
      <dgm:prSet loTypeId="urn:microsoft.com/office/officeart/2005/8/layout/target3" loCatId="relationship" qsTypeId="urn:microsoft.com/office/officeart/2005/8/quickstyle/simple2" qsCatId="simple" csTypeId="urn:microsoft.com/office/officeart/2005/8/colors/colorful5" csCatId="colorful" phldr="1"/>
      <dgm:spPr/>
      <dgm:t>
        <a:bodyPr/>
        <a:lstStyle/>
        <a:p>
          <a:endParaRPr lang="en-US"/>
        </a:p>
      </dgm:t>
    </dgm:pt>
    <dgm:pt modelId="{40AFDB2E-F0AF-4B96-905F-9B50A50E398D}">
      <dgm:prSet/>
      <dgm:spPr>
        <a:ln>
          <a:solidFill>
            <a:schemeClr val="tx1"/>
          </a:solidFill>
        </a:ln>
      </dgm:spPr>
      <dgm:t>
        <a:bodyPr/>
        <a:lstStyle/>
        <a:p>
          <a:pPr rtl="0"/>
          <a:r>
            <a:rPr lang="en-US" dirty="0" smtClean="0"/>
            <a:t>Learning Outcomes</a:t>
          </a:r>
          <a:endParaRPr lang="en-US" dirty="0"/>
        </a:p>
      </dgm:t>
    </dgm:pt>
    <dgm:pt modelId="{25AFCAD9-6928-4B25-BC5E-AF48DD6D0C9C}" type="parTrans" cxnId="{82AD5616-95BB-48D7-80F2-CBA967290013}">
      <dgm:prSet/>
      <dgm:spPr/>
      <dgm:t>
        <a:bodyPr/>
        <a:lstStyle/>
        <a:p>
          <a:endParaRPr lang="en-US"/>
        </a:p>
      </dgm:t>
    </dgm:pt>
    <dgm:pt modelId="{51EACB2E-1BDF-4F4B-9A58-17AA55DA8692}" type="sibTrans" cxnId="{82AD5616-95BB-48D7-80F2-CBA967290013}">
      <dgm:prSet/>
      <dgm:spPr/>
      <dgm:t>
        <a:bodyPr/>
        <a:lstStyle/>
        <a:p>
          <a:endParaRPr lang="en-US"/>
        </a:p>
      </dgm:t>
    </dgm:pt>
    <dgm:pt modelId="{58D89C9D-7A7F-4374-996A-2732CA18D59F}">
      <dgm:prSet custT="1"/>
      <dgm:spPr/>
      <dgm:t>
        <a:bodyPr/>
        <a:lstStyle/>
        <a:p>
          <a:pPr rtl="0"/>
          <a:r>
            <a:rPr lang="en-US" sz="3600" dirty="0" smtClean="0"/>
            <a:t>After completing the lesson , we will be able to ….</a:t>
          </a:r>
          <a:endParaRPr lang="en-US" sz="3600" dirty="0"/>
        </a:p>
      </dgm:t>
    </dgm:pt>
    <dgm:pt modelId="{7AF70452-04D6-446F-BBA1-B156BC2BD284}" type="parTrans" cxnId="{EC51C205-502B-4586-B752-E3EF85024CDF}">
      <dgm:prSet/>
      <dgm:spPr/>
      <dgm:t>
        <a:bodyPr/>
        <a:lstStyle/>
        <a:p>
          <a:endParaRPr lang="en-US"/>
        </a:p>
      </dgm:t>
    </dgm:pt>
    <dgm:pt modelId="{98D30528-F4CD-4F84-B09B-A3BD303C140A}" type="sibTrans" cxnId="{EC51C205-502B-4586-B752-E3EF85024CDF}">
      <dgm:prSet/>
      <dgm:spPr/>
      <dgm:t>
        <a:bodyPr/>
        <a:lstStyle/>
        <a:p>
          <a:endParaRPr lang="en-US"/>
        </a:p>
      </dgm:t>
    </dgm:pt>
    <dgm:pt modelId="{E7F2A7BF-5ACC-4BCA-BA2E-309A87BB65E1}">
      <dgm:prSet custT="1"/>
      <dgm:spPr/>
      <dgm:t>
        <a:bodyPr/>
        <a:lstStyle/>
        <a:p>
          <a:pPr rtl="0"/>
          <a:r>
            <a:rPr lang="en-US" sz="2400" dirty="0" smtClean="0"/>
            <a:t>Recognize and use English sounds, stress and intonation</a:t>
          </a:r>
          <a:endParaRPr lang="en-US" sz="2400" dirty="0"/>
        </a:p>
      </dgm:t>
    </dgm:pt>
    <dgm:pt modelId="{F4703308-32CE-4A49-B088-A4E89D9827B6}" type="parTrans" cxnId="{6D4FF8E4-064E-48E6-9D51-B94472222A85}">
      <dgm:prSet/>
      <dgm:spPr/>
      <dgm:t>
        <a:bodyPr/>
        <a:lstStyle/>
        <a:p>
          <a:endParaRPr lang="en-US"/>
        </a:p>
      </dgm:t>
    </dgm:pt>
    <dgm:pt modelId="{0421FDBA-F5FE-48C9-8383-53C2CD38F603}" type="sibTrans" cxnId="{6D4FF8E4-064E-48E6-9D51-B94472222A85}">
      <dgm:prSet/>
      <dgm:spPr/>
      <dgm:t>
        <a:bodyPr/>
        <a:lstStyle/>
        <a:p>
          <a:endParaRPr lang="en-US"/>
        </a:p>
      </dgm:t>
    </dgm:pt>
    <dgm:pt modelId="{3044B1F1-D510-4EAE-8562-E19BEAD0EA5F}">
      <dgm:prSet custT="1"/>
      <dgm:spPr/>
      <dgm:t>
        <a:bodyPr/>
        <a:lstStyle/>
        <a:p>
          <a:pPr rtl="0"/>
          <a:r>
            <a:rPr lang="en-US" sz="2400" dirty="0" smtClean="0"/>
            <a:t>Understand and enjoy the poem</a:t>
          </a:r>
          <a:endParaRPr lang="en-US" sz="2400" dirty="0"/>
        </a:p>
      </dgm:t>
    </dgm:pt>
    <dgm:pt modelId="{8D19AD77-4E6B-469F-A9E3-B7C3650D2511}" type="parTrans" cxnId="{621E10C3-499E-4355-90B1-285C7AC971C0}">
      <dgm:prSet/>
      <dgm:spPr/>
      <dgm:t>
        <a:bodyPr/>
        <a:lstStyle/>
        <a:p>
          <a:endParaRPr lang="en-US"/>
        </a:p>
      </dgm:t>
    </dgm:pt>
    <dgm:pt modelId="{8EEDA1C7-55F4-431B-99C7-8817E1864563}" type="sibTrans" cxnId="{621E10C3-499E-4355-90B1-285C7AC971C0}">
      <dgm:prSet/>
      <dgm:spPr/>
      <dgm:t>
        <a:bodyPr/>
        <a:lstStyle/>
        <a:p>
          <a:endParaRPr lang="en-US"/>
        </a:p>
      </dgm:t>
    </dgm:pt>
    <dgm:pt modelId="{63E654E5-AB6F-45AC-83AB-620DC2E2CD58}">
      <dgm:prSet custT="1"/>
      <dgm:spPr/>
      <dgm:t>
        <a:bodyPr/>
        <a:lstStyle/>
        <a:p>
          <a:pPr rtl="0"/>
          <a:r>
            <a:rPr lang="en-US" sz="2400" dirty="0" smtClean="0"/>
            <a:t>Interpret, evaluate and summarize the literary text</a:t>
          </a:r>
          <a:endParaRPr lang="en-US" sz="2400" dirty="0"/>
        </a:p>
      </dgm:t>
    </dgm:pt>
    <dgm:pt modelId="{2DA97DDF-52C3-45FA-A98D-DD56D5130D42}" type="parTrans" cxnId="{19F78EAA-15E7-4E5F-8ABC-21B64A9B94DC}">
      <dgm:prSet/>
      <dgm:spPr/>
      <dgm:t>
        <a:bodyPr/>
        <a:lstStyle/>
        <a:p>
          <a:endParaRPr lang="en-US"/>
        </a:p>
      </dgm:t>
    </dgm:pt>
    <dgm:pt modelId="{5B68958C-9D2C-4127-A8F5-76A982FC7FF3}" type="sibTrans" cxnId="{19F78EAA-15E7-4E5F-8ABC-21B64A9B94DC}">
      <dgm:prSet/>
      <dgm:spPr/>
      <dgm:t>
        <a:bodyPr/>
        <a:lstStyle/>
        <a:p>
          <a:endParaRPr lang="en-US"/>
        </a:p>
      </dgm:t>
    </dgm:pt>
    <dgm:pt modelId="{5CEFA596-9BDC-43B4-A687-1ACDADFC22BE}" type="pres">
      <dgm:prSet presAssocID="{C693102F-7BE4-44B8-A26D-B9349EDF3CA2}" presName="Name0" presStyleCnt="0">
        <dgm:presLayoutVars>
          <dgm:chMax val="7"/>
          <dgm:dir/>
          <dgm:animLvl val="lvl"/>
          <dgm:resizeHandles val="exact"/>
        </dgm:presLayoutVars>
      </dgm:prSet>
      <dgm:spPr/>
      <dgm:t>
        <a:bodyPr/>
        <a:lstStyle/>
        <a:p>
          <a:endParaRPr lang="en-US"/>
        </a:p>
      </dgm:t>
    </dgm:pt>
    <dgm:pt modelId="{FAAFC8AD-1A39-4CC4-86F0-A16453978A14}" type="pres">
      <dgm:prSet presAssocID="{40AFDB2E-F0AF-4B96-905F-9B50A50E398D}" presName="circle1" presStyleLbl="node1" presStyleIdx="0" presStyleCnt="2"/>
      <dgm:spPr/>
    </dgm:pt>
    <dgm:pt modelId="{F2F75D41-6222-4A08-AC27-A6405584B82F}" type="pres">
      <dgm:prSet presAssocID="{40AFDB2E-F0AF-4B96-905F-9B50A50E398D}" presName="space" presStyleCnt="0"/>
      <dgm:spPr/>
    </dgm:pt>
    <dgm:pt modelId="{2E291498-5BE7-4955-942C-B5433FB7B1CC}" type="pres">
      <dgm:prSet presAssocID="{40AFDB2E-F0AF-4B96-905F-9B50A50E398D}" presName="rect1" presStyleLbl="alignAcc1" presStyleIdx="0" presStyleCnt="2"/>
      <dgm:spPr/>
      <dgm:t>
        <a:bodyPr/>
        <a:lstStyle/>
        <a:p>
          <a:endParaRPr lang="en-US"/>
        </a:p>
      </dgm:t>
    </dgm:pt>
    <dgm:pt modelId="{3D0B03DD-FD07-49EB-A5BC-7E26D4577C4F}" type="pres">
      <dgm:prSet presAssocID="{58D89C9D-7A7F-4374-996A-2732CA18D59F}" presName="vertSpace2" presStyleLbl="node1" presStyleIdx="0" presStyleCnt="2"/>
      <dgm:spPr/>
    </dgm:pt>
    <dgm:pt modelId="{69FE2960-6667-45A8-925F-77AB2C3CE757}" type="pres">
      <dgm:prSet presAssocID="{58D89C9D-7A7F-4374-996A-2732CA18D59F}" presName="circle2" presStyleLbl="node1" presStyleIdx="1" presStyleCnt="2"/>
      <dgm:spPr/>
    </dgm:pt>
    <dgm:pt modelId="{168BE619-7D0D-4B64-8458-CD5E0FC92B06}" type="pres">
      <dgm:prSet presAssocID="{58D89C9D-7A7F-4374-996A-2732CA18D59F}" presName="rect2" presStyleLbl="alignAcc1" presStyleIdx="1" presStyleCnt="2"/>
      <dgm:spPr/>
      <dgm:t>
        <a:bodyPr/>
        <a:lstStyle/>
        <a:p>
          <a:endParaRPr lang="en-US"/>
        </a:p>
      </dgm:t>
    </dgm:pt>
    <dgm:pt modelId="{30793960-86D5-41AC-A276-B74627317F46}" type="pres">
      <dgm:prSet presAssocID="{40AFDB2E-F0AF-4B96-905F-9B50A50E398D}" presName="rect1ParTx" presStyleLbl="alignAcc1" presStyleIdx="1" presStyleCnt="2">
        <dgm:presLayoutVars>
          <dgm:chMax val="1"/>
          <dgm:bulletEnabled val="1"/>
        </dgm:presLayoutVars>
      </dgm:prSet>
      <dgm:spPr/>
      <dgm:t>
        <a:bodyPr/>
        <a:lstStyle/>
        <a:p>
          <a:endParaRPr lang="en-US"/>
        </a:p>
      </dgm:t>
    </dgm:pt>
    <dgm:pt modelId="{ADDB8995-A011-4AAE-8DA3-57C8D9C80015}" type="pres">
      <dgm:prSet presAssocID="{40AFDB2E-F0AF-4B96-905F-9B50A50E398D}" presName="rect1ChTx" presStyleLbl="alignAcc1" presStyleIdx="1" presStyleCnt="2">
        <dgm:presLayoutVars>
          <dgm:bulletEnabled val="1"/>
        </dgm:presLayoutVars>
      </dgm:prSet>
      <dgm:spPr/>
    </dgm:pt>
    <dgm:pt modelId="{B6973984-FF2B-443F-9F75-9E552D89FA91}" type="pres">
      <dgm:prSet presAssocID="{58D89C9D-7A7F-4374-996A-2732CA18D59F}" presName="rect2ParTx" presStyleLbl="alignAcc1" presStyleIdx="1" presStyleCnt="2">
        <dgm:presLayoutVars>
          <dgm:chMax val="1"/>
          <dgm:bulletEnabled val="1"/>
        </dgm:presLayoutVars>
      </dgm:prSet>
      <dgm:spPr/>
      <dgm:t>
        <a:bodyPr/>
        <a:lstStyle/>
        <a:p>
          <a:endParaRPr lang="en-US"/>
        </a:p>
      </dgm:t>
    </dgm:pt>
    <dgm:pt modelId="{E5888619-6192-4F7B-80BA-2B441FD356A8}" type="pres">
      <dgm:prSet presAssocID="{58D89C9D-7A7F-4374-996A-2732CA18D59F}" presName="rect2ChTx" presStyleLbl="alignAcc1" presStyleIdx="1" presStyleCnt="2" custScaleY="167601">
        <dgm:presLayoutVars>
          <dgm:bulletEnabled val="1"/>
        </dgm:presLayoutVars>
      </dgm:prSet>
      <dgm:spPr/>
      <dgm:t>
        <a:bodyPr/>
        <a:lstStyle/>
        <a:p>
          <a:endParaRPr lang="en-US"/>
        </a:p>
      </dgm:t>
    </dgm:pt>
  </dgm:ptLst>
  <dgm:cxnLst>
    <dgm:cxn modelId="{DCFB52F1-FC05-4403-A002-2BE903CAC010}" type="presOf" srcId="{C693102F-7BE4-44B8-A26D-B9349EDF3CA2}" destId="{5CEFA596-9BDC-43B4-A687-1ACDADFC22BE}" srcOrd="0" destOrd="0" presId="urn:microsoft.com/office/officeart/2005/8/layout/target3"/>
    <dgm:cxn modelId="{F20AD057-3BB0-4CF5-85C4-C93D37F0BDE2}" type="presOf" srcId="{58D89C9D-7A7F-4374-996A-2732CA18D59F}" destId="{B6973984-FF2B-443F-9F75-9E552D89FA91}" srcOrd="1" destOrd="0" presId="urn:microsoft.com/office/officeart/2005/8/layout/target3"/>
    <dgm:cxn modelId="{621E10C3-499E-4355-90B1-285C7AC971C0}" srcId="{E7F2A7BF-5ACC-4BCA-BA2E-309A87BB65E1}" destId="{3044B1F1-D510-4EAE-8562-E19BEAD0EA5F}" srcOrd="0" destOrd="0" parTransId="{8D19AD77-4E6B-469F-A9E3-B7C3650D2511}" sibTransId="{8EEDA1C7-55F4-431B-99C7-8817E1864563}"/>
    <dgm:cxn modelId="{3E815A30-3AF0-4B60-9024-63572A639350}" type="presOf" srcId="{40AFDB2E-F0AF-4B96-905F-9B50A50E398D}" destId="{30793960-86D5-41AC-A276-B74627317F46}" srcOrd="1" destOrd="0" presId="urn:microsoft.com/office/officeart/2005/8/layout/target3"/>
    <dgm:cxn modelId="{82AD5616-95BB-48D7-80F2-CBA967290013}" srcId="{C693102F-7BE4-44B8-A26D-B9349EDF3CA2}" destId="{40AFDB2E-F0AF-4B96-905F-9B50A50E398D}" srcOrd="0" destOrd="0" parTransId="{25AFCAD9-6928-4B25-BC5E-AF48DD6D0C9C}" sibTransId="{51EACB2E-1BDF-4F4B-9A58-17AA55DA8692}"/>
    <dgm:cxn modelId="{19F78EAA-15E7-4E5F-8ABC-21B64A9B94DC}" srcId="{58D89C9D-7A7F-4374-996A-2732CA18D59F}" destId="{63E654E5-AB6F-45AC-83AB-620DC2E2CD58}" srcOrd="1" destOrd="0" parTransId="{2DA97DDF-52C3-45FA-A98D-DD56D5130D42}" sibTransId="{5B68958C-9D2C-4127-A8F5-76A982FC7FF3}"/>
    <dgm:cxn modelId="{EC51C205-502B-4586-B752-E3EF85024CDF}" srcId="{C693102F-7BE4-44B8-A26D-B9349EDF3CA2}" destId="{58D89C9D-7A7F-4374-996A-2732CA18D59F}" srcOrd="1" destOrd="0" parTransId="{7AF70452-04D6-446F-BBA1-B156BC2BD284}" sibTransId="{98D30528-F4CD-4F84-B09B-A3BD303C140A}"/>
    <dgm:cxn modelId="{1AC96416-B7B5-400D-8E2F-5662AAC8F540}" type="presOf" srcId="{3044B1F1-D510-4EAE-8562-E19BEAD0EA5F}" destId="{E5888619-6192-4F7B-80BA-2B441FD356A8}" srcOrd="0" destOrd="1" presId="urn:microsoft.com/office/officeart/2005/8/layout/target3"/>
    <dgm:cxn modelId="{3696B003-552A-4488-81E7-F0A6C71303DD}" type="presOf" srcId="{63E654E5-AB6F-45AC-83AB-620DC2E2CD58}" destId="{E5888619-6192-4F7B-80BA-2B441FD356A8}" srcOrd="0" destOrd="2" presId="urn:microsoft.com/office/officeart/2005/8/layout/target3"/>
    <dgm:cxn modelId="{9918A84F-0A9A-449C-80DE-300808775C34}" type="presOf" srcId="{E7F2A7BF-5ACC-4BCA-BA2E-309A87BB65E1}" destId="{E5888619-6192-4F7B-80BA-2B441FD356A8}" srcOrd="0" destOrd="0" presId="urn:microsoft.com/office/officeart/2005/8/layout/target3"/>
    <dgm:cxn modelId="{6D4FF8E4-064E-48E6-9D51-B94472222A85}" srcId="{58D89C9D-7A7F-4374-996A-2732CA18D59F}" destId="{E7F2A7BF-5ACC-4BCA-BA2E-309A87BB65E1}" srcOrd="0" destOrd="0" parTransId="{F4703308-32CE-4A49-B088-A4E89D9827B6}" sibTransId="{0421FDBA-F5FE-48C9-8383-53C2CD38F603}"/>
    <dgm:cxn modelId="{35504ED4-FD9D-4B52-9444-EE410274FCBD}" type="presOf" srcId="{40AFDB2E-F0AF-4B96-905F-9B50A50E398D}" destId="{2E291498-5BE7-4955-942C-B5433FB7B1CC}" srcOrd="0" destOrd="0" presId="urn:microsoft.com/office/officeart/2005/8/layout/target3"/>
    <dgm:cxn modelId="{A8333AB3-FEA2-4E98-A37E-991110E460C5}" type="presOf" srcId="{58D89C9D-7A7F-4374-996A-2732CA18D59F}" destId="{168BE619-7D0D-4B64-8458-CD5E0FC92B06}" srcOrd="0" destOrd="0" presId="urn:microsoft.com/office/officeart/2005/8/layout/target3"/>
    <dgm:cxn modelId="{52507614-335A-43B5-9F44-DA9CD2530453}" type="presParOf" srcId="{5CEFA596-9BDC-43B4-A687-1ACDADFC22BE}" destId="{FAAFC8AD-1A39-4CC4-86F0-A16453978A14}" srcOrd="0" destOrd="0" presId="urn:microsoft.com/office/officeart/2005/8/layout/target3"/>
    <dgm:cxn modelId="{E92CF9B2-5CBB-4F59-92AB-E92F21117B3A}" type="presParOf" srcId="{5CEFA596-9BDC-43B4-A687-1ACDADFC22BE}" destId="{F2F75D41-6222-4A08-AC27-A6405584B82F}" srcOrd="1" destOrd="0" presId="urn:microsoft.com/office/officeart/2005/8/layout/target3"/>
    <dgm:cxn modelId="{C03D1863-F165-4C84-977F-23974D8390CB}" type="presParOf" srcId="{5CEFA596-9BDC-43B4-A687-1ACDADFC22BE}" destId="{2E291498-5BE7-4955-942C-B5433FB7B1CC}" srcOrd="2" destOrd="0" presId="urn:microsoft.com/office/officeart/2005/8/layout/target3"/>
    <dgm:cxn modelId="{522E8A13-31C5-4288-95BB-E16FD7EB6A81}" type="presParOf" srcId="{5CEFA596-9BDC-43B4-A687-1ACDADFC22BE}" destId="{3D0B03DD-FD07-49EB-A5BC-7E26D4577C4F}" srcOrd="3" destOrd="0" presId="urn:microsoft.com/office/officeart/2005/8/layout/target3"/>
    <dgm:cxn modelId="{87F72D71-DDDE-47E4-9B5E-EA1CB95B9B67}" type="presParOf" srcId="{5CEFA596-9BDC-43B4-A687-1ACDADFC22BE}" destId="{69FE2960-6667-45A8-925F-77AB2C3CE757}" srcOrd="4" destOrd="0" presId="urn:microsoft.com/office/officeart/2005/8/layout/target3"/>
    <dgm:cxn modelId="{A7E696DC-BF8E-4FF2-91D9-60DF73AA0B28}" type="presParOf" srcId="{5CEFA596-9BDC-43B4-A687-1ACDADFC22BE}" destId="{168BE619-7D0D-4B64-8458-CD5E0FC92B06}" srcOrd="5" destOrd="0" presId="urn:microsoft.com/office/officeart/2005/8/layout/target3"/>
    <dgm:cxn modelId="{678823CA-821E-4047-833C-F759953724A8}" type="presParOf" srcId="{5CEFA596-9BDC-43B4-A687-1ACDADFC22BE}" destId="{30793960-86D5-41AC-A276-B74627317F46}" srcOrd="6" destOrd="0" presId="urn:microsoft.com/office/officeart/2005/8/layout/target3"/>
    <dgm:cxn modelId="{514E0184-1956-496A-BF47-EEEB6FC766FF}" type="presParOf" srcId="{5CEFA596-9BDC-43B4-A687-1ACDADFC22BE}" destId="{ADDB8995-A011-4AAE-8DA3-57C8D9C80015}" srcOrd="7" destOrd="0" presId="urn:microsoft.com/office/officeart/2005/8/layout/target3"/>
    <dgm:cxn modelId="{BDFA5548-39AC-4EAA-B6E1-4018E47D5D66}" type="presParOf" srcId="{5CEFA596-9BDC-43B4-A687-1ACDADFC22BE}" destId="{B6973984-FF2B-443F-9F75-9E552D89FA91}" srcOrd="8" destOrd="0" presId="urn:microsoft.com/office/officeart/2005/8/layout/target3"/>
    <dgm:cxn modelId="{713D9A0D-F87A-4936-816C-16031AEBEF02}" type="presParOf" srcId="{5CEFA596-9BDC-43B4-A687-1ACDADFC22BE}" destId="{E5888619-6192-4F7B-80BA-2B441FD356A8}" srcOrd="9"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FC8AD-1A39-4CC4-86F0-A16453978A14}">
      <dsp:nvSpPr>
        <dsp:cNvPr id="0" name=""/>
        <dsp:cNvSpPr/>
      </dsp:nvSpPr>
      <dsp:spPr>
        <a:xfrm>
          <a:off x="0" y="-278784"/>
          <a:ext cx="5043487" cy="5043487"/>
        </a:xfrm>
        <a:prstGeom prst="pie">
          <a:avLst>
            <a:gd name="adj1" fmla="val 5400000"/>
            <a:gd name="adj2" fmla="val 1620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E291498-5BE7-4955-942C-B5433FB7B1CC}">
      <dsp:nvSpPr>
        <dsp:cNvPr id="0" name=""/>
        <dsp:cNvSpPr/>
      </dsp:nvSpPr>
      <dsp:spPr>
        <a:xfrm>
          <a:off x="2521743" y="-278784"/>
          <a:ext cx="8351045" cy="5043487"/>
        </a:xfrm>
        <a:prstGeom prst="rect">
          <a:avLst/>
        </a:prstGeom>
        <a:solidFill>
          <a:schemeClr val="lt1">
            <a:alpha val="90000"/>
            <a:hueOff val="0"/>
            <a:satOff val="0"/>
            <a:lumOff val="0"/>
            <a:alphaOff val="0"/>
          </a:schemeClr>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0030" tIns="240030" rIns="240030" bIns="240030" numCol="1" spcCol="1270" anchor="ctr" anchorCtr="0">
          <a:noAutofit/>
        </a:bodyPr>
        <a:lstStyle/>
        <a:p>
          <a:pPr lvl="0" algn="ctr" defTabSz="2800350" rtl="0">
            <a:lnSpc>
              <a:spcPct val="90000"/>
            </a:lnSpc>
            <a:spcBef>
              <a:spcPct val="0"/>
            </a:spcBef>
            <a:spcAft>
              <a:spcPct val="35000"/>
            </a:spcAft>
          </a:pPr>
          <a:r>
            <a:rPr lang="en-US" sz="6300" kern="1200" dirty="0" smtClean="0"/>
            <a:t>Learning Outcomes</a:t>
          </a:r>
          <a:endParaRPr lang="en-US" sz="6300" kern="1200" dirty="0"/>
        </a:p>
      </dsp:txBody>
      <dsp:txXfrm>
        <a:off x="2521743" y="-278784"/>
        <a:ext cx="4175522" cy="2395656"/>
      </dsp:txXfrm>
    </dsp:sp>
    <dsp:sp modelId="{69FE2960-6667-45A8-925F-77AB2C3CE757}">
      <dsp:nvSpPr>
        <dsp:cNvPr id="0" name=""/>
        <dsp:cNvSpPr/>
      </dsp:nvSpPr>
      <dsp:spPr>
        <a:xfrm>
          <a:off x="1323915" y="2116871"/>
          <a:ext cx="2395656" cy="2395656"/>
        </a:xfrm>
        <a:prstGeom prst="pie">
          <a:avLst>
            <a:gd name="adj1" fmla="val 5400000"/>
            <a:gd name="adj2" fmla="val 16200000"/>
          </a:avLst>
        </a:prstGeom>
        <a:solidFill>
          <a:schemeClr val="accent5">
            <a:hueOff val="-7353344"/>
            <a:satOff val="-10228"/>
            <a:lumOff val="-3922"/>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168BE619-7D0D-4B64-8458-CD5E0FC92B06}">
      <dsp:nvSpPr>
        <dsp:cNvPr id="0" name=""/>
        <dsp:cNvSpPr/>
      </dsp:nvSpPr>
      <dsp:spPr>
        <a:xfrm>
          <a:off x="2521743" y="2116871"/>
          <a:ext cx="8351045" cy="2395656"/>
        </a:xfrm>
        <a:prstGeom prst="rect">
          <a:avLst/>
        </a:prstGeom>
        <a:solidFill>
          <a:schemeClr val="lt1">
            <a:alpha val="90000"/>
            <a:hueOff val="0"/>
            <a:satOff val="0"/>
            <a:lumOff val="0"/>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en-US" sz="3600" kern="1200" dirty="0" smtClean="0"/>
            <a:t>After completing the lesson , we will be able to ….</a:t>
          </a:r>
          <a:endParaRPr lang="en-US" sz="3600" kern="1200" dirty="0"/>
        </a:p>
      </dsp:txBody>
      <dsp:txXfrm>
        <a:off x="2521743" y="2116871"/>
        <a:ext cx="4175522" cy="2395656"/>
      </dsp:txXfrm>
    </dsp:sp>
    <dsp:sp modelId="{E5888619-6192-4F7B-80BA-2B441FD356A8}">
      <dsp:nvSpPr>
        <dsp:cNvPr id="0" name=""/>
        <dsp:cNvSpPr/>
      </dsp:nvSpPr>
      <dsp:spPr>
        <a:xfrm>
          <a:off x="6697266" y="1307127"/>
          <a:ext cx="4175522" cy="401514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228600" lvl="1" indent="-228600" algn="l" defTabSz="1066800" rtl="0">
            <a:lnSpc>
              <a:spcPct val="90000"/>
            </a:lnSpc>
            <a:spcBef>
              <a:spcPct val="0"/>
            </a:spcBef>
            <a:spcAft>
              <a:spcPct val="15000"/>
            </a:spcAft>
            <a:buChar char="••"/>
          </a:pPr>
          <a:r>
            <a:rPr lang="en-US" sz="2400" kern="1200" dirty="0" smtClean="0"/>
            <a:t>Recognize and use English sounds, stress and intonation</a:t>
          </a:r>
          <a:endParaRPr lang="en-US" sz="2400" kern="1200" dirty="0"/>
        </a:p>
        <a:p>
          <a:pPr marL="457200" lvl="2" indent="-228600" algn="l" defTabSz="1066800" rtl="0">
            <a:lnSpc>
              <a:spcPct val="90000"/>
            </a:lnSpc>
            <a:spcBef>
              <a:spcPct val="0"/>
            </a:spcBef>
            <a:spcAft>
              <a:spcPct val="15000"/>
            </a:spcAft>
            <a:buChar char="••"/>
          </a:pPr>
          <a:r>
            <a:rPr lang="en-US" sz="2400" kern="1200" dirty="0" smtClean="0"/>
            <a:t>Understand and enjoy the poem</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Interpret, evaluate and summarize the literary text</a:t>
          </a:r>
          <a:endParaRPr lang="en-US" sz="2400" kern="1200" dirty="0"/>
        </a:p>
      </dsp:txBody>
      <dsp:txXfrm>
        <a:off x="6697266" y="1307127"/>
        <a:ext cx="4175522" cy="4015143"/>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8F4D4-DB5A-4061-9C66-9B0D76175296}" type="datetimeFigureOut">
              <a:rPr lang="en-US" smtClean="0"/>
              <a:t>6/18/2020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38E8B4-14B4-44D4-A15D-E309086693A6}" type="slidenum">
              <a:rPr lang="en-US" smtClean="0"/>
              <a:t>‹#›</a:t>
            </a:fld>
            <a:endParaRPr lang="en-US"/>
          </a:p>
        </p:txBody>
      </p:sp>
    </p:spTree>
    <p:extLst>
      <p:ext uri="{BB962C8B-B14F-4D97-AF65-F5344CB8AC3E}">
        <p14:creationId xmlns:p14="http://schemas.microsoft.com/office/powerpoint/2010/main" val="4161289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I have used trigger application in most cases especially during the activities such as pair work…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3</a:t>
            </a:fld>
            <a:endParaRPr lang="en-US"/>
          </a:p>
        </p:txBody>
      </p:sp>
    </p:spTree>
    <p:extLst>
      <p:ext uri="{BB962C8B-B14F-4D97-AF65-F5344CB8AC3E}">
        <p14:creationId xmlns:p14="http://schemas.microsoft.com/office/powerpoint/2010/main" val="4075849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I have used trigger application in most cases especially during the activities such as pair work…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12</a:t>
            </a:fld>
            <a:endParaRPr lang="en-US"/>
          </a:p>
        </p:txBody>
      </p:sp>
    </p:spTree>
    <p:extLst>
      <p:ext uri="{BB962C8B-B14F-4D97-AF65-F5344CB8AC3E}">
        <p14:creationId xmlns:p14="http://schemas.microsoft.com/office/powerpoint/2010/main" val="2786064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I have used trigger application in most cases especially during the activities such as pair work…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13</a:t>
            </a:fld>
            <a:endParaRPr lang="en-US"/>
          </a:p>
        </p:txBody>
      </p:sp>
    </p:spTree>
    <p:extLst>
      <p:ext uri="{BB962C8B-B14F-4D97-AF65-F5344CB8AC3E}">
        <p14:creationId xmlns:p14="http://schemas.microsoft.com/office/powerpoint/2010/main" val="37937580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I have used trigger application in most cases especially during the activities such as pair work…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14</a:t>
            </a:fld>
            <a:endParaRPr lang="en-US"/>
          </a:p>
        </p:txBody>
      </p:sp>
    </p:spTree>
    <p:extLst>
      <p:ext uri="{BB962C8B-B14F-4D97-AF65-F5344CB8AC3E}">
        <p14:creationId xmlns:p14="http://schemas.microsoft.com/office/powerpoint/2010/main" val="32797516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I have used trigger application in most cases especially during the activities such as pair work…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15</a:t>
            </a:fld>
            <a:endParaRPr lang="en-US"/>
          </a:p>
        </p:txBody>
      </p:sp>
    </p:spTree>
    <p:extLst>
      <p:ext uri="{BB962C8B-B14F-4D97-AF65-F5344CB8AC3E}">
        <p14:creationId xmlns:p14="http://schemas.microsoft.com/office/powerpoint/2010/main" val="33844654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I have used trigger application in most cases especially during the activities such as pair work…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16</a:t>
            </a:fld>
            <a:endParaRPr lang="en-US"/>
          </a:p>
        </p:txBody>
      </p:sp>
    </p:spTree>
    <p:extLst>
      <p:ext uri="{BB962C8B-B14F-4D97-AF65-F5344CB8AC3E}">
        <p14:creationId xmlns:p14="http://schemas.microsoft.com/office/powerpoint/2010/main" val="3112222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I have used trigger application in most cases especially during the activities such as pair work…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17</a:t>
            </a:fld>
            <a:endParaRPr lang="en-US"/>
          </a:p>
        </p:txBody>
      </p:sp>
    </p:spTree>
    <p:extLst>
      <p:ext uri="{BB962C8B-B14F-4D97-AF65-F5344CB8AC3E}">
        <p14:creationId xmlns:p14="http://schemas.microsoft.com/office/powerpoint/2010/main" val="28487460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I have used trigger application in most cases especially during the activities such as pair work…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18</a:t>
            </a:fld>
            <a:endParaRPr lang="en-US"/>
          </a:p>
        </p:txBody>
      </p:sp>
    </p:spTree>
    <p:extLst>
      <p:ext uri="{BB962C8B-B14F-4D97-AF65-F5344CB8AC3E}">
        <p14:creationId xmlns:p14="http://schemas.microsoft.com/office/powerpoint/2010/main" val="1648462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I have used trigger application in most cases especially during the activities such as pair work…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4</a:t>
            </a:fld>
            <a:endParaRPr lang="en-US"/>
          </a:p>
        </p:txBody>
      </p:sp>
    </p:spTree>
    <p:extLst>
      <p:ext uri="{BB962C8B-B14F-4D97-AF65-F5344CB8AC3E}">
        <p14:creationId xmlns:p14="http://schemas.microsoft.com/office/powerpoint/2010/main" val="2813951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I have used trigger application in most cases especially during the activities such as pair work…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5</a:t>
            </a:fld>
            <a:endParaRPr lang="en-US"/>
          </a:p>
        </p:txBody>
      </p:sp>
    </p:spTree>
    <p:extLst>
      <p:ext uri="{BB962C8B-B14F-4D97-AF65-F5344CB8AC3E}">
        <p14:creationId xmlns:p14="http://schemas.microsoft.com/office/powerpoint/2010/main" val="4114019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I have used trigger application in most cases especially during the activities such as pair work…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6</a:t>
            </a:fld>
            <a:endParaRPr lang="en-US"/>
          </a:p>
        </p:txBody>
      </p:sp>
    </p:spTree>
    <p:extLst>
      <p:ext uri="{BB962C8B-B14F-4D97-AF65-F5344CB8AC3E}">
        <p14:creationId xmlns:p14="http://schemas.microsoft.com/office/powerpoint/2010/main" val="3781699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I have used trigger application in most cases especially during the activities such as pair work…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7</a:t>
            </a:fld>
            <a:endParaRPr lang="en-US"/>
          </a:p>
        </p:txBody>
      </p:sp>
    </p:spTree>
    <p:extLst>
      <p:ext uri="{BB962C8B-B14F-4D97-AF65-F5344CB8AC3E}">
        <p14:creationId xmlns:p14="http://schemas.microsoft.com/office/powerpoint/2010/main" val="67953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I have used trigger application in most cases especially during the activities such as pair work…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8</a:t>
            </a:fld>
            <a:endParaRPr lang="en-US"/>
          </a:p>
        </p:txBody>
      </p:sp>
    </p:spTree>
    <p:extLst>
      <p:ext uri="{BB962C8B-B14F-4D97-AF65-F5344CB8AC3E}">
        <p14:creationId xmlns:p14="http://schemas.microsoft.com/office/powerpoint/2010/main" val="1647873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I have used trigger application in most cases especially during the activities such as pair work…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9</a:t>
            </a:fld>
            <a:endParaRPr lang="en-US"/>
          </a:p>
        </p:txBody>
      </p:sp>
    </p:spTree>
    <p:extLst>
      <p:ext uri="{BB962C8B-B14F-4D97-AF65-F5344CB8AC3E}">
        <p14:creationId xmlns:p14="http://schemas.microsoft.com/office/powerpoint/2010/main" val="1129495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I have used trigger application in most cases especially during the activities such as pair work…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10</a:t>
            </a:fld>
            <a:endParaRPr lang="en-US"/>
          </a:p>
        </p:txBody>
      </p:sp>
    </p:spTree>
    <p:extLst>
      <p:ext uri="{BB962C8B-B14F-4D97-AF65-F5344CB8AC3E}">
        <p14:creationId xmlns:p14="http://schemas.microsoft.com/office/powerpoint/2010/main" val="4273070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Dear teachers.,</a:t>
            </a:r>
            <a:r>
              <a:rPr lang="en-US" baseline="0" dirty="0" smtClean="0"/>
              <a:t> I have used trigger application in most cases especially during the activities such as pair work… </a:t>
            </a:r>
            <a:endParaRPr lang="en-US" dirty="0"/>
          </a:p>
        </p:txBody>
      </p:sp>
      <p:sp>
        <p:nvSpPr>
          <p:cNvPr id="4" name="Slide Number Placeholder 3"/>
          <p:cNvSpPr>
            <a:spLocks noGrp="1"/>
          </p:cNvSpPr>
          <p:nvPr>
            <p:ph type="sldNum" sz="quarter" idx="10"/>
          </p:nvPr>
        </p:nvSpPr>
        <p:spPr/>
        <p:txBody>
          <a:bodyPr/>
          <a:lstStyle/>
          <a:p>
            <a:fld id="{A538E8B4-14B4-44D4-A15D-E309086693A6}" type="slidenum">
              <a:rPr lang="en-US" smtClean="0"/>
              <a:t>11</a:t>
            </a:fld>
            <a:endParaRPr lang="en-US"/>
          </a:p>
        </p:txBody>
      </p:sp>
    </p:spTree>
    <p:extLst>
      <p:ext uri="{BB962C8B-B14F-4D97-AF65-F5344CB8AC3E}">
        <p14:creationId xmlns:p14="http://schemas.microsoft.com/office/powerpoint/2010/main" val="424835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95" indent="0" algn="ctr">
              <a:buNone/>
              <a:defRPr sz="2000"/>
            </a:lvl2pPr>
            <a:lvl3pPr marL="914388" indent="0" algn="ctr">
              <a:buNone/>
              <a:defRPr sz="1800"/>
            </a:lvl3pPr>
            <a:lvl4pPr marL="1371583" indent="0" algn="ctr">
              <a:buNone/>
              <a:defRPr sz="1600"/>
            </a:lvl4pPr>
            <a:lvl5pPr marL="1828777" indent="0" algn="ctr">
              <a:buNone/>
              <a:defRPr sz="1600"/>
            </a:lvl5pPr>
            <a:lvl6pPr marL="2285972" indent="0" algn="ctr">
              <a:buNone/>
              <a:defRPr sz="1600"/>
            </a:lvl6pPr>
            <a:lvl7pPr marL="2743166" indent="0" algn="ctr">
              <a:buNone/>
              <a:defRPr sz="1600"/>
            </a:lvl7pPr>
            <a:lvl8pPr marL="3200360" indent="0" algn="ctr">
              <a:buNone/>
              <a:defRPr sz="1600"/>
            </a:lvl8pPr>
            <a:lvl9pPr marL="3657555"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09194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1652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8865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9025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0"/>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2" y="4589466"/>
            <a:ext cx="10515600" cy="1500187"/>
          </a:xfrm>
        </p:spPr>
        <p:txBody>
          <a:bodyPr/>
          <a:lstStyle>
            <a:lvl1pPr marL="0" indent="0">
              <a:buNone/>
              <a:defRPr sz="2400">
                <a:solidFill>
                  <a:schemeClr val="tx1">
                    <a:tint val="75000"/>
                  </a:schemeClr>
                </a:solidFill>
              </a:defRPr>
            </a:lvl1pPr>
            <a:lvl2pPr marL="457195" indent="0">
              <a:buNone/>
              <a:defRPr sz="2000">
                <a:solidFill>
                  <a:schemeClr val="tx1">
                    <a:tint val="75000"/>
                  </a:schemeClr>
                </a:solidFill>
              </a:defRPr>
            </a:lvl2pPr>
            <a:lvl3pPr marL="914388" indent="0">
              <a:buNone/>
              <a:defRPr sz="1800">
                <a:solidFill>
                  <a:schemeClr val="tx1">
                    <a:tint val="75000"/>
                  </a:schemeClr>
                </a:solidFill>
              </a:defRPr>
            </a:lvl3pPr>
            <a:lvl4pPr marL="1371583" indent="0">
              <a:buNone/>
              <a:defRPr sz="1600">
                <a:solidFill>
                  <a:schemeClr val="tx1">
                    <a:tint val="75000"/>
                  </a:schemeClr>
                </a:solidFill>
              </a:defRPr>
            </a:lvl4pPr>
            <a:lvl5pPr marL="1828777" indent="0">
              <a:buNone/>
              <a:defRPr sz="1600">
                <a:solidFill>
                  <a:schemeClr val="tx1">
                    <a:tint val="75000"/>
                  </a:schemeClr>
                </a:solidFill>
              </a:defRPr>
            </a:lvl5pPr>
            <a:lvl6pPr marL="2285972" indent="0">
              <a:buNone/>
              <a:defRPr sz="1600">
                <a:solidFill>
                  <a:schemeClr val="tx1">
                    <a:tint val="75000"/>
                  </a:schemeClr>
                </a:solidFill>
              </a:defRPr>
            </a:lvl6pPr>
            <a:lvl7pPr marL="2743166" indent="0">
              <a:buNone/>
              <a:defRPr sz="1600">
                <a:solidFill>
                  <a:schemeClr val="tx1">
                    <a:tint val="75000"/>
                  </a:schemeClr>
                </a:solidFill>
              </a:defRPr>
            </a:lvl7pPr>
            <a:lvl8pPr marL="3200360" indent="0">
              <a:buNone/>
              <a:defRPr sz="1600">
                <a:solidFill>
                  <a:schemeClr val="tx1">
                    <a:tint val="75000"/>
                  </a:schemeClr>
                </a:solidFill>
              </a:defRPr>
            </a:lvl8pPr>
            <a:lvl9pPr marL="3657555"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958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1"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1"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919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7"/>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95" indent="0">
              <a:buNone/>
              <a:defRPr sz="2000" b="1"/>
            </a:lvl2pPr>
            <a:lvl3pPr marL="914388" indent="0">
              <a:buNone/>
              <a:defRPr sz="1800" b="1"/>
            </a:lvl3pPr>
            <a:lvl4pPr marL="1371583" indent="0">
              <a:buNone/>
              <a:defRPr sz="1600" b="1"/>
            </a:lvl4pPr>
            <a:lvl5pPr marL="1828777" indent="0">
              <a:buNone/>
              <a:defRPr sz="1600" b="1"/>
            </a:lvl5pPr>
            <a:lvl6pPr marL="2285972" indent="0">
              <a:buNone/>
              <a:defRPr sz="1600" b="1"/>
            </a:lvl6pPr>
            <a:lvl7pPr marL="2743166" indent="0">
              <a:buNone/>
              <a:defRPr sz="1600" b="1"/>
            </a:lvl7pPr>
            <a:lvl8pPr marL="3200360" indent="0">
              <a:buNone/>
              <a:defRPr sz="1600" b="1"/>
            </a:lvl8pPr>
            <a:lvl9pPr marL="3657555"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195" indent="0">
              <a:buNone/>
              <a:defRPr sz="2000" b="1"/>
            </a:lvl2pPr>
            <a:lvl3pPr marL="914388" indent="0">
              <a:buNone/>
              <a:defRPr sz="1800" b="1"/>
            </a:lvl3pPr>
            <a:lvl4pPr marL="1371583" indent="0">
              <a:buNone/>
              <a:defRPr sz="1600" b="1"/>
            </a:lvl4pPr>
            <a:lvl5pPr marL="1828777" indent="0">
              <a:buNone/>
              <a:defRPr sz="1600" b="1"/>
            </a:lvl5pPr>
            <a:lvl6pPr marL="2285972" indent="0">
              <a:buNone/>
              <a:defRPr sz="1600" b="1"/>
            </a:lvl6pPr>
            <a:lvl7pPr marL="2743166" indent="0">
              <a:buNone/>
              <a:defRPr sz="1600" b="1"/>
            </a:lvl7pPr>
            <a:lvl8pPr marL="3200360" indent="0">
              <a:buNone/>
              <a:defRPr sz="1600" b="1"/>
            </a:lvl8pPr>
            <a:lvl9pPr marL="3657555"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3" y="2505076"/>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1994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861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571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6"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9" y="987427"/>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91" y="2057400"/>
            <a:ext cx="3932236" cy="3811588"/>
          </a:xfrm>
        </p:spPr>
        <p:txBody>
          <a:bodyPr/>
          <a:lstStyle>
            <a:lvl1pPr marL="0" indent="0">
              <a:buNone/>
              <a:defRPr sz="1600"/>
            </a:lvl1pPr>
            <a:lvl2pPr marL="457195" indent="0">
              <a:buNone/>
              <a:defRPr sz="1400"/>
            </a:lvl2pPr>
            <a:lvl3pPr marL="914388" indent="0">
              <a:buNone/>
              <a:defRPr sz="1200"/>
            </a:lvl3pPr>
            <a:lvl4pPr marL="1371583" indent="0">
              <a:buNone/>
              <a:defRPr sz="1000"/>
            </a:lvl4pPr>
            <a:lvl5pPr marL="1828777" indent="0">
              <a:buNone/>
              <a:defRPr sz="1000"/>
            </a:lvl5pPr>
            <a:lvl6pPr marL="2285972" indent="0">
              <a:buNone/>
              <a:defRPr sz="1000"/>
            </a:lvl6pPr>
            <a:lvl7pPr marL="2743166" indent="0">
              <a:buNone/>
              <a:defRPr sz="1000"/>
            </a:lvl7pPr>
            <a:lvl8pPr marL="3200360" indent="0">
              <a:buNone/>
              <a:defRPr sz="1000"/>
            </a:lvl8pPr>
            <a:lvl9pPr marL="3657555"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557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6"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9" y="987427"/>
            <a:ext cx="6172201" cy="4873625"/>
          </a:xfrm>
        </p:spPr>
        <p:txBody>
          <a:bodyPr/>
          <a:lstStyle>
            <a:lvl1pPr marL="0" indent="0">
              <a:buNone/>
              <a:defRPr sz="3200"/>
            </a:lvl1pPr>
            <a:lvl2pPr marL="457195" indent="0">
              <a:buNone/>
              <a:defRPr sz="2800"/>
            </a:lvl2pPr>
            <a:lvl3pPr marL="914388" indent="0">
              <a:buNone/>
              <a:defRPr sz="2400"/>
            </a:lvl3pPr>
            <a:lvl4pPr marL="1371583" indent="0">
              <a:buNone/>
              <a:defRPr sz="2000"/>
            </a:lvl4pPr>
            <a:lvl5pPr marL="1828777" indent="0">
              <a:buNone/>
              <a:defRPr sz="2000"/>
            </a:lvl5pPr>
            <a:lvl6pPr marL="2285972" indent="0">
              <a:buNone/>
              <a:defRPr sz="2000"/>
            </a:lvl6pPr>
            <a:lvl7pPr marL="2743166" indent="0">
              <a:buNone/>
              <a:defRPr sz="2000"/>
            </a:lvl7pPr>
            <a:lvl8pPr marL="3200360" indent="0">
              <a:buNone/>
              <a:defRPr sz="2000"/>
            </a:lvl8pPr>
            <a:lvl9pPr marL="3657555" indent="0">
              <a:buNone/>
              <a:defRPr sz="2000"/>
            </a:lvl9pPr>
          </a:lstStyle>
          <a:p>
            <a:endParaRPr lang="en-US"/>
          </a:p>
        </p:txBody>
      </p:sp>
      <p:sp>
        <p:nvSpPr>
          <p:cNvPr id="4" name="Text Placeholder 3"/>
          <p:cNvSpPr>
            <a:spLocks noGrp="1"/>
          </p:cNvSpPr>
          <p:nvPr>
            <p:ph type="body" sz="half" idx="2"/>
          </p:nvPr>
        </p:nvSpPr>
        <p:spPr>
          <a:xfrm>
            <a:off x="839791" y="2057400"/>
            <a:ext cx="3932236" cy="3811588"/>
          </a:xfrm>
        </p:spPr>
        <p:txBody>
          <a:bodyPr/>
          <a:lstStyle>
            <a:lvl1pPr marL="0" indent="0">
              <a:buNone/>
              <a:defRPr sz="1600"/>
            </a:lvl1pPr>
            <a:lvl2pPr marL="457195" indent="0">
              <a:buNone/>
              <a:defRPr sz="1400"/>
            </a:lvl2pPr>
            <a:lvl3pPr marL="914388" indent="0">
              <a:buNone/>
              <a:defRPr sz="1200"/>
            </a:lvl3pPr>
            <a:lvl4pPr marL="1371583" indent="0">
              <a:buNone/>
              <a:defRPr sz="1000"/>
            </a:lvl4pPr>
            <a:lvl5pPr marL="1828777" indent="0">
              <a:buNone/>
              <a:defRPr sz="1000"/>
            </a:lvl5pPr>
            <a:lvl6pPr marL="2285972" indent="0">
              <a:buNone/>
              <a:defRPr sz="1000"/>
            </a:lvl6pPr>
            <a:lvl7pPr marL="2743166" indent="0">
              <a:buNone/>
              <a:defRPr sz="1000"/>
            </a:lvl7pPr>
            <a:lvl8pPr marL="3200360" indent="0">
              <a:buNone/>
              <a:defRPr sz="1000"/>
            </a:lvl8pPr>
            <a:lvl9pPr marL="3657555"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278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Dmnd">
          <a:fgClr>
            <a:srgbClr val="003300"/>
          </a:fgClr>
          <a:bgClr>
            <a:srgbClr val="990033"/>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3"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3"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6/18/2020</a:t>
            </a:fld>
            <a:endParaRPr lang="en-US" dirty="0"/>
          </a:p>
        </p:txBody>
      </p:sp>
      <p:sp>
        <p:nvSpPr>
          <p:cNvPr id="5" name="Footer Placeholder 4"/>
          <p:cNvSpPr>
            <a:spLocks noGrp="1"/>
          </p:cNvSpPr>
          <p:nvPr>
            <p:ph type="ftr" sz="quarter" idx="3"/>
          </p:nvPr>
        </p:nvSpPr>
        <p:spPr>
          <a:xfrm>
            <a:off x="4038603"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0646543"/>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Lst>
  <p:txStyles>
    <p:titleStyle>
      <a:lvl1pPr algn="l" defTabSz="914388"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7" indent="-228597" algn="l" defTabSz="914388"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91" indent="-228597" algn="l" defTabSz="914388"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86" indent="-228597" algn="l" defTabSz="914388"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80"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75"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69"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63"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57"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51"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88" rtl="0" eaLnBrk="1" latinLnBrk="0" hangingPunct="1">
        <a:defRPr sz="1800" kern="1200">
          <a:solidFill>
            <a:schemeClr val="tx1"/>
          </a:solidFill>
          <a:latin typeface="+mn-lt"/>
          <a:ea typeface="+mn-ea"/>
          <a:cs typeface="+mn-cs"/>
        </a:defRPr>
      </a:lvl1pPr>
      <a:lvl2pPr marL="457195" algn="l" defTabSz="914388" rtl="0" eaLnBrk="1" latinLnBrk="0" hangingPunct="1">
        <a:defRPr sz="1800" kern="1200">
          <a:solidFill>
            <a:schemeClr val="tx1"/>
          </a:solidFill>
          <a:latin typeface="+mn-lt"/>
          <a:ea typeface="+mn-ea"/>
          <a:cs typeface="+mn-cs"/>
        </a:defRPr>
      </a:lvl2pPr>
      <a:lvl3pPr marL="914388" algn="l" defTabSz="914388" rtl="0" eaLnBrk="1" latinLnBrk="0" hangingPunct="1">
        <a:defRPr sz="1800" kern="1200">
          <a:solidFill>
            <a:schemeClr val="tx1"/>
          </a:solidFill>
          <a:latin typeface="+mn-lt"/>
          <a:ea typeface="+mn-ea"/>
          <a:cs typeface="+mn-cs"/>
        </a:defRPr>
      </a:lvl3pPr>
      <a:lvl4pPr marL="1371583" algn="l" defTabSz="914388" rtl="0" eaLnBrk="1" latinLnBrk="0" hangingPunct="1">
        <a:defRPr sz="1800" kern="1200">
          <a:solidFill>
            <a:schemeClr val="tx1"/>
          </a:solidFill>
          <a:latin typeface="+mn-lt"/>
          <a:ea typeface="+mn-ea"/>
          <a:cs typeface="+mn-cs"/>
        </a:defRPr>
      </a:lvl4pPr>
      <a:lvl5pPr marL="1828777" algn="l" defTabSz="914388" rtl="0" eaLnBrk="1" latinLnBrk="0" hangingPunct="1">
        <a:defRPr sz="1800" kern="1200">
          <a:solidFill>
            <a:schemeClr val="tx1"/>
          </a:solidFill>
          <a:latin typeface="+mn-lt"/>
          <a:ea typeface="+mn-ea"/>
          <a:cs typeface="+mn-cs"/>
        </a:defRPr>
      </a:lvl5pPr>
      <a:lvl6pPr marL="2285972" algn="l" defTabSz="914388" rtl="0" eaLnBrk="1" latinLnBrk="0" hangingPunct="1">
        <a:defRPr sz="1800" kern="1200">
          <a:solidFill>
            <a:schemeClr val="tx1"/>
          </a:solidFill>
          <a:latin typeface="+mn-lt"/>
          <a:ea typeface="+mn-ea"/>
          <a:cs typeface="+mn-cs"/>
        </a:defRPr>
      </a:lvl6pPr>
      <a:lvl7pPr marL="2743166" algn="l" defTabSz="914388" rtl="0" eaLnBrk="1" latinLnBrk="0" hangingPunct="1">
        <a:defRPr sz="1800" kern="1200">
          <a:solidFill>
            <a:schemeClr val="tx1"/>
          </a:solidFill>
          <a:latin typeface="+mn-lt"/>
          <a:ea typeface="+mn-ea"/>
          <a:cs typeface="+mn-cs"/>
        </a:defRPr>
      </a:lvl7pPr>
      <a:lvl8pPr marL="3200360" algn="l" defTabSz="914388" rtl="0" eaLnBrk="1" latinLnBrk="0" hangingPunct="1">
        <a:defRPr sz="1800" kern="1200">
          <a:solidFill>
            <a:schemeClr val="tx1"/>
          </a:solidFill>
          <a:latin typeface="+mn-lt"/>
          <a:ea typeface="+mn-ea"/>
          <a:cs typeface="+mn-cs"/>
        </a:defRPr>
      </a:lvl8pPr>
      <a:lvl9pPr marL="3657555" algn="l" defTabSz="9143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2.jp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3.jp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14.jp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5.jpg"/></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naziz13.na@gmail.com" TargetMode="External"/><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148921" y="2094109"/>
            <a:ext cx="1428935" cy="3177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1" name="Rectangle 10"/>
          <p:cNvSpPr/>
          <p:nvPr/>
        </p:nvSpPr>
        <p:spPr>
          <a:xfrm>
            <a:off x="7096618" y="2902490"/>
            <a:ext cx="1428935" cy="3649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3" name="Rectangle 12"/>
          <p:cNvSpPr/>
          <p:nvPr/>
        </p:nvSpPr>
        <p:spPr>
          <a:xfrm>
            <a:off x="7096615" y="3810715"/>
            <a:ext cx="1428937" cy="373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5" name="Rectangle 14"/>
          <p:cNvSpPr/>
          <p:nvPr/>
        </p:nvSpPr>
        <p:spPr>
          <a:xfrm>
            <a:off x="7096622" y="4734433"/>
            <a:ext cx="1428935" cy="3736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226" y="206477"/>
            <a:ext cx="11754464" cy="6445046"/>
          </a:xfrm>
          <a:prstGeom prst="rect">
            <a:avLst/>
          </a:prstGeom>
        </p:spPr>
      </p:pic>
      <p:sp>
        <p:nvSpPr>
          <p:cNvPr id="7" name="Flowchart: Process 6"/>
          <p:cNvSpPr/>
          <p:nvPr/>
        </p:nvSpPr>
        <p:spPr>
          <a:xfrm>
            <a:off x="1132083" y="5891422"/>
            <a:ext cx="9932750" cy="613625"/>
          </a:xfrm>
          <a:prstGeom prst="flowChartProces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1" b="1" dirty="0" smtClean="0">
                <a:ln w="6600">
                  <a:solidFill>
                    <a:schemeClr val="accent2"/>
                  </a:solidFill>
                  <a:prstDash val="solid"/>
                </a:ln>
                <a:solidFill>
                  <a:srgbClr val="990033"/>
                </a:solidFill>
                <a:effectLst>
                  <a:outerShdw dist="38100" dir="2700000" algn="tl" rotWithShape="0">
                    <a:schemeClr val="accent2"/>
                  </a:outerShdw>
                </a:effectLst>
              </a:rPr>
              <a:t>It’s my pleasure to welcome you…</a:t>
            </a:r>
            <a:endParaRPr lang="en-US" sz="5401" b="1" dirty="0">
              <a:ln w="6600">
                <a:solidFill>
                  <a:schemeClr val="accent2"/>
                </a:solidFill>
                <a:prstDash val="solid"/>
              </a:ln>
              <a:solidFill>
                <a:srgbClr val="990033"/>
              </a:solidFill>
              <a:effectLst>
                <a:outerShdw dist="38100" dir="2700000" algn="tl" rotWithShape="0">
                  <a:schemeClr val="accent2"/>
                </a:outerShdw>
              </a:effectLst>
            </a:endParaRPr>
          </a:p>
        </p:txBody>
      </p:sp>
    </p:spTree>
    <p:extLst>
      <p:ext uri="{BB962C8B-B14F-4D97-AF65-F5344CB8AC3E}">
        <p14:creationId xmlns:p14="http://schemas.microsoft.com/office/powerpoint/2010/main" val="83182212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419635" y="3701048"/>
            <a:ext cx="9302755" cy="2246769"/>
          </a:xfrm>
          <a:prstGeom prst="rect">
            <a:avLst/>
          </a:prstGeom>
          <a:noFill/>
        </p:spPr>
        <p:txBody>
          <a:bodyPr wrap="square" rtlCol="0">
            <a:spAutoFit/>
          </a:bodyPr>
          <a:lstStyle/>
          <a:p>
            <a:pPr algn="just"/>
            <a:r>
              <a:rPr lang="en-US" sz="2000" dirty="0" smtClean="0">
                <a:latin typeface="Times New Roman" panose="02020603050405020304" pitchFamily="18" charset="0"/>
                <a:cs typeface="Times New Roman" panose="02020603050405020304" pitchFamily="18" charset="0"/>
              </a:rPr>
              <a:t>'Two </a:t>
            </a:r>
            <a:r>
              <a:rPr lang="en-US" sz="2000" dirty="0">
                <a:latin typeface="Times New Roman" panose="02020603050405020304" pitchFamily="18" charset="0"/>
                <a:cs typeface="Times New Roman" panose="02020603050405020304" pitchFamily="18" charset="0"/>
              </a:rPr>
              <a:t>Mothers Remembered ", written by the American poet and columnist Joann Snow Duncanson, is a wonderful lyric poem about a daughter's love and sense of responsibility towards her mother. The poem, which is written in a lucid and simple style, describes a loving bond between a daughter and her mother. </a:t>
            </a:r>
            <a:r>
              <a:rPr lang="en-US" sz="2000" dirty="0">
                <a:solidFill>
                  <a:srgbClr val="002060"/>
                </a:solidFill>
                <a:latin typeface="Times New Roman" panose="02020603050405020304" pitchFamily="18" charset="0"/>
                <a:cs typeface="Times New Roman" panose="02020603050405020304" pitchFamily="18" charset="0"/>
              </a:rPr>
              <a:t>The peom is written in six stanzas. </a:t>
            </a:r>
          </a:p>
          <a:p>
            <a:pPr algn="just"/>
            <a:r>
              <a:rPr lang="en-US" sz="2000" dirty="0">
                <a:latin typeface="Times New Roman" panose="02020603050405020304" pitchFamily="18" charset="0"/>
                <a:cs typeface="Times New Roman" panose="02020603050405020304" pitchFamily="18" charset="0"/>
              </a:rPr>
              <a:t>The poem beautifully reflects a daughter's love and sense of responsibility to her mother. It expresses the loving and caring bond that exists between a mother and her daughter</a:t>
            </a:r>
            <a:r>
              <a:rPr lang="en-US" sz="2000" dirty="0" smtClean="0">
                <a:latin typeface="Times New Roman" panose="02020603050405020304" pitchFamily="18" charset="0"/>
                <a:cs typeface="Times New Roman" panose="02020603050405020304" pitchFamily="18" charset="0"/>
              </a:rPr>
              <a:t>.</a:t>
            </a:r>
            <a:r>
              <a:rPr lang="en-US" sz="2000" dirty="0"/>
              <a:t/>
            </a:r>
            <a:br>
              <a:rPr lang="en-US" sz="2000" dirty="0"/>
            </a:br>
            <a:endParaRPr lang="en-US" sz="2000" dirty="0"/>
          </a:p>
        </p:txBody>
      </p:sp>
      <p:sp>
        <p:nvSpPr>
          <p:cNvPr id="4" name="TextBox 3"/>
          <p:cNvSpPr txBox="1"/>
          <p:nvPr/>
        </p:nvSpPr>
        <p:spPr>
          <a:xfrm>
            <a:off x="2206936" y="589935"/>
            <a:ext cx="7728155" cy="461665"/>
          </a:xfrm>
          <a:prstGeom prst="rect">
            <a:avLst/>
          </a:prstGeom>
          <a:noFill/>
        </p:spPr>
        <p:txBody>
          <a:bodyPr wrap="square" rtlCol="0">
            <a:spAutoFit/>
          </a:bodyPr>
          <a:lstStyle/>
          <a:p>
            <a:r>
              <a:rPr lang="en-US" sz="2400" b="1" dirty="0"/>
              <a:t>“</a:t>
            </a:r>
            <a:r>
              <a:rPr lang="en-US" sz="2400" b="1" dirty="0">
                <a:latin typeface="Times New Roman" panose="02020603050405020304" pitchFamily="18" charset="0"/>
                <a:cs typeface="Times New Roman" panose="02020603050405020304" pitchFamily="18" charset="0"/>
              </a:rPr>
              <a:t>Two Mothers Remembered " </a:t>
            </a:r>
            <a:r>
              <a:rPr lang="en-US" sz="2400" dirty="0">
                <a:latin typeface="Times New Roman" panose="02020603050405020304" pitchFamily="18" charset="0"/>
                <a:cs typeface="Times New Roman" panose="02020603050405020304" pitchFamily="18" charset="0"/>
              </a:rPr>
              <a:t>by Joann Snow Duncanson</a:t>
            </a:r>
          </a:p>
        </p:txBody>
      </p:sp>
      <p:sp>
        <p:nvSpPr>
          <p:cNvPr id="5" name="Cloud Callout 4"/>
          <p:cNvSpPr/>
          <p:nvPr/>
        </p:nvSpPr>
        <p:spPr>
          <a:xfrm>
            <a:off x="3923071" y="1485707"/>
            <a:ext cx="3347884" cy="1497483"/>
          </a:xfrm>
          <a:prstGeom prst="cloud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002060"/>
                </a:solidFill>
                <a:latin typeface="Times New Roman" panose="02020603050405020304" pitchFamily="18" charset="0"/>
                <a:cs typeface="Times New Roman" panose="02020603050405020304" pitchFamily="18" charset="0"/>
              </a:rPr>
              <a:t>Short Summary and Analysis</a:t>
            </a:r>
          </a:p>
        </p:txBody>
      </p:sp>
    </p:spTree>
    <p:extLst>
      <p:ext uri="{BB962C8B-B14F-4D97-AF65-F5344CB8AC3E}">
        <p14:creationId xmlns:p14="http://schemas.microsoft.com/office/powerpoint/2010/main" val="23704938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901513" y="3701610"/>
            <a:ext cx="7957215" cy="2308324"/>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poem opens with the speaker's assertion that she had two mothers, which may surprise a reader as how a person can have two mothers. The speaker also says that the two mothers were different but had the same name. To the speaker the two women seemed "diverse by design" but she loved both of her mothers because she thinks that they are hers. </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2396" y="375935"/>
            <a:ext cx="1809750" cy="2524125"/>
          </a:xfrm>
          <a:prstGeom prst="rect">
            <a:avLst/>
          </a:prstGeom>
        </p:spPr>
      </p:pic>
      <p:sp>
        <p:nvSpPr>
          <p:cNvPr id="5" name="TextBox 4"/>
          <p:cNvSpPr txBox="1"/>
          <p:nvPr/>
        </p:nvSpPr>
        <p:spPr>
          <a:xfrm>
            <a:off x="3805081" y="853167"/>
            <a:ext cx="6150077" cy="1569660"/>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I had two Mothers- two Mothers I claim</a:t>
            </a:r>
          </a:p>
          <a:p>
            <a:r>
              <a:rPr lang="en-US" sz="2400" dirty="0" smtClean="0">
                <a:latin typeface="Times New Roman" panose="02020603050405020304" pitchFamily="18" charset="0"/>
                <a:cs typeface="Times New Roman" panose="02020603050405020304" pitchFamily="18" charset="0"/>
              </a:rPr>
              <a:t>Two different people, yet with the same name.</a:t>
            </a:r>
          </a:p>
          <a:p>
            <a:r>
              <a:rPr lang="en-US" sz="2400" dirty="0" smtClean="0">
                <a:latin typeface="Times New Roman" panose="02020603050405020304" pitchFamily="18" charset="0"/>
                <a:cs typeface="Times New Roman" panose="02020603050405020304" pitchFamily="18" charset="0"/>
              </a:rPr>
              <a:t>Two separate women, diverse by design,</a:t>
            </a:r>
          </a:p>
          <a:p>
            <a:r>
              <a:rPr lang="en-US" sz="2400" dirty="0" smtClean="0">
                <a:latin typeface="Times New Roman" panose="02020603050405020304" pitchFamily="18" charset="0"/>
                <a:cs typeface="Times New Roman" panose="02020603050405020304" pitchFamily="18" charset="0"/>
              </a:rPr>
              <a:t>But I loved them both because they were mine.</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274776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6477" y="255270"/>
            <a:ext cx="11726857" cy="6415791"/>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p:nvSpPr>
        <p:spPr>
          <a:xfrm>
            <a:off x="2471739" y="3953406"/>
            <a:ext cx="8324080" cy="1938992"/>
          </a:xfrm>
          <a:prstGeom prst="rect">
            <a:avLst/>
          </a:prstGeom>
          <a:noFill/>
        </p:spPr>
        <p:txBody>
          <a:bodyPr wrap="square" rtlCol="0">
            <a:spAutoFit/>
          </a:bodyPr>
          <a:lstStyle/>
          <a:p>
            <a:pPr algn="just"/>
            <a:r>
              <a:rPr lang="en-US" sz="2400" dirty="0">
                <a:latin typeface="Times New Roman" panose="02020603050405020304" pitchFamily="18" charset="0"/>
                <a:cs typeface="Times New Roman" panose="02020603050405020304" pitchFamily="18" charset="0"/>
              </a:rPr>
              <a:t>In the second stanza the speaker describes the contribution of the first mother to her life. She carried the speaker to the earth and nurtured her. She also helped the speaker to start her career. The speaker also says that she bears the features and facial expressions of her mother. </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6452" y="534841"/>
            <a:ext cx="1965287" cy="2206312"/>
          </a:xfrm>
          <a:prstGeom prst="rect">
            <a:avLst/>
          </a:prstGeom>
          <a:solidFill>
            <a:srgbClr val="003300"/>
          </a:solidFill>
          <a:ln w="28575">
            <a:solidFill>
              <a:schemeClr val="accent1">
                <a:lumMod val="75000"/>
              </a:schemeClr>
            </a:solidFill>
          </a:ln>
        </p:spPr>
      </p:pic>
      <p:sp>
        <p:nvSpPr>
          <p:cNvPr id="7" name="TextBox 6"/>
          <p:cNvSpPr txBox="1"/>
          <p:nvPr/>
        </p:nvSpPr>
        <p:spPr>
          <a:xfrm>
            <a:off x="3805083" y="853167"/>
            <a:ext cx="6341807" cy="1569660"/>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The first was the Mother who carried me here,</a:t>
            </a:r>
          </a:p>
          <a:p>
            <a:r>
              <a:rPr lang="en-US" sz="2400" dirty="0" smtClean="0">
                <a:latin typeface="Times New Roman" panose="02020603050405020304" pitchFamily="18" charset="0"/>
                <a:cs typeface="Times New Roman" panose="02020603050405020304" pitchFamily="18" charset="0"/>
              </a:rPr>
              <a:t>Gave birth and nurtured and launched my career.</a:t>
            </a:r>
          </a:p>
          <a:p>
            <a:r>
              <a:rPr lang="en-US" sz="2400" dirty="0" smtClean="0">
                <a:latin typeface="Times New Roman" panose="02020603050405020304" pitchFamily="18" charset="0"/>
                <a:cs typeface="Times New Roman" panose="02020603050405020304" pitchFamily="18" charset="0"/>
              </a:rPr>
              <a:t>She was the one who features I bear,</a:t>
            </a:r>
          </a:p>
          <a:p>
            <a:r>
              <a:rPr lang="en-US" sz="2400" dirty="0" smtClean="0">
                <a:latin typeface="Times New Roman" panose="02020603050405020304" pitchFamily="18" charset="0"/>
                <a:cs typeface="Times New Roman" panose="02020603050405020304" pitchFamily="18" charset="0"/>
              </a:rPr>
              <a:t>Complete with the facial expressions I wear.</a:t>
            </a:r>
          </a:p>
        </p:txBody>
      </p:sp>
    </p:spTree>
    <p:extLst>
      <p:ext uri="{BB962C8B-B14F-4D97-AF65-F5344CB8AC3E}">
        <p14:creationId xmlns:p14="http://schemas.microsoft.com/office/powerpoint/2010/main" val="28436894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edg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extBox 1"/>
          <p:cNvSpPr txBox="1"/>
          <p:nvPr/>
        </p:nvSpPr>
        <p:spPr>
          <a:xfrm>
            <a:off x="3441213" y="3143724"/>
            <a:ext cx="7615238" cy="2677656"/>
          </a:xfrm>
          <a:prstGeom prst="rect">
            <a:avLst/>
          </a:prstGeom>
          <a:noFill/>
        </p:spPr>
        <p:txBody>
          <a:bodyPr wrap="square" rtlCol="0">
            <a:spAutoFit/>
          </a:bodyPr>
          <a:lstStyle/>
          <a:p>
            <a:pPr algn="just"/>
            <a:r>
              <a:rPr lang="en-US" sz="2400" dirty="0">
                <a:latin typeface="Times New Roman" panose="02020603050405020304" pitchFamily="18" charset="0"/>
                <a:cs typeface="Times New Roman" panose="02020603050405020304" pitchFamily="18" charset="0"/>
              </a:rPr>
              <a:t>In the next stanza, the speaker elaborates her biological and emotional attachment with her mother. She says that the love that was set by her mother in her still flows through her vein. But surprisingly, the older her mother grew the younger she became. The speaker and her mother used have some wonderful time together. They used to laugh and have fun together like every other daughter and mother</a:t>
            </a:r>
            <a:r>
              <a:rPr lang="en-US" sz="2400" dirty="0" smtClean="0">
                <a:latin typeface="Times New Roman" panose="02020603050405020304" pitchFamily="18" charset="0"/>
                <a:cs typeface="Times New Roman" panose="02020603050405020304" pitchFamily="18" charset="0"/>
              </a:rPr>
              <a:t>.</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378" y="812750"/>
            <a:ext cx="2619375" cy="1743075"/>
          </a:xfrm>
          <a:prstGeom prst="rect">
            <a:avLst/>
          </a:prstGeom>
          <a:ln w="19050">
            <a:solidFill>
              <a:srgbClr val="002060"/>
            </a:solidFill>
          </a:ln>
        </p:spPr>
      </p:pic>
      <p:sp>
        <p:nvSpPr>
          <p:cNvPr id="5" name="TextBox 4"/>
          <p:cNvSpPr txBox="1"/>
          <p:nvPr/>
        </p:nvSpPr>
        <p:spPr>
          <a:xfrm>
            <a:off x="3937819" y="899458"/>
            <a:ext cx="6828504" cy="1569660"/>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She gave me her love, which follows me yet,</a:t>
            </a:r>
          </a:p>
          <a:p>
            <a:r>
              <a:rPr lang="en-US" sz="2400" dirty="0" smtClean="0">
                <a:latin typeface="Times New Roman" panose="02020603050405020304" pitchFamily="18" charset="0"/>
                <a:cs typeface="Times New Roman" panose="02020603050405020304" pitchFamily="18" charset="0"/>
              </a:rPr>
              <a:t>Along with the examples in life she set.</a:t>
            </a:r>
          </a:p>
          <a:p>
            <a:r>
              <a:rPr lang="en-US" sz="2400" dirty="0" smtClean="0">
                <a:latin typeface="Times New Roman" panose="02020603050405020304" pitchFamily="18" charset="0"/>
                <a:cs typeface="Times New Roman" panose="02020603050405020304" pitchFamily="18" charset="0"/>
              </a:rPr>
              <a:t>As I got older, she somehow younger grew,</a:t>
            </a:r>
          </a:p>
          <a:p>
            <a:r>
              <a:rPr lang="en-US" sz="2400" dirty="0" smtClean="0">
                <a:latin typeface="Times New Roman" panose="02020603050405020304" pitchFamily="18" charset="0"/>
                <a:cs typeface="Times New Roman" panose="02020603050405020304" pitchFamily="18" charset="0"/>
              </a:rPr>
              <a:t>And we’d laugh as just Mothers and daughters do.</a:t>
            </a:r>
          </a:p>
        </p:txBody>
      </p:sp>
    </p:spTree>
    <p:extLst>
      <p:ext uri="{BB962C8B-B14F-4D97-AF65-F5344CB8AC3E}">
        <p14:creationId xmlns:p14="http://schemas.microsoft.com/office/powerpoint/2010/main" val="3566161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extBox 1"/>
          <p:cNvSpPr txBox="1"/>
          <p:nvPr/>
        </p:nvSpPr>
        <p:spPr>
          <a:xfrm>
            <a:off x="1461223" y="4076667"/>
            <a:ext cx="9544050" cy="1569660"/>
          </a:xfrm>
          <a:prstGeom prst="rect">
            <a:avLst/>
          </a:prstGeom>
          <a:noFill/>
          <a:ln>
            <a:noFill/>
          </a:ln>
        </p:spPr>
        <p:txBody>
          <a:bodyPr wrap="square" rtlCol="0">
            <a:spAutoFit/>
          </a:bodyPr>
          <a:lstStyle/>
          <a:p>
            <a:r>
              <a:rPr lang="en-US" sz="2400" dirty="0">
                <a:latin typeface="Times New Roman" panose="02020603050405020304" pitchFamily="18" charset="0"/>
                <a:cs typeface="Times New Roman" panose="02020603050405020304" pitchFamily="18" charset="0"/>
              </a:rPr>
              <a:t>Then a time came when her mother's mind became clouded and she felt that her mother would soon pass away. The speaker found that her mother quickly changed and turned into a stranger to her. Her mother put on the same clothes but inwardly she got totally changed. </a:t>
            </a:r>
          </a:p>
        </p:txBody>
      </p:sp>
      <p:sp>
        <p:nvSpPr>
          <p:cNvPr id="5" name="TextBox 4"/>
          <p:cNvSpPr txBox="1"/>
          <p:nvPr/>
        </p:nvSpPr>
        <p:spPr>
          <a:xfrm>
            <a:off x="3928547" y="1512692"/>
            <a:ext cx="6828504" cy="1569660"/>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But then came the time that her mind clouded so,</a:t>
            </a:r>
          </a:p>
          <a:p>
            <a:r>
              <a:rPr lang="en-US" sz="2400" dirty="0" smtClean="0">
                <a:latin typeface="Times New Roman" panose="02020603050405020304" pitchFamily="18" charset="0"/>
                <a:cs typeface="Times New Roman" panose="02020603050405020304" pitchFamily="18" charset="0"/>
              </a:rPr>
              <a:t>And I sensed that the Mother I knew would soon go.</a:t>
            </a:r>
          </a:p>
          <a:p>
            <a:r>
              <a:rPr lang="en-US" sz="2400" dirty="0" smtClean="0">
                <a:latin typeface="Times New Roman" panose="02020603050405020304" pitchFamily="18" charset="0"/>
                <a:cs typeface="Times New Roman" panose="02020603050405020304" pitchFamily="18" charset="0"/>
              </a:rPr>
              <a:t>So quickly she changed and turned into the other,</a:t>
            </a:r>
          </a:p>
          <a:p>
            <a:r>
              <a:rPr lang="en-US" sz="2400" dirty="0" smtClean="0">
                <a:latin typeface="Times New Roman" panose="02020603050405020304" pitchFamily="18" charset="0"/>
                <a:cs typeface="Times New Roman" panose="02020603050405020304" pitchFamily="18" charset="0"/>
              </a:rPr>
              <a:t>A stranger who dressed in the clothes of my Mother.</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3497" y="1226835"/>
            <a:ext cx="2466975" cy="1847850"/>
          </a:xfrm>
          <a:prstGeom prst="rect">
            <a:avLst/>
          </a:prstGeom>
          <a:ln w="31750">
            <a:solidFill>
              <a:srgbClr val="990033"/>
            </a:solidFill>
          </a:ln>
        </p:spPr>
      </p:pic>
    </p:spTree>
    <p:extLst>
      <p:ext uri="{BB962C8B-B14F-4D97-AF65-F5344CB8AC3E}">
        <p14:creationId xmlns:p14="http://schemas.microsoft.com/office/powerpoint/2010/main" val="167518446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extBox 1"/>
          <p:cNvSpPr txBox="1"/>
          <p:nvPr/>
        </p:nvSpPr>
        <p:spPr>
          <a:xfrm>
            <a:off x="1461223" y="4076667"/>
            <a:ext cx="9544050" cy="1569660"/>
          </a:xfrm>
          <a:prstGeom prst="rect">
            <a:avLst/>
          </a:prstGeom>
          <a:noFill/>
          <a:ln>
            <a:noFill/>
          </a:ln>
        </p:spPr>
        <p:txBody>
          <a:bodyPr wrap="square" rtlCol="0">
            <a:spAutoFit/>
          </a:bodyPr>
          <a:lstStyle/>
          <a:p>
            <a:r>
              <a:rPr lang="en-US" sz="2400" dirty="0">
                <a:latin typeface="Times New Roman" panose="02020603050405020304" pitchFamily="18" charset="0"/>
                <a:cs typeface="Times New Roman" panose="02020603050405020304" pitchFamily="18" charset="0"/>
              </a:rPr>
              <a:t>The speaker added that her mother looked the same, though she acted like a child. She says that she was the strength of her mother during those critical days. The speaker calls this changed woman her second mother. She imagines it a circle.</a:t>
            </a:r>
          </a:p>
        </p:txBody>
      </p:sp>
      <p:sp>
        <p:nvSpPr>
          <p:cNvPr id="5" name="TextBox 4"/>
          <p:cNvSpPr txBox="1"/>
          <p:nvPr/>
        </p:nvSpPr>
        <p:spPr>
          <a:xfrm>
            <a:off x="3928547" y="1512692"/>
            <a:ext cx="6828504" cy="1569660"/>
          </a:xfrm>
          <a:prstGeom prst="rect">
            <a:avLst/>
          </a:prstGeom>
          <a:blipFill>
            <a:blip r:embed="rId3"/>
            <a:tile tx="0" ty="0" sx="100000" sy="100000" flip="none" algn="tl"/>
          </a:blip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Oh, she looked the same, at least at arm’s length,</a:t>
            </a:r>
          </a:p>
          <a:p>
            <a:r>
              <a:rPr lang="en-US" sz="2400" dirty="0" smtClean="0">
                <a:latin typeface="Times New Roman" panose="02020603050405020304" pitchFamily="18" charset="0"/>
                <a:cs typeface="Times New Roman" panose="02020603050405020304" pitchFamily="18" charset="0"/>
              </a:rPr>
              <a:t>But now she was the child and I was her strength.</a:t>
            </a:r>
          </a:p>
          <a:p>
            <a:r>
              <a:rPr lang="en-US" sz="2400" dirty="0" smtClean="0">
                <a:latin typeface="Times New Roman" panose="02020603050405020304" pitchFamily="18" charset="0"/>
                <a:cs typeface="Times New Roman" panose="02020603050405020304" pitchFamily="18" charset="0"/>
              </a:rPr>
              <a:t>We’d come full circle, we women three,</a:t>
            </a:r>
          </a:p>
          <a:p>
            <a:r>
              <a:rPr lang="en-US" sz="2400" dirty="0" smtClean="0">
                <a:latin typeface="Times New Roman" panose="02020603050405020304" pitchFamily="18" charset="0"/>
                <a:cs typeface="Times New Roman" panose="02020603050405020304" pitchFamily="18" charset="0"/>
              </a:rPr>
              <a:t>My mother the first, the second and me.</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504" y="1307797"/>
            <a:ext cx="2705100" cy="1685925"/>
          </a:xfrm>
          <a:prstGeom prst="rect">
            <a:avLst/>
          </a:prstGeom>
          <a:ln w="38100">
            <a:solidFill>
              <a:srgbClr val="990033"/>
            </a:solidFill>
          </a:ln>
        </p:spPr>
      </p:pic>
    </p:spTree>
    <p:extLst>
      <p:ext uri="{BB962C8B-B14F-4D97-AF65-F5344CB8AC3E}">
        <p14:creationId xmlns:p14="http://schemas.microsoft.com/office/powerpoint/2010/main" val="34317960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extBox 1"/>
          <p:cNvSpPr txBox="1"/>
          <p:nvPr/>
        </p:nvSpPr>
        <p:spPr>
          <a:xfrm>
            <a:off x="1938338" y="3549970"/>
            <a:ext cx="9544050" cy="2677656"/>
          </a:xfrm>
          <a:prstGeom prst="rect">
            <a:avLst/>
          </a:prstGeom>
          <a:noFill/>
        </p:spPr>
        <p:txBody>
          <a:bodyPr wrap="square" rtlCol="0">
            <a:spAutoFit/>
          </a:bodyPr>
          <a:lstStyle/>
          <a:p>
            <a:pPr algn="just"/>
            <a:r>
              <a:rPr lang="en-US" sz="2400" dirty="0">
                <a:latin typeface="Times New Roman" panose="02020603050405020304" pitchFamily="18" charset="0"/>
                <a:cs typeface="Times New Roman" panose="02020603050405020304" pitchFamily="18" charset="0"/>
              </a:rPr>
              <a:t>In the concluding stanza, she thinks that if one day she would become the mother of a girl child, she would give her some advice. The speaker says that she would not advise her children anything that she didn't do herself in her life to her mother. She says that she would advise her children to love both the young and old she. One day she may grow old and pale and lose all the vitality of life. So, she would advise her children to stand by her during those critical days. </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038" y="458661"/>
            <a:ext cx="1600200" cy="2857500"/>
          </a:xfrm>
          <a:prstGeom prst="rect">
            <a:avLst/>
          </a:prstGeom>
          <a:ln w="31750">
            <a:solidFill>
              <a:schemeClr val="accent2">
                <a:lumMod val="50000"/>
              </a:schemeClr>
            </a:solidFill>
          </a:ln>
        </p:spPr>
      </p:pic>
      <p:sp>
        <p:nvSpPr>
          <p:cNvPr id="5" name="TextBox 4"/>
          <p:cNvSpPr txBox="1"/>
          <p:nvPr/>
        </p:nvSpPr>
        <p:spPr>
          <a:xfrm>
            <a:off x="3928547" y="1512692"/>
            <a:ext cx="6828504" cy="1569660"/>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And if my own children should come to a day,</a:t>
            </a:r>
          </a:p>
          <a:p>
            <a:r>
              <a:rPr lang="en-US" sz="2400" dirty="0" smtClean="0">
                <a:latin typeface="Times New Roman" panose="02020603050405020304" pitchFamily="18" charset="0"/>
                <a:cs typeface="Times New Roman" panose="02020603050405020304" pitchFamily="18" charset="0"/>
              </a:rPr>
              <a:t>When a new Mother comes and the old goes away,</a:t>
            </a:r>
          </a:p>
          <a:p>
            <a:r>
              <a:rPr lang="en-US" sz="2400" dirty="0" smtClean="0">
                <a:latin typeface="Times New Roman" panose="02020603050405020304" pitchFamily="18" charset="0"/>
                <a:cs typeface="Times New Roman" panose="02020603050405020304" pitchFamily="18" charset="0"/>
              </a:rPr>
              <a:t>I’d ask of them nothing that I didn’t do.</a:t>
            </a:r>
          </a:p>
          <a:p>
            <a:r>
              <a:rPr lang="en-US" sz="2400" dirty="0" smtClean="0">
                <a:latin typeface="Times New Roman" panose="02020603050405020304" pitchFamily="18" charset="0"/>
                <a:cs typeface="Times New Roman" panose="02020603050405020304" pitchFamily="18" charset="0"/>
              </a:rPr>
              <a:t>Love both of your Mother’s as both have loved you.</a:t>
            </a:r>
          </a:p>
        </p:txBody>
      </p:sp>
    </p:spTree>
    <p:extLst>
      <p:ext uri="{BB962C8B-B14F-4D97-AF65-F5344CB8AC3E}">
        <p14:creationId xmlns:p14="http://schemas.microsoft.com/office/powerpoint/2010/main" val="138759662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 name="TextBox 1"/>
          <p:cNvSpPr txBox="1"/>
          <p:nvPr/>
        </p:nvSpPr>
        <p:spPr>
          <a:xfrm>
            <a:off x="1248984" y="2001586"/>
            <a:ext cx="9644062" cy="3785652"/>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Ask and answer questions in pairs.</a:t>
            </a:r>
          </a:p>
          <a:p>
            <a:endParaRPr lang="en-US" sz="2400" dirty="0">
              <a:latin typeface="Times New Roman" panose="02020603050405020304" pitchFamily="18" charset="0"/>
              <a:cs typeface="Times New Roman" panose="02020603050405020304" pitchFamily="18" charset="0"/>
            </a:endParaRPr>
          </a:p>
          <a:p>
            <a:pPr marL="342900" indent="-342900">
              <a:buAutoNum type="arabicPeriod"/>
            </a:pPr>
            <a:r>
              <a:rPr lang="en-US" sz="2400" dirty="0" smtClean="0">
                <a:latin typeface="Times New Roman" panose="02020603050405020304" pitchFamily="18" charset="0"/>
                <a:cs typeface="Times New Roman" panose="02020603050405020304" pitchFamily="18" charset="0"/>
              </a:rPr>
              <a:t>How are the two mothers different from each other?</a:t>
            </a:r>
          </a:p>
          <a:p>
            <a:pPr marL="342900" indent="-342900">
              <a:buAutoNum type="arabicPeriod"/>
            </a:pPr>
            <a:r>
              <a:rPr lang="en-US" sz="2400" dirty="0" smtClean="0">
                <a:latin typeface="Times New Roman" panose="02020603050405020304" pitchFamily="18" charset="0"/>
                <a:cs typeface="Times New Roman" panose="02020603050405020304" pitchFamily="18" charset="0"/>
              </a:rPr>
              <a:t>How are they the same?</a:t>
            </a:r>
          </a:p>
          <a:p>
            <a:pPr marL="342900" indent="-342900">
              <a:buAutoNum type="arabicPeriod"/>
            </a:pPr>
            <a:r>
              <a:rPr lang="en-US" sz="2400" dirty="0" smtClean="0">
                <a:latin typeface="Times New Roman" panose="02020603050405020304" pitchFamily="18" charset="0"/>
                <a:cs typeface="Times New Roman" panose="02020603050405020304" pitchFamily="18" charset="0"/>
              </a:rPr>
              <a:t>What did the first mother do to the speaker?</a:t>
            </a:r>
          </a:p>
          <a:p>
            <a:pPr marL="342900" indent="-342900">
              <a:buAutoNum type="arabicPeriod"/>
            </a:pPr>
            <a:r>
              <a:rPr lang="en-US" sz="2400" dirty="0" smtClean="0">
                <a:latin typeface="Times New Roman" panose="02020603050405020304" pitchFamily="18" charset="0"/>
                <a:cs typeface="Times New Roman" panose="02020603050405020304" pitchFamily="18" charset="0"/>
              </a:rPr>
              <a:t>Who was the speaker’s second mother? Describe her briefly.</a:t>
            </a:r>
          </a:p>
          <a:p>
            <a:pPr marL="342900" indent="-342900">
              <a:buAutoNum type="arabicPeriod"/>
            </a:pPr>
            <a:r>
              <a:rPr lang="en-US" sz="2400" dirty="0" smtClean="0">
                <a:latin typeface="Times New Roman" panose="02020603050405020304" pitchFamily="18" charset="0"/>
                <a:cs typeface="Times New Roman" panose="02020603050405020304" pitchFamily="18" charset="0"/>
              </a:rPr>
              <a:t>What would be the speaker’s advice to her own children?</a:t>
            </a:r>
          </a:p>
          <a:p>
            <a:pPr marL="342900" indent="-342900">
              <a:buAutoNum type="arabicPeriod"/>
            </a:pPr>
            <a:r>
              <a:rPr lang="en-US" sz="2400" dirty="0" smtClean="0">
                <a:latin typeface="Times New Roman" panose="02020603050405020304" pitchFamily="18" charset="0"/>
                <a:cs typeface="Times New Roman" panose="02020603050405020304" pitchFamily="18" charset="0"/>
              </a:rPr>
              <a:t>Who are the three women referred to in the poem? Briefly describe them.</a:t>
            </a:r>
          </a:p>
          <a:p>
            <a:pPr marL="342900" indent="-342900">
              <a:buAutoNum type="arabicPeriod"/>
            </a:pPr>
            <a:r>
              <a:rPr lang="en-US" sz="2400" dirty="0" smtClean="0">
                <a:latin typeface="Times New Roman" panose="02020603050405020304" pitchFamily="18" charset="0"/>
                <a:cs typeface="Times New Roman" panose="02020603050405020304" pitchFamily="18" charset="0"/>
              </a:rPr>
              <a:t>What should children do to their mother and why?</a:t>
            </a:r>
          </a:p>
          <a:p>
            <a:pPr marL="342900" indent="-342900">
              <a:buAutoNum type="arabicPeriod"/>
            </a:pPr>
            <a:r>
              <a:rPr lang="en-US" sz="2400" dirty="0" smtClean="0">
                <a:latin typeface="Times New Roman" panose="02020603050405020304" pitchFamily="18" charset="0"/>
                <a:cs typeface="Times New Roman" panose="02020603050405020304" pitchFamily="18" charset="0"/>
              </a:rPr>
              <a:t>Do you like this poem? Why?</a:t>
            </a:r>
            <a:endParaRPr lang="en-U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042315" y="338301"/>
            <a:ext cx="2057400" cy="646331"/>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Pair Work</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8200446"/>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871" y="224852"/>
            <a:ext cx="11752289" cy="6415791"/>
          </a:xfrm>
          <a:prstGeom prst="rect">
            <a:avLst/>
          </a:prstGeom>
        </p:spPr>
      </p:pic>
      <p:sp>
        <p:nvSpPr>
          <p:cNvPr id="6" name="TextBox 5"/>
          <p:cNvSpPr txBox="1"/>
          <p:nvPr/>
        </p:nvSpPr>
        <p:spPr>
          <a:xfrm>
            <a:off x="1460090" y="988142"/>
            <a:ext cx="4527755" cy="2800767"/>
          </a:xfrm>
          <a:prstGeom prst="rect">
            <a:avLst/>
          </a:prstGeom>
          <a:noFill/>
        </p:spPr>
        <p:txBody>
          <a:bodyPr wrap="square" rtlCol="0">
            <a:spAutoFit/>
          </a:bodyPr>
          <a:lstStyle/>
          <a:p>
            <a:r>
              <a:rPr lang="en-US" sz="8800" dirty="0" smtClean="0"/>
              <a:t>Thank you all….</a:t>
            </a:r>
            <a:endParaRPr lang="en-US" sz="8800" dirty="0"/>
          </a:p>
        </p:txBody>
      </p:sp>
    </p:spTree>
    <p:extLst>
      <p:ext uri="{BB962C8B-B14F-4D97-AF65-F5344CB8AC3E}">
        <p14:creationId xmlns:p14="http://schemas.microsoft.com/office/powerpoint/2010/main" val="338617272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5738" y="171450"/>
            <a:ext cx="11801475" cy="6486525"/>
          </a:xfrm>
          <a:prstGeom prst="rect">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5980" y="1192046"/>
            <a:ext cx="2228850" cy="2228850"/>
          </a:xfrm>
          <a:prstGeom prst="rect">
            <a:avLst/>
          </a:prstGeom>
          <a:ln w="31750">
            <a:solidFill>
              <a:schemeClr val="accent5">
                <a:lumMod val="50000"/>
              </a:schemeClr>
            </a:solidFill>
          </a:ln>
        </p:spPr>
      </p:pic>
      <p:sp>
        <p:nvSpPr>
          <p:cNvPr id="6" name="Rectangle 5"/>
          <p:cNvSpPr/>
          <p:nvPr/>
        </p:nvSpPr>
        <p:spPr>
          <a:xfrm>
            <a:off x="495756" y="4133778"/>
            <a:ext cx="5829299" cy="2357437"/>
          </a:xfrm>
          <a:prstGeom prst="rect">
            <a:avLst/>
          </a:prstGeom>
          <a:solidFill>
            <a:schemeClr val="bg1"/>
          </a:solidFill>
          <a:ln w="44450" cmpd="thickThin">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Nurul Aziz</a:t>
            </a:r>
          </a:p>
          <a:p>
            <a:pPr algn="ctr"/>
            <a:r>
              <a:rPr lang="en-US" sz="2400" dirty="0">
                <a:solidFill>
                  <a:schemeClr val="tx1"/>
                </a:solidFill>
                <a:latin typeface="Times New Roman" panose="02020603050405020304" pitchFamily="18" charset="0"/>
                <a:cs typeface="Times New Roman" panose="02020603050405020304" pitchFamily="18" charset="0"/>
              </a:rPr>
              <a:t>Assistant Teacher (English)</a:t>
            </a:r>
          </a:p>
          <a:p>
            <a:pPr algn="ctr"/>
            <a:r>
              <a:rPr lang="en-US" sz="2400" dirty="0">
                <a:solidFill>
                  <a:schemeClr val="tx1"/>
                </a:solidFill>
                <a:latin typeface="Times New Roman" panose="02020603050405020304" pitchFamily="18" charset="0"/>
                <a:cs typeface="Times New Roman" panose="02020603050405020304" pitchFamily="18" charset="0"/>
              </a:rPr>
              <a:t>Krishnakumari City </a:t>
            </a:r>
            <a:r>
              <a:rPr lang="en-US" sz="2400" dirty="0" smtClean="0">
                <a:solidFill>
                  <a:schemeClr val="tx1"/>
                </a:solidFill>
                <a:latin typeface="Times New Roman" panose="02020603050405020304" pitchFamily="18" charset="0"/>
                <a:cs typeface="Times New Roman" panose="02020603050405020304" pitchFamily="18" charset="0"/>
              </a:rPr>
              <a:t>Corp. </a:t>
            </a:r>
            <a:r>
              <a:rPr lang="en-US" sz="2400" dirty="0">
                <a:solidFill>
                  <a:schemeClr val="tx1"/>
                </a:solidFill>
                <a:latin typeface="Times New Roman" panose="02020603050405020304" pitchFamily="18" charset="0"/>
                <a:cs typeface="Times New Roman" panose="02020603050405020304" pitchFamily="18" charset="0"/>
              </a:rPr>
              <a:t>Girls’ High School,</a:t>
            </a:r>
          </a:p>
          <a:p>
            <a:pPr algn="ctr"/>
            <a:r>
              <a:rPr lang="en-US" sz="2400" dirty="0">
                <a:solidFill>
                  <a:schemeClr val="tx1"/>
                </a:solidFill>
                <a:latin typeface="Times New Roman" panose="02020603050405020304" pitchFamily="18" charset="0"/>
                <a:cs typeface="Times New Roman" panose="02020603050405020304" pitchFamily="18" charset="0"/>
              </a:rPr>
              <a:t>Nandankanan,Chittagong</a:t>
            </a:r>
          </a:p>
          <a:p>
            <a:pPr algn="ctr"/>
            <a:r>
              <a:rPr lang="en-US" sz="2400" dirty="0">
                <a:solidFill>
                  <a:schemeClr val="tx1"/>
                </a:solidFill>
                <a:latin typeface="Times New Roman" panose="02020603050405020304" pitchFamily="18" charset="0"/>
                <a:cs typeface="Times New Roman" panose="02020603050405020304" pitchFamily="18" charset="0"/>
              </a:rPr>
              <a:t>E-mail : </a:t>
            </a:r>
            <a:r>
              <a:rPr lang="en-US" sz="2400" dirty="0">
                <a:solidFill>
                  <a:schemeClr val="tx1"/>
                </a:solidFill>
                <a:latin typeface="Times New Roman" panose="02020603050405020304" pitchFamily="18" charset="0"/>
                <a:cs typeface="Times New Roman" panose="02020603050405020304" pitchFamily="18" charset="0"/>
                <a:hlinkClick r:id="rId3"/>
              </a:rPr>
              <a:t>naziz13.na@gmail.com</a:t>
            </a:r>
            <a:endParaRPr lang="en-US" sz="2400" dirty="0">
              <a:solidFill>
                <a:schemeClr val="tx1"/>
              </a:solidFill>
              <a:latin typeface="Times New Roman" panose="02020603050405020304" pitchFamily="18" charset="0"/>
              <a:cs typeface="Times New Roman" panose="02020603050405020304" pitchFamily="18" charset="0"/>
            </a:endParaRPr>
          </a:p>
          <a:p>
            <a:pPr algn="ctr"/>
            <a:r>
              <a:rPr lang="en-US" sz="2400" dirty="0" smtClean="0">
                <a:solidFill>
                  <a:schemeClr val="tx1"/>
                </a:solidFill>
                <a:latin typeface="Times New Roman" panose="02020603050405020304" pitchFamily="18" charset="0"/>
                <a:cs typeface="Times New Roman" panose="02020603050405020304" pitchFamily="18" charset="0"/>
              </a:rPr>
              <a:t>Mobile : 01843773924</a:t>
            </a:r>
            <a:endParaRPr lang="en-US" sz="2400" dirty="0">
              <a:solidFill>
                <a:schemeClr val="tx1"/>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15084" y="1192046"/>
            <a:ext cx="1961712" cy="2222666"/>
          </a:xfrm>
          <a:prstGeom prst="rect">
            <a:avLst/>
          </a:prstGeom>
          <a:ln w="41275" cap="sq" cmpd="thickThin">
            <a:solidFill>
              <a:srgbClr val="FF00FF">
                <a:alpha val="99000"/>
              </a:srgbClr>
            </a:solidFill>
          </a:ln>
          <a:effectLst>
            <a:outerShdw blurRad="50800" dist="50800" dir="5400000" algn="ctr" rotWithShape="0">
              <a:schemeClr val="bg1"/>
            </a:outerShdw>
          </a:effectLst>
        </p:spPr>
      </p:pic>
      <p:sp>
        <p:nvSpPr>
          <p:cNvPr id="8" name="Rectangle 7"/>
          <p:cNvSpPr/>
          <p:nvPr/>
        </p:nvSpPr>
        <p:spPr>
          <a:xfrm>
            <a:off x="7356868" y="4133778"/>
            <a:ext cx="3598531" cy="2132462"/>
          </a:xfrm>
          <a:prstGeom prst="rect">
            <a:avLst/>
          </a:prstGeom>
          <a:solidFill>
            <a:schemeClr val="bg1"/>
          </a:solidFill>
          <a:ln w="47625" cap="sq" cmpd="thickThin">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latin typeface="Times New Roman" panose="02020603050405020304" pitchFamily="18" charset="0"/>
                <a:cs typeface="Times New Roman" panose="02020603050405020304" pitchFamily="18" charset="0"/>
              </a:rPr>
              <a:t>English For Today</a:t>
            </a:r>
          </a:p>
          <a:p>
            <a:pPr algn="ctr"/>
            <a:r>
              <a:rPr lang="en-US" sz="2400" dirty="0">
                <a:solidFill>
                  <a:schemeClr val="tx1"/>
                </a:solidFill>
                <a:latin typeface="Times New Roman" panose="02020603050405020304" pitchFamily="18" charset="0"/>
                <a:cs typeface="Times New Roman" panose="02020603050405020304" pitchFamily="18" charset="0"/>
              </a:rPr>
              <a:t>Class : 9</a:t>
            </a:r>
          </a:p>
          <a:p>
            <a:pPr algn="ctr"/>
            <a:r>
              <a:rPr lang="en-US" sz="2400" dirty="0">
                <a:solidFill>
                  <a:schemeClr val="tx1"/>
                </a:solidFill>
                <a:latin typeface="Times New Roman" panose="02020603050405020304" pitchFamily="18" charset="0"/>
                <a:cs typeface="Times New Roman" panose="02020603050405020304" pitchFamily="18" charset="0"/>
              </a:rPr>
              <a:t>Time : 45 Minutes</a:t>
            </a:r>
          </a:p>
          <a:p>
            <a:pPr algn="ctr"/>
            <a:r>
              <a:rPr lang="en-US" sz="2400" dirty="0">
                <a:solidFill>
                  <a:schemeClr val="tx1"/>
                </a:solidFill>
                <a:latin typeface="Times New Roman" panose="02020603050405020304" pitchFamily="18" charset="0"/>
                <a:cs typeface="Times New Roman" panose="02020603050405020304" pitchFamily="18" charset="0"/>
              </a:rPr>
              <a:t>Date </a:t>
            </a:r>
            <a:r>
              <a:rPr lang="en-US" sz="2400" dirty="0" smtClean="0">
                <a:solidFill>
                  <a:schemeClr val="tx1"/>
                </a:solidFill>
                <a:latin typeface="Times New Roman" panose="02020603050405020304" pitchFamily="18" charset="0"/>
                <a:cs typeface="Times New Roman" panose="02020603050405020304" pitchFamily="18" charset="0"/>
              </a:rPr>
              <a:t>: 14/03/2020 </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46279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edge">
                                      <p:cBhvr>
                                        <p:cTn id="17" dur="2000"/>
                                        <p:tgtEl>
                                          <p:spTgt spid="6">
                                            <p:txEl>
                                              <p:pRg st="0" end="0"/>
                                            </p:txEl>
                                          </p:spTgt>
                                        </p:tgtEl>
                                      </p:cBhvr>
                                    </p:animEffect>
                                  </p:childTnLst>
                                </p:cTn>
                              </p:par>
                              <p:par>
                                <p:cTn id="18" presetID="20" presetClass="entr" presetSubtype="0" fill="hold"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wedge">
                                      <p:cBhvr>
                                        <p:cTn id="20" dur="2000"/>
                                        <p:tgtEl>
                                          <p:spTgt spid="6">
                                            <p:txEl>
                                              <p:pRg st="1" end="1"/>
                                            </p:txEl>
                                          </p:spTgt>
                                        </p:tgtEl>
                                      </p:cBhvr>
                                    </p:animEffect>
                                  </p:childTnLst>
                                </p:cTn>
                              </p:par>
                              <p:par>
                                <p:cTn id="21" presetID="20" presetClass="entr" presetSubtype="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wedge">
                                      <p:cBhvr>
                                        <p:cTn id="23" dur="2000"/>
                                        <p:tgtEl>
                                          <p:spTgt spid="6">
                                            <p:txEl>
                                              <p:pRg st="2" end="2"/>
                                            </p:txEl>
                                          </p:spTgt>
                                        </p:tgtEl>
                                      </p:cBhvr>
                                    </p:animEffect>
                                  </p:childTnLst>
                                </p:cTn>
                              </p:par>
                              <p:par>
                                <p:cTn id="24" presetID="20" presetClass="entr" presetSubtype="0" fill="hold" nodeType="with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wedge">
                                      <p:cBhvr>
                                        <p:cTn id="26" dur="2000"/>
                                        <p:tgtEl>
                                          <p:spTgt spid="6">
                                            <p:txEl>
                                              <p:pRg st="3" end="3"/>
                                            </p:txEl>
                                          </p:spTgt>
                                        </p:tgtEl>
                                      </p:cBhvr>
                                    </p:animEffect>
                                  </p:childTnLst>
                                </p:cTn>
                              </p:par>
                              <p:par>
                                <p:cTn id="27" presetID="20" presetClass="entr" presetSubtype="0"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wedge">
                                      <p:cBhvr>
                                        <p:cTn id="29" dur="2000"/>
                                        <p:tgtEl>
                                          <p:spTgt spid="6">
                                            <p:txEl>
                                              <p:pRg st="4" end="4"/>
                                            </p:txEl>
                                          </p:spTgt>
                                        </p:tgtEl>
                                      </p:cBhvr>
                                    </p:animEffect>
                                  </p:childTnLst>
                                </p:cTn>
                              </p:par>
                              <p:par>
                                <p:cTn id="30" presetID="20" presetClass="entr" presetSubtype="0" fill="hold"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edge">
                                      <p:cBhvr>
                                        <p:cTn id="32" dur="2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wedge">
                                      <p:cBhvr>
                                        <p:cTn id="37" dur="2000"/>
                                        <p:tgtEl>
                                          <p:spTgt spid="8">
                                            <p:txEl>
                                              <p:pRg st="0" end="0"/>
                                            </p:txEl>
                                          </p:spTgt>
                                        </p:tgtEl>
                                      </p:cBhvr>
                                    </p:animEffect>
                                  </p:childTnLst>
                                </p:cTn>
                              </p:par>
                              <p:par>
                                <p:cTn id="38" presetID="20" presetClass="entr" presetSubtype="0" fill="hold" nodeType="withEffect">
                                  <p:stCondLst>
                                    <p:cond delay="0"/>
                                  </p:stCondLst>
                                  <p:childTnLst>
                                    <p:set>
                                      <p:cBhvr>
                                        <p:cTn id="39" dur="1" fill="hold">
                                          <p:stCondLst>
                                            <p:cond delay="0"/>
                                          </p:stCondLst>
                                        </p:cTn>
                                        <p:tgtEl>
                                          <p:spTgt spid="8">
                                            <p:txEl>
                                              <p:pRg st="1" end="1"/>
                                            </p:txEl>
                                          </p:spTgt>
                                        </p:tgtEl>
                                        <p:attrNameLst>
                                          <p:attrName>style.visibility</p:attrName>
                                        </p:attrNameLst>
                                      </p:cBhvr>
                                      <p:to>
                                        <p:strVal val="visible"/>
                                      </p:to>
                                    </p:set>
                                    <p:animEffect transition="in" filter="wedge">
                                      <p:cBhvr>
                                        <p:cTn id="40" dur="2000"/>
                                        <p:tgtEl>
                                          <p:spTgt spid="8">
                                            <p:txEl>
                                              <p:pRg st="1" end="1"/>
                                            </p:txEl>
                                          </p:spTgt>
                                        </p:tgtEl>
                                      </p:cBhvr>
                                    </p:animEffect>
                                  </p:childTnLst>
                                </p:cTn>
                              </p:par>
                              <p:par>
                                <p:cTn id="41" presetID="20" presetClass="entr" presetSubtype="0" fill="hold" nodeType="with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animEffect transition="in" filter="wedge">
                                      <p:cBhvr>
                                        <p:cTn id="43" dur="2000"/>
                                        <p:tgtEl>
                                          <p:spTgt spid="8">
                                            <p:txEl>
                                              <p:pRg st="2" end="2"/>
                                            </p:txEl>
                                          </p:spTgt>
                                        </p:tgtEl>
                                      </p:cBhvr>
                                    </p:animEffect>
                                  </p:childTnLst>
                                </p:cTn>
                              </p:par>
                              <p:par>
                                <p:cTn id="44" presetID="20" presetClass="entr" presetSubtype="0" fill="hold" nodeType="withEffect">
                                  <p:stCondLst>
                                    <p:cond delay="0"/>
                                  </p:stCondLst>
                                  <p:childTnLst>
                                    <p:set>
                                      <p:cBhvr>
                                        <p:cTn id="45" dur="1" fill="hold">
                                          <p:stCondLst>
                                            <p:cond delay="0"/>
                                          </p:stCondLst>
                                        </p:cTn>
                                        <p:tgtEl>
                                          <p:spTgt spid="8">
                                            <p:txEl>
                                              <p:pRg st="3" end="3"/>
                                            </p:txEl>
                                          </p:spTgt>
                                        </p:tgtEl>
                                        <p:attrNameLst>
                                          <p:attrName>style.visibility</p:attrName>
                                        </p:attrNameLst>
                                      </p:cBhvr>
                                      <p:to>
                                        <p:strVal val="visible"/>
                                      </p:to>
                                    </p:set>
                                    <p:animEffect transition="in" filter="wedge">
                                      <p:cBhvr>
                                        <p:cTn id="46" dur="2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9158" y="224852"/>
            <a:ext cx="11752289" cy="6415791"/>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24657" y="973433"/>
            <a:ext cx="3716901" cy="5184099"/>
          </a:xfrm>
          <a:prstGeom prst="rect">
            <a:avLst/>
          </a:prstGeom>
        </p:spPr>
      </p:pic>
      <p:sp>
        <p:nvSpPr>
          <p:cNvPr id="5" name="Cloud Callout 4"/>
          <p:cNvSpPr/>
          <p:nvPr/>
        </p:nvSpPr>
        <p:spPr>
          <a:xfrm>
            <a:off x="6754761" y="512566"/>
            <a:ext cx="4557252" cy="3602234"/>
          </a:xfrm>
          <a:prstGeom prst="cloudCallout">
            <a:avLst/>
          </a:prstGeom>
          <a:blipFill>
            <a:blip r:embed="rId3"/>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chemeClr val="tx1"/>
                </a:solidFill>
              </a:rPr>
              <a:t>What do you think about the picture?</a:t>
            </a:r>
            <a:endParaRPr lang="en-US" sz="4400" b="1" dirty="0">
              <a:solidFill>
                <a:schemeClr val="tx1"/>
              </a:solidFill>
            </a:endParaRPr>
          </a:p>
        </p:txBody>
      </p:sp>
    </p:spTree>
    <p:extLst>
      <p:ext uri="{BB962C8B-B14F-4D97-AF65-F5344CB8AC3E}">
        <p14:creationId xmlns:p14="http://schemas.microsoft.com/office/powerpoint/2010/main" val="318301524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9158" y="224852"/>
            <a:ext cx="11752289" cy="64157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900113" y="1643063"/>
            <a:ext cx="10144125" cy="4247317"/>
          </a:xfrm>
          <a:prstGeom prst="rect">
            <a:avLst/>
          </a:prstGeom>
          <a:noFill/>
        </p:spPr>
        <p:txBody>
          <a:bodyPr wrap="square" rtlCol="0">
            <a:spAutoFit/>
          </a:bodyPr>
          <a:lstStyle/>
          <a:p>
            <a:pPr algn="ctr"/>
            <a:r>
              <a:rPr lang="en-US" sz="4000" dirty="0" smtClean="0"/>
              <a:t>Our today’s poem is </a:t>
            </a:r>
          </a:p>
          <a:p>
            <a:endParaRPr lang="en-US" sz="3200" dirty="0"/>
          </a:p>
          <a:p>
            <a:endParaRPr lang="en-US" sz="3200" dirty="0" smtClean="0"/>
          </a:p>
          <a:p>
            <a:pPr algn="ctr"/>
            <a:r>
              <a:rPr lang="en-US" sz="6600" dirty="0" smtClean="0"/>
              <a:t>Two Mothers Remembered</a:t>
            </a:r>
          </a:p>
          <a:p>
            <a:pPr algn="r"/>
            <a:r>
              <a:rPr lang="en-US" sz="3200" dirty="0" smtClean="0"/>
              <a:t>By </a:t>
            </a:r>
            <a:r>
              <a:rPr lang="en-US" sz="3200" dirty="0" smtClean="0">
                <a:solidFill>
                  <a:srgbClr val="990033"/>
                </a:solidFill>
              </a:rPr>
              <a:t>Joann Snow Duncanson</a:t>
            </a:r>
          </a:p>
          <a:p>
            <a:r>
              <a:rPr lang="en-US" sz="3200" dirty="0" smtClean="0"/>
              <a:t>			 </a:t>
            </a:r>
          </a:p>
          <a:p>
            <a:r>
              <a:rPr lang="en-US" sz="3200" dirty="0"/>
              <a:t>	</a:t>
            </a:r>
            <a:r>
              <a:rPr lang="en-US" sz="3600" dirty="0" smtClean="0"/>
              <a:t> Unit 14 Lesson 2</a:t>
            </a:r>
            <a:endParaRPr lang="en-US" sz="3600" dirty="0"/>
          </a:p>
        </p:txBody>
      </p:sp>
    </p:spTree>
    <p:extLst>
      <p:ext uri="{BB962C8B-B14F-4D97-AF65-F5344CB8AC3E}">
        <p14:creationId xmlns:p14="http://schemas.microsoft.com/office/powerpoint/2010/main" val="84227405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inter</a:t>
            </a:r>
            <a:endParaRPr lang="en-US" dirty="0"/>
          </a:p>
        </p:txBody>
      </p:sp>
      <p:graphicFrame>
        <p:nvGraphicFramePr>
          <p:cNvPr id="4" name="Diagram 3"/>
          <p:cNvGraphicFramePr/>
          <p:nvPr>
            <p:extLst>
              <p:ext uri="{D42A27DB-BD31-4B8C-83A1-F6EECF244321}">
                <p14:modId xmlns:p14="http://schemas.microsoft.com/office/powerpoint/2010/main" val="132996944"/>
              </p:ext>
            </p:extLst>
          </p:nvPr>
        </p:nvGraphicFramePr>
        <p:xfrm>
          <a:off x="457199" y="1128713"/>
          <a:ext cx="10872789" cy="50434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26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Times New Roman" panose="02020603050405020304" pitchFamily="18" charset="0"/>
              <a:cs typeface="Times New Roman" panose="02020603050405020304" pitchFamily="18" charset="0"/>
            </a:endParaRPr>
          </a:p>
        </p:txBody>
      </p:sp>
      <p:sp>
        <p:nvSpPr>
          <p:cNvPr id="2" name="TextBox 1"/>
          <p:cNvSpPr txBox="1"/>
          <p:nvPr/>
        </p:nvSpPr>
        <p:spPr>
          <a:xfrm>
            <a:off x="349815" y="1365377"/>
            <a:ext cx="255561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Stranger (noun) </a:t>
            </a:r>
          </a:p>
        </p:txBody>
      </p:sp>
      <p:sp>
        <p:nvSpPr>
          <p:cNvPr id="5" name="TextBox 4"/>
          <p:cNvSpPr txBox="1"/>
          <p:nvPr/>
        </p:nvSpPr>
        <p:spPr>
          <a:xfrm>
            <a:off x="349815" y="3236321"/>
            <a:ext cx="3232662"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Syn. Outsider , Alien </a:t>
            </a:r>
            <a:endParaRPr lang="en-US" sz="28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598607" y="1365377"/>
            <a:ext cx="5530645"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A person </a:t>
            </a:r>
            <a:r>
              <a:rPr lang="en-US" sz="2800" dirty="0" smtClean="0">
                <a:latin typeface="Times New Roman" panose="02020603050405020304" pitchFamily="18" charset="0"/>
                <a:cs typeface="Times New Roman" panose="02020603050405020304" pitchFamily="18" charset="0"/>
              </a:rPr>
              <a:t>who is unfamiliar to others.</a:t>
            </a:r>
            <a:endParaRPr lang="en-US" sz="2800"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7962" y="2258805"/>
            <a:ext cx="3744888" cy="3744888"/>
          </a:xfrm>
          <a:prstGeom prst="rect">
            <a:avLst/>
          </a:prstGeom>
        </p:spPr>
      </p:pic>
      <p:sp>
        <p:nvSpPr>
          <p:cNvPr id="4" name="TextBox 3"/>
          <p:cNvSpPr txBox="1"/>
          <p:nvPr/>
        </p:nvSpPr>
        <p:spPr>
          <a:xfrm>
            <a:off x="4861648" y="471949"/>
            <a:ext cx="1878366"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Vocabulary</a:t>
            </a:r>
            <a:endParaRPr lang="en-US" sz="28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349815" y="5556744"/>
            <a:ext cx="6965385"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Don’t share anything personal with an stranger.</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365802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edge">
                                      <p:cBhvr>
                                        <p:cTn id="20"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Times New Roman" panose="02020603050405020304" pitchFamily="18" charset="0"/>
              <a:cs typeface="Times New Roman" panose="02020603050405020304" pitchFamily="18" charset="0"/>
            </a:endParaRPr>
          </a:p>
        </p:txBody>
      </p:sp>
      <p:sp>
        <p:nvSpPr>
          <p:cNvPr id="2" name="TextBox 1"/>
          <p:cNvSpPr txBox="1"/>
          <p:nvPr/>
        </p:nvSpPr>
        <p:spPr>
          <a:xfrm>
            <a:off x="653654" y="1606146"/>
            <a:ext cx="2628900"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Nurture (verb)</a:t>
            </a:r>
          </a:p>
        </p:txBody>
      </p:sp>
      <p:sp>
        <p:nvSpPr>
          <p:cNvPr id="4" name="TextBox 3"/>
          <p:cNvSpPr txBox="1"/>
          <p:nvPr/>
        </p:nvSpPr>
        <p:spPr>
          <a:xfrm>
            <a:off x="5117690" y="1606146"/>
            <a:ext cx="6669498"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To </a:t>
            </a:r>
            <a:r>
              <a:rPr lang="en-US" sz="2800" dirty="0">
                <a:latin typeface="Times New Roman" panose="02020603050405020304" pitchFamily="18" charset="0"/>
                <a:cs typeface="Times New Roman" panose="02020603050405020304" pitchFamily="18" charset="0"/>
              </a:rPr>
              <a:t>care for somebody to grow and develop</a:t>
            </a:r>
          </a:p>
        </p:txBody>
      </p:sp>
      <p:sp>
        <p:nvSpPr>
          <p:cNvPr id="5" name="TextBox 4"/>
          <p:cNvSpPr txBox="1"/>
          <p:nvPr/>
        </p:nvSpPr>
        <p:spPr>
          <a:xfrm>
            <a:off x="882254" y="3432747"/>
            <a:ext cx="255412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Syn. Raise, rear</a:t>
            </a:r>
          </a:p>
        </p:txBody>
      </p:sp>
      <p:sp>
        <p:nvSpPr>
          <p:cNvPr id="6" name="TextBox 5"/>
          <p:cNvSpPr txBox="1"/>
          <p:nvPr/>
        </p:nvSpPr>
        <p:spPr>
          <a:xfrm>
            <a:off x="882254" y="4735444"/>
            <a:ext cx="2082172"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Ant. neglect</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0776" y="2442709"/>
            <a:ext cx="4014211" cy="3375214"/>
          </a:xfrm>
          <a:prstGeom prst="rect">
            <a:avLst/>
          </a:prstGeom>
        </p:spPr>
      </p:pic>
      <p:sp>
        <p:nvSpPr>
          <p:cNvPr id="8" name="TextBox 7"/>
          <p:cNvSpPr txBox="1"/>
          <p:nvPr/>
        </p:nvSpPr>
        <p:spPr>
          <a:xfrm>
            <a:off x="4861647" y="406689"/>
            <a:ext cx="1996353"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Vocabulary</a:t>
            </a:r>
            <a:endParaRPr lang="en-US" sz="2800" dirty="0">
              <a:latin typeface="Times New Roman" panose="02020603050405020304" pitchFamily="18" charset="0"/>
              <a:cs typeface="Times New Roman" panose="02020603050405020304" pitchFamily="18" charset="0"/>
            </a:endParaRPr>
          </a:p>
        </p:txBody>
      </p:sp>
      <p:sp>
        <p:nvSpPr>
          <p:cNvPr id="9" name="TextBox 8"/>
          <p:cNvSpPr txBox="1"/>
          <p:nvPr/>
        </p:nvSpPr>
        <p:spPr>
          <a:xfrm>
            <a:off x="2718198" y="5745753"/>
            <a:ext cx="7496789"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Mother plays a vital role to nurture a child.</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96135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edge">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Times New Roman" panose="02020603050405020304" pitchFamily="18" charset="0"/>
              <a:cs typeface="Times New Roman" panose="02020603050405020304" pitchFamily="18" charset="0"/>
            </a:endParaRPr>
          </a:p>
        </p:txBody>
      </p:sp>
      <p:sp>
        <p:nvSpPr>
          <p:cNvPr id="2" name="TextBox 1"/>
          <p:cNvSpPr txBox="1"/>
          <p:nvPr/>
        </p:nvSpPr>
        <p:spPr>
          <a:xfrm>
            <a:off x="992980" y="1267123"/>
            <a:ext cx="3064669"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Strength (noun)</a:t>
            </a:r>
          </a:p>
        </p:txBody>
      </p:sp>
      <p:sp>
        <p:nvSpPr>
          <p:cNvPr id="4" name="TextBox 3"/>
          <p:cNvSpPr txBox="1"/>
          <p:nvPr/>
        </p:nvSpPr>
        <p:spPr>
          <a:xfrm>
            <a:off x="5703308" y="1267123"/>
            <a:ext cx="5372731"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state of being physically strong</a:t>
            </a:r>
          </a:p>
        </p:txBody>
      </p:sp>
      <p:sp>
        <p:nvSpPr>
          <p:cNvPr id="5" name="TextBox 4"/>
          <p:cNvSpPr txBox="1"/>
          <p:nvPr/>
        </p:nvSpPr>
        <p:spPr>
          <a:xfrm>
            <a:off x="992979" y="2894169"/>
            <a:ext cx="2797355"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Syn. Power, force</a:t>
            </a:r>
          </a:p>
        </p:txBody>
      </p:sp>
      <p:sp>
        <p:nvSpPr>
          <p:cNvPr id="6" name="TextBox 5"/>
          <p:cNvSpPr txBox="1"/>
          <p:nvPr/>
        </p:nvSpPr>
        <p:spPr>
          <a:xfrm>
            <a:off x="992980" y="4536573"/>
            <a:ext cx="229591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Ant. weakness</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3308" y="2228134"/>
            <a:ext cx="5503048" cy="3429716"/>
          </a:xfrm>
          <a:prstGeom prst="rect">
            <a:avLst/>
          </a:prstGeom>
          <a:ln w="31750">
            <a:solidFill>
              <a:srgbClr val="FFFF00"/>
            </a:solidFill>
          </a:ln>
        </p:spPr>
      </p:pic>
      <p:sp>
        <p:nvSpPr>
          <p:cNvPr id="9" name="TextBox 8"/>
          <p:cNvSpPr txBox="1"/>
          <p:nvPr/>
        </p:nvSpPr>
        <p:spPr>
          <a:xfrm>
            <a:off x="4861648" y="406689"/>
            <a:ext cx="1952108" cy="523220"/>
          </a:xfrm>
          <a:prstGeom prst="rect">
            <a:avLst/>
          </a:prstGeom>
          <a:noFill/>
        </p:spPr>
        <p:txBody>
          <a:bodyPr wrap="square" rtlCol="0">
            <a:spAutoFit/>
          </a:bodyPr>
          <a:lstStyle/>
          <a:p>
            <a:r>
              <a:rPr lang="en-US" sz="2800" dirty="0" smtClean="0"/>
              <a:t>Vocabulary</a:t>
            </a:r>
            <a:endParaRPr lang="en-US" sz="2800" dirty="0"/>
          </a:p>
        </p:txBody>
      </p:sp>
      <p:sp>
        <p:nvSpPr>
          <p:cNvPr id="10" name="TextBox 9"/>
          <p:cNvSpPr txBox="1"/>
          <p:nvPr/>
        </p:nvSpPr>
        <p:spPr>
          <a:xfrm>
            <a:off x="826509" y="5834031"/>
            <a:ext cx="4035140"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His strength surprised me.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595359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edge">
                                      <p:cBhvr>
                                        <p:cTn id="2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4871" y="224852"/>
            <a:ext cx="11752289" cy="641579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a:latin typeface="Times New Roman" panose="02020603050405020304" pitchFamily="18" charset="0"/>
              <a:cs typeface="Times New Roman" panose="02020603050405020304" pitchFamily="18" charset="0"/>
            </a:endParaRPr>
          </a:p>
        </p:txBody>
      </p:sp>
      <p:sp>
        <p:nvSpPr>
          <p:cNvPr id="2" name="TextBox 1"/>
          <p:cNvSpPr txBox="1"/>
          <p:nvPr/>
        </p:nvSpPr>
        <p:spPr>
          <a:xfrm>
            <a:off x="735221" y="1049270"/>
            <a:ext cx="3265279"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Expression (noun)</a:t>
            </a:r>
          </a:p>
        </p:txBody>
      </p:sp>
      <p:sp>
        <p:nvSpPr>
          <p:cNvPr id="4" name="TextBox 3"/>
          <p:cNvSpPr txBox="1"/>
          <p:nvPr/>
        </p:nvSpPr>
        <p:spPr>
          <a:xfrm>
            <a:off x="6312311" y="1141891"/>
            <a:ext cx="4437882"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look on someone’s face.</a:t>
            </a:r>
          </a:p>
        </p:txBody>
      </p:sp>
      <p:sp>
        <p:nvSpPr>
          <p:cNvPr id="5" name="TextBox 4"/>
          <p:cNvSpPr txBox="1"/>
          <p:nvPr/>
        </p:nvSpPr>
        <p:spPr>
          <a:xfrm>
            <a:off x="735221" y="2592061"/>
            <a:ext cx="273065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Syn. Appearance</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11392" y="2328111"/>
            <a:ext cx="2366962" cy="3556910"/>
          </a:xfrm>
          <a:prstGeom prst="rect">
            <a:avLst/>
          </a:prstGeom>
          <a:ln w="28575">
            <a:solidFill>
              <a:srgbClr val="00B050"/>
            </a:solidFill>
          </a:ln>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99443" y="2458461"/>
            <a:ext cx="3943143" cy="2647950"/>
          </a:xfrm>
          <a:prstGeom prst="rect">
            <a:avLst/>
          </a:prstGeom>
          <a:ln w="28575">
            <a:solidFill>
              <a:srgbClr val="996633"/>
            </a:solidFill>
          </a:ln>
        </p:spPr>
      </p:pic>
      <p:sp>
        <p:nvSpPr>
          <p:cNvPr id="9" name="TextBox 8"/>
          <p:cNvSpPr txBox="1"/>
          <p:nvPr/>
        </p:nvSpPr>
        <p:spPr>
          <a:xfrm>
            <a:off x="880830" y="5864372"/>
            <a:ext cx="5564216"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They have given different expression.</a:t>
            </a:r>
            <a:endParaRPr lang="en-US" sz="28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4861646" y="348542"/>
            <a:ext cx="2418735"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Vocabulary</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03568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edge">
                                      <p:cBhvr>
                                        <p:cTn id="1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5647</TotalTime>
  <Words>1348</Words>
  <Application>Microsoft Office PowerPoint</Application>
  <PresentationFormat>Widescreen</PresentationFormat>
  <Paragraphs>125</Paragraphs>
  <Slides>18</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1423</cp:revision>
  <dcterms:created xsi:type="dcterms:W3CDTF">2019-02-24T18:18:27Z</dcterms:created>
  <dcterms:modified xsi:type="dcterms:W3CDTF">2020-06-17T19:01:52Z</dcterms:modified>
</cp:coreProperties>
</file>