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52" r:id="rId1"/>
  </p:sldMasterIdLst>
  <p:notesMasterIdLst>
    <p:notesMasterId r:id="rId14"/>
  </p:notesMasterIdLst>
  <p:sldIdLst>
    <p:sldId id="329" r:id="rId2"/>
    <p:sldId id="328" r:id="rId3"/>
    <p:sldId id="317" r:id="rId4"/>
    <p:sldId id="318" r:id="rId5"/>
    <p:sldId id="324" r:id="rId6"/>
    <p:sldId id="327" r:id="rId7"/>
    <p:sldId id="316" r:id="rId8"/>
    <p:sldId id="331" r:id="rId9"/>
    <p:sldId id="332" r:id="rId10"/>
    <p:sldId id="334" r:id="rId11"/>
    <p:sldId id="335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3C72D-9E04-45CA-AD15-86D82D9803D7}" type="datetimeFigureOut">
              <a:rPr lang="en-US" smtClean="0"/>
              <a:pPr/>
              <a:t>2020-06-18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EABCC-3CCE-4F77-91A3-E045CE7A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907-7534-4495-AAD5-B0B14D303E2C}" type="datetime1">
              <a:rPr lang="en-US" smtClean="0"/>
              <a:pPr/>
              <a:t>2020-06-18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6BA1-A27D-470B-8AD8-FA5134E1B8A2}" type="datetime1">
              <a:rPr lang="en-US" smtClean="0"/>
              <a:pPr/>
              <a:t>2020-06-18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A5EE-5350-42FA-8EEA-C9F48675C23A}" type="datetime1">
              <a:rPr lang="en-US" smtClean="0"/>
              <a:pPr/>
              <a:t>2020-06-18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6AE1-D340-42CE-AA16-7AD324BD7BFA}" type="datetime1">
              <a:rPr lang="en-US" smtClean="0"/>
              <a:pPr/>
              <a:t>2020-06-18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F951-EB9D-4681-9BDA-8926A8DB76DD}" type="datetime1">
              <a:rPr lang="en-US" smtClean="0"/>
              <a:pPr/>
              <a:t>2020-06-18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FC17-EEAA-4C22-A419-5D1453FB4168}" type="datetime1">
              <a:rPr lang="en-US" smtClean="0"/>
              <a:pPr/>
              <a:t>2020-06-18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0597-1BF5-4B7B-8746-695F7750C69C}" type="datetime1">
              <a:rPr lang="en-US" smtClean="0"/>
              <a:pPr/>
              <a:t>2020-06-18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346E-AC2B-4A2A-9C2B-587B723EB74B}" type="datetime1">
              <a:rPr lang="en-US" smtClean="0"/>
              <a:pPr/>
              <a:t>2020-06-18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2911-79CA-4AD4-AE6E-20EFC80F381F}" type="datetime1">
              <a:rPr lang="en-US" smtClean="0"/>
              <a:pPr/>
              <a:t>2020-06-18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7D1-7446-4E00-A988-86DCD5BD7CB9}" type="datetime1">
              <a:rPr lang="en-US" smtClean="0"/>
              <a:pPr/>
              <a:t>2020-06-18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379E-EC2A-4FC2-BF9A-2413322D1CAB}" type="datetime1">
              <a:rPr lang="en-US" smtClean="0"/>
              <a:pPr/>
              <a:t>2020-06-18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3DC0F-B684-4149-8187-BFE46C94A207}" type="datetime1">
              <a:rPr lang="en-US" smtClean="0"/>
              <a:pPr/>
              <a:t>2020-06-18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53" r:id="rId1"/>
    <p:sldLayoutId id="2147485954" r:id="rId2"/>
    <p:sldLayoutId id="2147485955" r:id="rId3"/>
    <p:sldLayoutId id="2147485956" r:id="rId4"/>
    <p:sldLayoutId id="2147485957" r:id="rId5"/>
    <p:sldLayoutId id="2147485958" r:id="rId6"/>
    <p:sldLayoutId id="2147485959" r:id="rId7"/>
    <p:sldLayoutId id="2147485960" r:id="rId8"/>
    <p:sldLayoutId id="2147485961" r:id="rId9"/>
    <p:sldLayoutId id="2147485962" r:id="rId10"/>
    <p:sldLayoutId id="2147485963" r:id="rId11"/>
  </p:sldLayoutIdLst>
  <p:transition spd="slow">
    <p:pull dir="ru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3276600"/>
            <a:ext cx="7467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সুপ্রিয়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4000" dirty="0" smtClean="0">
              <a:solidFill>
                <a:srgbClr val="7030A0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660737"/>
            <a:ext cx="8686800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সেটর চিহ্ন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0" y="1654314"/>
            <a:ext cx="86868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wrap="square" rtlCol="0" anchor="ctr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4000" dirty="0" smtClean="0">
                <a:solidFill>
                  <a:srgbClr val="00B0F0"/>
                </a:solidFill>
                <a:latin typeface="Tw Cen MT" pitchFamily="34" charset="0"/>
              </a:rPr>
              <a:t>	</a:t>
            </a:r>
            <a:r>
              <a:rPr lang="en-US" sz="4000" b="1" dirty="0" smtClean="0">
                <a:latin typeface="Tw Cen MT" pitchFamily="34" charset="0"/>
              </a:rPr>
              <a:t>U= 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Universal Set</a:t>
            </a:r>
            <a:r>
              <a:rPr lang="bn-IN" sz="4000" b="1" dirty="0" smtClean="0">
                <a:latin typeface="Tw Cen MT" pitchFamily="34" charset="0"/>
                <a:cs typeface="NikoshBAN" pitchFamily="2" charset="0"/>
              </a:rPr>
              <a:t> </a:t>
            </a:r>
            <a:endParaRPr lang="en-US" sz="4000" b="1" dirty="0" smtClean="0">
              <a:latin typeface="Tw Cen MT" pitchFamily="34" charset="0"/>
              <a:cs typeface="NikoshBAN" pitchFamily="2" charset="0"/>
            </a:endParaRPr>
          </a:p>
        </p:txBody>
      </p:sp>
      <p:sp>
        <p:nvSpPr>
          <p:cNvPr id="15" name="Title 4"/>
          <p:cNvSpPr txBox="1">
            <a:spLocks/>
          </p:cNvSpPr>
          <p:nvPr/>
        </p:nvSpPr>
        <p:spPr>
          <a:xfrm>
            <a:off x="-1" y="2362200"/>
            <a:ext cx="8686801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wrap="square" rtlCol="0" anchor="ctr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4000" dirty="0" smtClean="0">
                <a:solidFill>
                  <a:srgbClr val="00B0F0"/>
                </a:solidFill>
                <a:latin typeface="Tw Cen MT" pitchFamily="34" charset="0"/>
              </a:rPr>
              <a:t>	</a:t>
            </a:r>
            <a:r>
              <a:rPr lang="en-US" sz="4000" b="1" dirty="0" smtClean="0">
                <a:latin typeface="Tw Cen MT" pitchFamily="34" charset="0"/>
              </a:rPr>
              <a:t>u=</a:t>
            </a:r>
            <a:r>
              <a:rPr lang="bn-IN" sz="4000" b="1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Union Set</a:t>
            </a:r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-1" y="3048000"/>
            <a:ext cx="8686801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rtlCol="0" anchor="ctr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4000" b="1" dirty="0" smtClean="0">
                <a:solidFill>
                  <a:srgbClr val="00B0F0"/>
                </a:solidFill>
                <a:latin typeface="Tw Cen MT" pitchFamily="34" charset="0"/>
              </a:rPr>
              <a:t>	</a:t>
            </a:r>
            <a:r>
              <a:rPr lang="en-US" sz="4000" b="1" dirty="0" smtClean="0">
                <a:latin typeface="Tw Cen MT" pitchFamily="34" charset="0"/>
              </a:rPr>
              <a:t>n=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 Intersection Set </a:t>
            </a:r>
            <a:endParaRPr lang="bn-IN" sz="4000" b="1" dirty="0" smtClean="0">
              <a:latin typeface="Tw Cen MT" pitchFamily="34" charset="0"/>
              <a:cs typeface="NikoshBAN" pitchFamily="2" charset="0"/>
            </a:endParaRPr>
          </a:p>
        </p:txBody>
      </p:sp>
      <p:sp>
        <p:nvSpPr>
          <p:cNvPr id="17" name="Title 4"/>
          <p:cNvSpPr txBox="1">
            <a:spLocks/>
          </p:cNvSpPr>
          <p:nvPr/>
        </p:nvSpPr>
        <p:spPr>
          <a:xfrm>
            <a:off x="0" y="3733800"/>
            <a:ext cx="8686800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4000" b="1" dirty="0" smtClean="0">
                <a:solidFill>
                  <a:srgbClr val="00B0F0"/>
                </a:solidFill>
                <a:latin typeface="Tw Cen MT" pitchFamily="34" charset="0"/>
              </a:rPr>
              <a:t>	</a:t>
            </a:r>
            <a:r>
              <a:rPr lang="en-US" sz="4000" b="1" dirty="0" smtClean="0">
                <a:latin typeface="Tw Cen MT" pitchFamily="34" charset="0"/>
              </a:rPr>
              <a:t>\ /–=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Difference Set</a:t>
            </a:r>
            <a:endParaRPr lang="bn-IN" sz="4000" b="1" dirty="0" smtClean="0">
              <a:latin typeface="Tw Cen MT" pitchFamily="34" charset="0"/>
              <a:cs typeface="NikoshBAN" pitchFamily="2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0" y="4419600"/>
            <a:ext cx="8686800" cy="707886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4000" b="1" dirty="0" smtClean="0">
                <a:latin typeface="Tw Cen MT" pitchFamily="34" charset="0"/>
              </a:rPr>
              <a:t>	A´=U\A=U–</a:t>
            </a:r>
            <a:r>
              <a:rPr lang="en-US" sz="4000" b="1" dirty="0" err="1" smtClean="0">
                <a:latin typeface="Tw Cen MT" pitchFamily="34" charset="0"/>
              </a:rPr>
              <a:t>A,Complement</a:t>
            </a:r>
            <a:r>
              <a:rPr lang="en-US" sz="4000" b="1" dirty="0" smtClean="0">
                <a:latin typeface="Tw Cen MT" pitchFamily="34" charset="0"/>
              </a:rPr>
              <a:t> set of A</a:t>
            </a:r>
            <a:endParaRPr lang="en-US" sz="4000" b="1" dirty="0" smtClean="0">
              <a:latin typeface="Tw Cen MT" pitchFamily="34" charset="0"/>
              <a:cs typeface="NikoshBAN" pitchFamily="2" charset="0"/>
            </a:endParaRPr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0" y="5105400"/>
            <a:ext cx="86868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wrap="square" rtlCol="0" anchor="ctr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4000" b="1" dirty="0" smtClean="0">
                <a:solidFill>
                  <a:srgbClr val="00B0F0"/>
                </a:solidFill>
                <a:latin typeface="Tw Cen MT" pitchFamily="34" charset="0"/>
              </a:rPr>
              <a:t>	</a:t>
            </a:r>
            <a:r>
              <a:rPr lang="en-US" sz="4000" b="1" dirty="0" smtClean="0">
                <a:latin typeface="Tw Cen MT" pitchFamily="34" charset="0"/>
              </a:rPr>
              <a:t>P(A)= Power set of A</a:t>
            </a:r>
            <a:endParaRPr lang="en-US" sz="4000" b="1" dirty="0" smtClean="0">
              <a:latin typeface="Tw Cen MT" pitchFamily="34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1066800"/>
            <a:ext cx="86868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wrap="square" rtlCol="0" anchor="ctr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4000" dirty="0" smtClean="0">
                <a:solidFill>
                  <a:srgbClr val="00B0F0"/>
                </a:solidFill>
                <a:latin typeface="Tw Cen MT" pitchFamily="34" charset="0"/>
              </a:rPr>
              <a:t>	</a:t>
            </a:r>
            <a:r>
              <a:rPr lang="en-US" sz="4000" b="1" dirty="0" smtClean="0">
                <a:latin typeface="Tw Cen MT" pitchFamily="34" charset="0"/>
              </a:rPr>
              <a:t>⊊/⊂=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Tw Cen MT" pitchFamily="34" charset="0"/>
              </a:rPr>
              <a:t>Subset</a:t>
            </a:r>
            <a:endParaRPr lang="en-US" sz="4000" b="1" dirty="0" smtClean="0">
              <a:latin typeface="Tw Cen MT" pitchFamily="34" charset="0"/>
              <a:cs typeface="NikoshBAN" pitchFamily="2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-1" y="1774686"/>
            <a:ext cx="8686801" cy="707886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Tw Cen MT" pitchFamily="34" charset="0"/>
              </a:rPr>
              <a:t>	</a:t>
            </a:r>
            <a:r>
              <a:rPr lang="en-US" sz="4000" b="1" dirty="0" smtClean="0">
                <a:latin typeface="Tw Cen MT" pitchFamily="34" charset="0"/>
                <a:cs typeface="Times New Roman"/>
              </a:rPr>
              <a:t>Ø/</a:t>
            </a:r>
            <a:r>
              <a:rPr lang="bn-IN" sz="4000" b="1" dirty="0" smtClean="0">
                <a:latin typeface="Tw Cen MT" pitchFamily="34" charset="0"/>
              </a:rPr>
              <a:t>{</a:t>
            </a:r>
            <a:r>
              <a:rPr lang="en-US" sz="4000" b="1" dirty="0" smtClean="0">
                <a:latin typeface="Tw Cen MT" pitchFamily="34" charset="0"/>
              </a:rPr>
              <a:t> </a:t>
            </a:r>
            <a:r>
              <a:rPr lang="bn-IN" sz="4000" b="1" dirty="0" smtClean="0">
                <a:latin typeface="Tw Cen MT" pitchFamily="34" charset="0"/>
              </a:rPr>
              <a:t>}</a:t>
            </a:r>
            <a:r>
              <a:rPr lang="en-US" sz="4000" b="1" dirty="0" smtClean="0">
                <a:latin typeface="Tw Cen MT" pitchFamily="34" charset="0"/>
              </a:rPr>
              <a:t>=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Tw Cen MT" pitchFamily="34" charset="0"/>
              </a:rPr>
              <a:t>Empty Set</a:t>
            </a:r>
            <a:endParaRPr lang="en-US" sz="4000" b="1" dirty="0" smtClean="0">
              <a:latin typeface="Tw Cen MT" pitchFamily="34" charset="0"/>
              <a:cs typeface="NikoshBAN" pitchFamily="2" charset="0"/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-1" y="2460486"/>
            <a:ext cx="8686801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rtlCol="0" anchor="ctr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4000" b="1" dirty="0" smtClean="0">
                <a:solidFill>
                  <a:srgbClr val="00B0F0"/>
                </a:solidFill>
                <a:latin typeface="Tw Cen MT" pitchFamily="34" charset="0"/>
              </a:rPr>
              <a:t>	</a:t>
            </a:r>
            <a:r>
              <a:rPr lang="en-US" sz="4000" b="1" dirty="0" smtClean="0">
                <a:latin typeface="Tw Cen MT" pitchFamily="34" charset="0"/>
              </a:rPr>
              <a:t>∈=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Tw Cen MT" pitchFamily="34" charset="0"/>
              </a:rPr>
              <a:t>belongs to</a:t>
            </a:r>
            <a:endParaRPr lang="bn-IN" sz="4000" b="1" dirty="0" smtClean="0">
              <a:latin typeface="Tw Cen MT" pitchFamily="34" charset="0"/>
              <a:cs typeface="NikoshBAN" pitchFamily="2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0" y="3146286"/>
            <a:ext cx="86868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  <a:latin typeface="Tw Cen MT" pitchFamily="34" charset="0"/>
              </a:rPr>
              <a:t>	</a:t>
            </a:r>
            <a:r>
              <a:rPr lang="en-US" sz="4000" b="1" dirty="0" smtClean="0">
                <a:latin typeface="Tw Cen MT" pitchFamily="34" charset="0"/>
              </a:rPr>
              <a:t>:/|= 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Such that</a:t>
            </a:r>
            <a:r>
              <a:rPr lang="en-US" sz="4000" b="1" dirty="0" smtClean="0">
                <a:latin typeface="Tw Cen MT" pitchFamily="34" charset="0"/>
              </a:rPr>
              <a:t>  </a:t>
            </a:r>
            <a:endParaRPr lang="bn-IN" sz="4000" b="1" dirty="0" smtClean="0">
              <a:latin typeface="Tw Cen MT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7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381000" y="3022937"/>
            <a:ext cx="8763000" cy="1015663"/>
          </a:xfrm>
          <a:prstGeom prst="rect">
            <a:avLst/>
          </a:prstGeom>
          <a:solidFill>
            <a:srgbClr val="008000"/>
          </a:solidFill>
          <a:scene3d>
            <a:camera prst="isometricOffAxis2Left"/>
            <a:lightRig rig="threePt" dir="t"/>
          </a:scene3d>
        </p:spPr>
        <p:txBody>
          <a:bodyPr vert="horz" wrap="square" rtlCol="0" anchor="ctr">
            <a:spAutoFit/>
          </a:bodyPr>
          <a:lstStyle/>
          <a:p>
            <a:pPr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524001"/>
            <a:ext cx="5867399" cy="3835400"/>
          </a:xfrm>
        </p:spPr>
      </p:pic>
      <p:sp>
        <p:nvSpPr>
          <p:cNvPr id="6" name="Rectangle 5"/>
          <p:cNvSpPr/>
          <p:nvPr/>
        </p:nvSpPr>
        <p:spPr>
          <a:xfrm>
            <a:off x="2743200" y="2819400"/>
            <a:ext cx="320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</a:t>
            </a:r>
            <a:r>
              <a:rPr lang="bn-BD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ভেচ্ছা</a:t>
            </a:r>
            <a:r>
              <a:rPr lang="en-US" sz="10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100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>
          <a:xfrm>
            <a:off x="0" y="660737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শিক্ষক পরিচিতি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1752600"/>
            <a:ext cx="8839200" cy="3785652"/>
            <a:chOff x="0" y="1143000"/>
            <a:chExt cx="8839200" cy="3785652"/>
          </a:xfrm>
        </p:grpSpPr>
        <p:sp>
          <p:nvSpPr>
            <p:cNvPr id="9" name="TextBox 8"/>
            <p:cNvSpPr txBox="1"/>
            <p:nvPr/>
          </p:nvSpPr>
          <p:spPr>
            <a:xfrm>
              <a:off x="0" y="1143000"/>
              <a:ext cx="8839200" cy="37856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bn-IN" sz="4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			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রোস্তম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আলী</a:t>
              </a:r>
              <a:r>
                <a:rPr lang="bn-IN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bn-IN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bn-IN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	</a:t>
              </a:r>
              <a:r>
                <a:rPr lang="en-US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</a:t>
              </a:r>
              <a:r>
                <a:rPr lang="en-US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এস-সি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সম্মান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en-GB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এম</a:t>
              </a:r>
              <a:r>
                <a:rPr lang="en-GB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GB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এস-সি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bn-IN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bn-IN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এড</a:t>
              </a:r>
              <a:r>
                <a:rPr lang="en-US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en-US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bn-IN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	</a:t>
              </a:r>
              <a:r>
                <a:rPr lang="en-US" alt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GB" alt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  <a:r>
                <a:rPr lang="bn-IN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bn-IN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bn-IN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	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মুলাটোল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মদীনাতুল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উলুম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কামিল </a:t>
              </a:r>
            </a:p>
            <a:p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	মাদরাসা, </a:t>
              </a:r>
              <a:r>
                <a:rPr lang="en-GB" alt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রংপুর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সদর</a:t>
              </a:r>
              <a:r>
                <a:rPr lang="en-GB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bn-IN" altLang="en-US" sz="4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alt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10" name="Picture 9" descr="333333333333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200" y="1219200"/>
              <a:ext cx="1789176" cy="1789176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>
          <a:xfrm>
            <a:off x="0" y="609600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বিষয় পরিচিতি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1730038"/>
            <a:ext cx="8382000" cy="3785652"/>
            <a:chOff x="0" y="1143000"/>
            <a:chExt cx="8382000" cy="3785652"/>
          </a:xfrm>
        </p:grpSpPr>
        <p:sp>
          <p:nvSpPr>
            <p:cNvPr id="9" name="TextBox 8"/>
            <p:cNvSpPr txBox="1"/>
            <p:nvPr/>
          </p:nvSpPr>
          <p:spPr>
            <a:xfrm>
              <a:off x="0" y="1143000"/>
              <a:ext cx="8382000" cy="37856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			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শ্রে</a:t>
              </a:r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ণি- নবম</a:t>
              </a:r>
            </a:p>
            <a:p>
              <a:pPr>
                <a:defRPr/>
              </a:pPr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			বিষয়- গণিত  </a:t>
              </a:r>
              <a:endParaRPr lang="en-US" sz="4000" dirty="0" smtClean="0">
                <a:latin typeface="NikoshBAN" pitchFamily="2" charset="0"/>
                <a:cs typeface="NikoshBAN" pitchFamily="2" charset="0"/>
              </a:endParaRPr>
            </a:p>
            <a:p>
              <a:pPr>
                <a:defRPr/>
              </a:pPr>
              <a:r>
                <a:rPr lang="en-US" sz="4000" dirty="0" smtClean="0">
                  <a:ln/>
                  <a:latin typeface="NikoshBAN" pitchFamily="2" charset="0"/>
                  <a:cs typeface="NikoshBAN" pitchFamily="2" charset="0"/>
                </a:rPr>
                <a:t>	</a:t>
              </a:r>
              <a:r>
                <a:rPr lang="bn-IN" sz="4000" dirty="0" smtClean="0">
                  <a:ln/>
                  <a:latin typeface="NikoshBAN" pitchFamily="2" charset="0"/>
                  <a:cs typeface="NikoshBAN" pitchFamily="2" charset="0"/>
                </a:rPr>
                <a:t>		অধ্যায়</a:t>
              </a:r>
              <a:r>
                <a:rPr lang="en-US" sz="4000" dirty="0" smtClean="0">
                  <a:ln/>
                  <a:latin typeface="NikoshBAN" pitchFamily="2" charset="0"/>
                  <a:cs typeface="NikoshBAN" pitchFamily="2" charset="0"/>
                </a:rPr>
                <a:t>-</a:t>
              </a:r>
              <a:r>
                <a:rPr lang="bn-IN" sz="4000" dirty="0" smtClean="0">
                  <a:ln/>
                  <a:latin typeface="NikoshBAN" pitchFamily="2" charset="0"/>
                  <a:cs typeface="NikoshBAN" pitchFamily="2" charset="0"/>
                </a:rPr>
                <a:t> দ্বিতীয় </a:t>
              </a:r>
              <a:endParaRPr lang="en-US" sz="4000" dirty="0" smtClean="0">
                <a:ln/>
                <a:latin typeface="NikoshBAN" pitchFamily="2" charset="0"/>
                <a:cs typeface="NikoshBAN" pitchFamily="2" charset="0"/>
              </a:endParaRPr>
            </a:p>
            <a:p>
              <a:pPr>
                <a:defRPr/>
              </a:pP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সময়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-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40</a:t>
              </a: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endParaRPr lang="en-US" sz="4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- 10/02/2020ইং</a:t>
              </a:r>
            </a:p>
            <a:p>
              <a:pPr>
                <a:defRPr/>
              </a:pPr>
              <a:endPara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10" name="Picture 9" descr="images333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1" y="1165562"/>
              <a:ext cx="2133599" cy="188595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660737"/>
            <a:ext cx="8382000" cy="5511463"/>
            <a:chOff x="0" y="660737"/>
            <a:chExt cx="7620000" cy="5511463"/>
          </a:xfrm>
        </p:grpSpPr>
        <p:pic>
          <p:nvPicPr>
            <p:cNvPr id="4" name="Picture 3" descr="1b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666875"/>
              <a:ext cx="7620000" cy="4505325"/>
            </a:xfrm>
            <a:prstGeom prst="rect">
              <a:avLst/>
            </a:prstGeom>
          </p:spPr>
        </p:pic>
        <p:sp>
          <p:nvSpPr>
            <p:cNvPr id="5" name="Title 4"/>
            <p:cNvSpPr txBox="1">
              <a:spLocks/>
            </p:cNvSpPr>
            <p:nvPr/>
          </p:nvSpPr>
          <p:spPr>
            <a:xfrm>
              <a:off x="0" y="660737"/>
              <a:ext cx="7620000" cy="1015663"/>
            </a:xfrm>
            <a:prstGeom prst="rect">
              <a:avLst/>
            </a:prstGeom>
            <a:solidFill>
              <a:srgbClr val="008000"/>
            </a:solidFill>
          </p:spPr>
          <p:txBody>
            <a:bodyPr vert="horz" wrap="square" rtlCol="0" anchor="ctr">
              <a:spAutoFit/>
            </a:bodyPr>
            <a:lstStyle/>
            <a:p>
              <a:r>
                <a:rPr lang="en-US" sz="6000" b="1" dirty="0" smtClean="0">
                  <a:solidFill>
                    <a:schemeClr val="bg1"/>
                  </a:solidFill>
                  <a:latin typeface="NikoshBAN" pitchFamily="2" charset="0"/>
                  <a:ea typeface="Verdana" panose="020B0604030504040204" pitchFamily="34" charset="0"/>
                  <a:cs typeface="NikoshBAN" pitchFamily="2" charset="0"/>
                </a:rPr>
                <a:t>	</a:t>
              </a:r>
              <a:r>
                <a:rPr lang="en-US" sz="6000" b="1" dirty="0" err="1" smtClean="0">
                  <a:solidFill>
                    <a:schemeClr val="bg1"/>
                  </a:solidFill>
                  <a:latin typeface="NikoshBAN" pitchFamily="2" charset="0"/>
                  <a:ea typeface="Verdana" panose="020B0604030504040204" pitchFamily="34" charset="0"/>
                  <a:cs typeface="NikoshBAN" pitchFamily="2" charset="0"/>
                </a:rPr>
                <a:t>নিচের</a:t>
              </a:r>
              <a:r>
                <a:rPr lang="en-US" sz="6000" b="1" dirty="0" smtClean="0">
                  <a:solidFill>
                    <a:schemeClr val="bg1"/>
                  </a:solidFill>
                  <a:latin typeface="NikoshBAN" pitchFamily="2" charset="0"/>
                  <a:ea typeface="Verdana" panose="020B0604030504040204" pitchFamily="34" charset="0"/>
                  <a:cs typeface="NikoshBAN" pitchFamily="2" charset="0"/>
                </a:rPr>
                <a:t> </a:t>
              </a:r>
              <a:r>
                <a:rPr lang="en-US" sz="6000" b="1" dirty="0" err="1" smtClean="0">
                  <a:solidFill>
                    <a:schemeClr val="bg1"/>
                  </a:solidFill>
                  <a:latin typeface="NikoshBAN" pitchFamily="2" charset="0"/>
                  <a:ea typeface="Verdana" panose="020B0604030504040204" pitchFamily="34" charset="0"/>
                  <a:cs typeface="NikoshBAN" pitchFamily="2" charset="0"/>
                </a:rPr>
                <a:t>চিত্র</a:t>
              </a:r>
              <a:r>
                <a:rPr lang="bn-IN" sz="6000" b="1" dirty="0" smtClean="0">
                  <a:solidFill>
                    <a:schemeClr val="bg1"/>
                  </a:solidFill>
                  <a:latin typeface="NikoshBAN" pitchFamily="2" charset="0"/>
                  <a:ea typeface="Verdana" panose="020B0604030504040204" pitchFamily="34" charset="0"/>
                  <a:cs typeface="NikoshBAN" pitchFamily="2" charset="0"/>
                </a:rPr>
                <a:t>টি</a:t>
              </a:r>
              <a:r>
                <a:rPr lang="en-US" sz="6000" b="1" dirty="0" smtClean="0">
                  <a:solidFill>
                    <a:schemeClr val="bg1"/>
                  </a:solidFill>
                  <a:latin typeface="NikoshBAN" pitchFamily="2" charset="0"/>
                  <a:ea typeface="Verdana" panose="020B0604030504040204" pitchFamily="34" charset="0"/>
                  <a:cs typeface="NikoshBAN" pitchFamily="2" charset="0"/>
                </a:rPr>
                <a:t> </a:t>
              </a:r>
              <a:r>
                <a:rPr lang="en-US" sz="6000" b="1" dirty="0" err="1" smtClean="0">
                  <a:solidFill>
                    <a:schemeClr val="bg1"/>
                  </a:solidFill>
                  <a:latin typeface="NikoshBAN" pitchFamily="2" charset="0"/>
                  <a:ea typeface="Verdana" panose="020B0604030504040204" pitchFamily="34" charset="0"/>
                  <a:cs typeface="NikoshBAN" pitchFamily="2" charset="0"/>
                </a:rPr>
                <a:t>লক্ষ্য</a:t>
              </a:r>
              <a:r>
                <a:rPr lang="en-US" sz="6000" b="1" dirty="0" smtClean="0">
                  <a:solidFill>
                    <a:schemeClr val="bg1"/>
                  </a:solidFill>
                  <a:latin typeface="NikoshBAN" pitchFamily="2" charset="0"/>
                  <a:ea typeface="Verdana" panose="020B0604030504040204" pitchFamily="34" charset="0"/>
                  <a:cs typeface="NikoshBAN" pitchFamily="2" charset="0"/>
                </a:rPr>
                <a:t> </a:t>
              </a:r>
              <a:r>
                <a:rPr lang="en-US" sz="6000" b="1" dirty="0" err="1" smtClean="0">
                  <a:solidFill>
                    <a:schemeClr val="bg1"/>
                  </a:solidFill>
                  <a:latin typeface="NikoshBAN" pitchFamily="2" charset="0"/>
                  <a:ea typeface="Verdana" panose="020B0604030504040204" pitchFamily="34" charset="0"/>
                  <a:cs typeface="NikoshBAN" pitchFamily="2" charset="0"/>
                </a:rPr>
                <a:t>কর</a:t>
              </a:r>
              <a:r>
                <a:rPr lang="en-US" sz="6000" b="1" dirty="0" smtClean="0">
                  <a:solidFill>
                    <a:schemeClr val="bg1"/>
                  </a:solidFill>
                  <a:latin typeface="NikoshBAN" pitchFamily="2" charset="0"/>
                  <a:ea typeface="Verdana" panose="020B0604030504040204" pitchFamily="34" charset="0"/>
                  <a:cs typeface="NikoshBAN" pitchFamily="2" charset="0"/>
                </a:rPr>
                <a:t>- </a:t>
              </a:r>
              <a:endParaRPr lang="en-US" sz="6000" b="1" dirty="0">
                <a:solidFill>
                  <a:schemeClr val="bg1"/>
                </a:solidFill>
                <a:latin typeface="NikoshBAN" pitchFamily="2" charset="0"/>
                <a:ea typeface="Verdana" panose="020B0604030504040204" pitchFamily="34" charset="0"/>
                <a:cs typeface="NikoshBAN" pitchFamily="2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066800" y="4321314"/>
            <a:ext cx="601980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bn-IN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 কতটি বই বিতরণ করছেন</a:t>
            </a:r>
            <a:r>
              <a:rPr 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1066800" y="4930914"/>
            <a:ext cx="3886200" cy="707886"/>
          </a:xfrm>
          <a:prstGeom prst="rect">
            <a:avLst/>
          </a:prstGeom>
          <a:solidFill>
            <a:srgbClr val="FF000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bn-IN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৩টি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bn-IN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 সেট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-1" y="965537"/>
            <a:ext cx="81534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শিরোনাম</a:t>
            </a:r>
            <a:endParaRPr lang="bn-IN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1201"/>
            <a:ext cx="8153400" cy="3809999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0" y="1117937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শিখন ফল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0" y="2133600"/>
            <a:ext cx="8382000" cy="2554545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40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 </a:t>
            </a:r>
            <a:r>
              <a:rPr lang="en-US" sz="4000" spc="-15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4000" spc="-15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/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spc="-150" dirty="0" smtClean="0">
                <a:latin typeface="NikoshBAN" pitchFamily="2" charset="0"/>
                <a:cs typeface="NikoshBAN" pitchFamily="2" charset="0"/>
              </a:rPr>
              <a:t>ii.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সেটর চিহ্নগুলো লিখতে </a:t>
            </a:r>
            <a:r>
              <a:rPr lang="bn-BD" sz="4000" spc="-150" dirty="0" smtClean="0"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0" y="685800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সেট/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itchFamily="2" charset="0"/>
              </a:rPr>
              <a:t>set</a:t>
            </a:r>
            <a:endParaRPr lang="bn-IN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776948"/>
            <a:ext cx="8686800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সেট শব্দটি আমাদের সুপরিচিত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/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জগতের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সুনির্ধারিত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সংগ্রহকে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জার্মান গণিতবিদ জর্জ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ক্যান্টর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প্রথম সেট 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ধারণা 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করেন।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তিনি অসীম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সেটেরও ধারণা দেন।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	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uiExpan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0" y="279737"/>
            <a:ext cx="83820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295400"/>
            <a:ext cx="9144000" cy="62478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মনে করি, </a:t>
            </a:r>
            <a:r>
              <a:rPr lang="en-US" sz="4000" b="1" dirty="0" smtClean="0">
                <a:solidFill>
                  <a:srgbClr val="7030A0"/>
                </a:solidFill>
                <a:latin typeface="Tw Cen MT" pitchFamily="34" charset="0"/>
                <a:cs typeface="NikoshBAN" pitchFamily="2" charset="0"/>
              </a:rPr>
              <a:t>A={</a:t>
            </a:r>
            <a:r>
              <a:rPr lang="en-US" sz="4000" b="1" dirty="0" err="1" smtClean="0">
                <a:solidFill>
                  <a:srgbClr val="7030A0"/>
                </a:solidFill>
                <a:latin typeface="Tw Cen MT" pitchFamily="34" charset="0"/>
                <a:cs typeface="NikoshBAN" pitchFamily="2" charset="0"/>
              </a:rPr>
              <a:t>a,b,c</a:t>
            </a:r>
            <a:r>
              <a:rPr lang="en-US" sz="4000" b="1" dirty="0" smtClean="0">
                <a:solidFill>
                  <a:srgbClr val="7030A0"/>
                </a:solidFill>
                <a:latin typeface="Tw Cen MT" pitchFamily="34" charset="0"/>
                <a:cs typeface="NikoshBAN" pitchFamily="2" charset="0"/>
              </a:rPr>
              <a:t>} </a:t>
            </a:r>
            <a:r>
              <a:rPr lang="bn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সেট।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সেটের প্রত্যেক বস্তু/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সদস্যকে সেটের উপাদান/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element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বলা হয়।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সেটকে সাধারণত ইংরেজি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Tw Cen MT" pitchFamily="34" charset="0"/>
                <a:cs typeface="NikoshBAN" pitchFamily="2" charset="0"/>
              </a:rPr>
              <a:t>Cappital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litter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A,B,C…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 </a:t>
            </a:r>
          </a:p>
          <a:p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দ্বারা প্রকাশ করা হয়।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সেটের উপাদানকে 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Small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litter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দ্বারা প্রকাশ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করা হয়।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সেটের উপাদানকে দ্বিতীয় বন্ধনী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{}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এর মধ্যে অন্তর্ভুক্ত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করে কমা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(,)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ব্যবহার করে সেট হিসেবে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প্রকাশ করা হয়।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	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3707</TotalTime>
  <Words>139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FuJiTsU</cp:lastModifiedBy>
  <cp:revision>1090</cp:revision>
  <dcterms:created xsi:type="dcterms:W3CDTF">2006-08-16T00:00:00Z</dcterms:created>
  <dcterms:modified xsi:type="dcterms:W3CDTF">2020-06-18T09:25:19Z</dcterms:modified>
</cp:coreProperties>
</file>