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7" r:id="rId5"/>
    <p:sldId id="261" r:id="rId6"/>
    <p:sldId id="262" r:id="rId7"/>
    <p:sldId id="263" r:id="rId8"/>
    <p:sldId id="264" r:id="rId9"/>
    <p:sldId id="285" r:id="rId10"/>
    <p:sldId id="265" r:id="rId11"/>
    <p:sldId id="266" r:id="rId12"/>
    <p:sldId id="286" r:id="rId13"/>
    <p:sldId id="267" r:id="rId14"/>
    <p:sldId id="289" r:id="rId15"/>
    <p:sldId id="287" r:id="rId16"/>
    <p:sldId id="274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8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3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2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6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1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1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5E97-2295-479D-8EDF-6FDE80A2FC5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BF3A-70DD-4C01-B7D8-DAE1B86B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5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40586" y="3440127"/>
            <a:ext cx="5174071" cy="158369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7723" y="2405743"/>
            <a:ext cx="5480901" cy="10343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ক্লাসে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175312" y="4168775"/>
            <a:ext cx="137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2822272" y="4205633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86654" y="5688629"/>
            <a:ext cx="6689807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Up Arrow Callout 9"/>
          <p:cNvSpPr/>
          <p:nvPr/>
        </p:nvSpPr>
        <p:spPr>
          <a:xfrm>
            <a:off x="5077968" y="3539593"/>
            <a:ext cx="2930854" cy="530074"/>
          </a:xfrm>
          <a:prstGeom prst="upArrowCallou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852524" y="3483966"/>
            <a:ext cx="3186076" cy="533541"/>
          </a:xfrm>
          <a:prstGeom prst="upArrowCallou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462623" y="4135438"/>
            <a:ext cx="1673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000" b="1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2524" y="4063773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52872" y="4064000"/>
            <a:ext cx="685800" cy="6096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1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lay 15"/>
          <p:cNvSpPr/>
          <p:nvPr/>
        </p:nvSpPr>
        <p:spPr>
          <a:xfrm rot="10800000" flipV="1">
            <a:off x="1867838" y="4993592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মেসি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08571"/>
            <a:ext cx="3630169" cy="235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9" y="1113204"/>
            <a:ext cx="3673235" cy="2363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19" name="Flowchart: Delay 18"/>
          <p:cNvSpPr/>
          <p:nvPr/>
        </p:nvSpPr>
        <p:spPr>
          <a:xfrm rot="10800000" flipV="1">
            <a:off x="6312837" y="5008107"/>
            <a:ext cx="1600200" cy="6096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Bent Arrow 19"/>
          <p:cNvSpPr/>
          <p:nvPr/>
        </p:nvSpPr>
        <p:spPr>
          <a:xfrm rot="5400000">
            <a:off x="7252757" y="4205634"/>
            <a:ext cx="573087" cy="762000"/>
          </a:xfrm>
          <a:prstGeom prst="bentArrow">
            <a:avLst>
              <a:gd name="adj1" fmla="val 16097"/>
              <a:gd name="adj2" fmla="val 23634"/>
              <a:gd name="adj3" fmla="val 37515"/>
              <a:gd name="adj4" fmla="val 37580"/>
            </a:avLst>
          </a:prstGeom>
          <a:solidFill>
            <a:srgbClr val="00B0F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2275" y="504638"/>
            <a:ext cx="1957402" cy="5300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0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0" grpId="0" animBg="1"/>
      <p:bldP spid="11" grpId="0" animBg="1"/>
      <p:bldP spid="13" grpId="0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67" y="3614050"/>
            <a:ext cx="2508248" cy="172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614050"/>
            <a:ext cx="2660650" cy="1703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81" y="830882"/>
            <a:ext cx="2544534" cy="166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0883"/>
            <a:ext cx="2660650" cy="166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2697" y="2603703"/>
            <a:ext cx="3009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71800" y="1407425"/>
            <a:ext cx="152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মুর্খ্য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2900" y="5361404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82648" y="2590859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772025" y="5400608"/>
            <a:ext cx="2528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78688" y="1321700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প্রযোজক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97200" y="3988700"/>
            <a:ext cx="1865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প্রযোজ্য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24713" y="3995050"/>
            <a:ext cx="1865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4251" y="366622"/>
            <a:ext cx="4718115" cy="4893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শ্রেণী বিভাগ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38"/>
          <a:stretch/>
        </p:blipFill>
        <p:spPr>
          <a:xfrm>
            <a:off x="7629228" y="2675683"/>
            <a:ext cx="311339" cy="10059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867734" y="1507253"/>
            <a:ext cx="1671949" cy="448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6816" y="2967135"/>
            <a:ext cx="5313784" cy="68342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000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2000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কর্তৃ কারকের সংজ্ঞা দাও</a:t>
            </a:r>
            <a:r>
              <a:rPr lang="bn-BD" sz="20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কর্তৃ </a:t>
            </a:r>
            <a:r>
              <a:rPr lang="bn-BD" sz="2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কারক কত প্রকার অ কি কি?</a:t>
            </a:r>
            <a:endParaRPr lang="en-US" sz="2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03479" y="806474"/>
            <a:ext cx="1282372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031"/>
          <a:stretch/>
        </p:blipFill>
        <p:spPr>
          <a:xfrm>
            <a:off x="7348930" y="2675683"/>
            <a:ext cx="31383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2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882 -0.0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10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8343" y="777509"/>
            <a:ext cx="2778170" cy="954107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67171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4154" y="777509"/>
            <a:ext cx="2487852" cy="95410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bn-BD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0244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468947"/>
            <a:ext cx="2619375" cy="195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8344" y="2861764"/>
            <a:ext cx="2778169" cy="52322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4154" y="3013421"/>
            <a:ext cx="248785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মুখ্য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4154" y="4883681"/>
            <a:ext cx="2370446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গৌণ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8344" y="4866034"/>
            <a:ext cx="2778169" cy="52322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endParaRPr lang="en-US" sz="2800" dirty="0">
              <a:solidFill>
                <a:srgbClr val="7F6000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243427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3" y="4177347"/>
            <a:ext cx="2633663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</p:spTree>
    <p:extLst>
      <p:ext uri="{BB962C8B-B14F-4D97-AF65-F5344CB8AC3E}">
        <p14:creationId xmlns:p14="http://schemas.microsoft.com/office/powerpoint/2010/main" val="36252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1913633" y="173453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বা ‘কাকে’ দান করতেন?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1923059" y="2584517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‘কি’ দিয়ে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1932486" y="3434498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‘কাকে’ দান করতেন?</a:t>
            </a:r>
            <a:endParaRPr lang="en-US" sz="24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Striped Right Arrow 12"/>
          <p:cNvSpPr/>
          <p:nvPr/>
        </p:nvSpPr>
        <p:spPr>
          <a:xfrm>
            <a:off x="1941913" y="4275052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‘কোথা’ থেকে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1951340" y="5125039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বা ‘কাকে দান করতেন?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5" name="Striped Right Arrow 14"/>
          <p:cNvSpPr/>
          <p:nvPr/>
        </p:nvSpPr>
        <p:spPr>
          <a:xfrm>
            <a:off x="1913633" y="86648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‘ক’ বা ‘কারা’ দান করতেন?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6054" y="1073084"/>
            <a:ext cx="518474" cy="464899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9232" y="1085520"/>
            <a:ext cx="1684134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58" y="1947293"/>
            <a:ext cx="169115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085" y="2793737"/>
            <a:ext cx="169115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6939" y="3640786"/>
            <a:ext cx="167711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083" y="4488468"/>
            <a:ext cx="1691157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8085" y="5328183"/>
            <a:ext cx="1691155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0144" y="421849"/>
            <a:ext cx="2969444" cy="43285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চিনিবার উপায়-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2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93097" y="1524000"/>
            <a:ext cx="2014146" cy="534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2" name="Rectangle 1"/>
          <p:cNvSpPr/>
          <p:nvPr/>
        </p:nvSpPr>
        <p:spPr>
          <a:xfrm>
            <a:off x="1487265" y="2685110"/>
            <a:ext cx="6156649" cy="989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154990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43914" y="2239348"/>
            <a:ext cx="1500087" cy="1623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43167" y="2685110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3980" y="2847054"/>
            <a:ext cx="5383219" cy="6657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2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কর্তৃকারকের বিভিন্ন বিভক্তির প্রয়োগ দেখাও।</a:t>
            </a:r>
            <a:endParaRPr lang="en-US" sz="2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5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7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2353559"/>
            <a:ext cx="5410200" cy="230832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কের ১টি উদাহরণ বল।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700" y="1524000"/>
            <a:ext cx="1219200" cy="466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29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333" y="3096636"/>
            <a:ext cx="7035930" cy="132343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নির্ণয়ে বিভক্তির প্রয়োজনীয়তা কি তা লিখে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7705" y="1577622"/>
            <a:ext cx="1637187" cy="463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9955" y="3462528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910" y="4881890"/>
            <a:ext cx="4906701" cy="10728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0" y="891263"/>
            <a:ext cx="5599361" cy="1065090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21410" y="2577442"/>
            <a:ext cx="2445426" cy="3048000"/>
            <a:chOff x="1803397" y="2888671"/>
            <a:chExt cx="2590800" cy="3048000"/>
          </a:xfrm>
          <a:solidFill>
            <a:schemeClr val="accent4"/>
          </a:solidFill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7634" y="3632504"/>
              <a:ext cx="2453934" cy="173893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400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400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400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900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9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900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2577442"/>
            <a:ext cx="2438427" cy="3048000"/>
            <a:chOff x="4825997" y="2893294"/>
            <a:chExt cx="2590800" cy="3048000"/>
          </a:xfrm>
          <a:solidFill>
            <a:schemeClr val="accent4"/>
          </a:solidFill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grpFill/>
            <a:ln w="19050">
              <a:solidFill>
                <a:srgbClr val="0000FF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0393" y="3690988"/>
              <a:ext cx="2362200" cy="16312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দশম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২য়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as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as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00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চতুর্থ</a:t>
              </a:r>
            </a:p>
            <a:p>
              <a:pPr>
                <a:defRPr/>
              </a:pPr>
              <a:r>
                <a:rPr lang="en-US" sz="200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কর্তৃ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কারক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322703" y="2328421"/>
            <a:ext cx="457200" cy="408062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g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4433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97429" y="4800600"/>
            <a:ext cx="6335485" cy="95410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/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3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iped Right Arrow 4"/>
          <p:cNvSpPr/>
          <p:nvPr/>
        </p:nvSpPr>
        <p:spPr>
          <a:xfrm>
            <a:off x="1913633" y="173453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9" name="Striped Right Arrow 8"/>
          <p:cNvSpPr/>
          <p:nvPr/>
        </p:nvSpPr>
        <p:spPr>
          <a:xfrm>
            <a:off x="1923059" y="2584517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2" name="Striped Right Arrow 11"/>
          <p:cNvSpPr/>
          <p:nvPr/>
        </p:nvSpPr>
        <p:spPr>
          <a:xfrm>
            <a:off x="1932486" y="3434498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3" name="Striped Right Arrow 12"/>
          <p:cNvSpPr/>
          <p:nvPr/>
        </p:nvSpPr>
        <p:spPr>
          <a:xfrm>
            <a:off x="1941913" y="4275052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4" name="Striped Right Arrow 13"/>
          <p:cNvSpPr/>
          <p:nvPr/>
        </p:nvSpPr>
        <p:spPr>
          <a:xfrm>
            <a:off x="1951340" y="5125039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5" name="Striped Right Arrow 14"/>
          <p:cNvSpPr/>
          <p:nvPr/>
        </p:nvSpPr>
        <p:spPr>
          <a:xfrm>
            <a:off x="1913633" y="866486"/>
            <a:ext cx="3601037" cy="810704"/>
          </a:xfrm>
          <a:prstGeom prst="stripedRightArrow">
            <a:avLst>
              <a:gd name="adj1" fmla="val 47674"/>
              <a:gd name="adj2" fmla="val 33721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1216054" y="1073084"/>
            <a:ext cx="518474" cy="4648990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9232" y="1085520"/>
            <a:ext cx="2261572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28658" y="1947293"/>
            <a:ext cx="2271000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38084" y="2793737"/>
            <a:ext cx="2271001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স্বহস্তে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56939" y="3640786"/>
            <a:ext cx="2252146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38083" y="4488468"/>
            <a:ext cx="2271002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38085" y="5328183"/>
            <a:ext cx="2271000" cy="405352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46976" y="358221"/>
            <a:ext cx="2132034" cy="508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54784" y="1640265"/>
            <a:ext cx="1788583" cy="400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9882" y="2582426"/>
            <a:ext cx="5218385" cy="1314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র্তৃ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cap="none" spc="0" dirty="0" err="1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1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1597056" y="2524813"/>
            <a:ext cx="6066935" cy="206057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BD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</a:t>
            </a:r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বিভক্তিসহ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4647" y="1564849"/>
            <a:ext cx="1351751" cy="4370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9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" t="1550" r="4675" b="1602"/>
          <a:stretch/>
        </p:blipFill>
        <p:spPr bwMode="auto">
          <a:xfrm>
            <a:off x="2182347" y="500743"/>
            <a:ext cx="4298622" cy="2513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94920" y="2945833"/>
            <a:ext cx="3665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08618" y="3386569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92463" y="401414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3362" y="4475942"/>
            <a:ext cx="7798201" cy="1200329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কারকঃ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কারক [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কৃ+ণক(অক)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 শব্দের অর্থ যা ক্রিয়া সম্পাদন করে।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অন্তর্গত ক্রিয়াপদের সঙ্গে অন্যান্য পদের যে সম্পর্ক থাকে তাকে কারক বলে। </a:t>
            </a:r>
            <a:r>
              <a:rPr lang="bn-BD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যায়,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 নাম্পদের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12959" y="3387831"/>
            <a:ext cx="609600" cy="653196"/>
          </a:xfrm>
          <a:prstGeom prst="downArrow">
            <a:avLst/>
          </a:prstGeom>
          <a:solidFill>
            <a:srgbClr val="00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81126" y="4010970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নামপদ</a:t>
            </a:r>
            <a:endParaRPr lang="en-US" sz="2800" dirty="0">
              <a:latin typeface="NikoshBAN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/>
      <p:bldP spid="11" grpId="0" animBg="1"/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33400" y="1722218"/>
            <a:ext cx="8077200" cy="1599165"/>
            <a:chOff x="457200" y="1262835"/>
            <a:chExt cx="8077200" cy="1599614"/>
          </a:xfrm>
          <a:solidFill>
            <a:srgbClr val="00B0F0"/>
          </a:solidFill>
        </p:grpSpPr>
        <p:sp>
          <p:nvSpPr>
            <p:cNvPr id="6" name="Down Arrow 5"/>
            <p:cNvSpPr/>
            <p:nvPr/>
          </p:nvSpPr>
          <p:spPr>
            <a:xfrm>
              <a:off x="3962400" y="12628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7200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31734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1883226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9248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572000" y="2085935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222168" y="2100449"/>
              <a:ext cx="609600" cy="762000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" y="2070598"/>
              <a:ext cx="7772400" cy="26942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415" y="4416195"/>
            <a:ext cx="140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384190" y="4430482"/>
            <a:ext cx="1373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08165" y="4430482"/>
            <a:ext cx="1527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49323" y="4416195"/>
            <a:ext cx="1820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59679" y="4430483"/>
            <a:ext cx="193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232312" y="443296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2400" dirty="0"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 descr="cow eat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53" y="3414480"/>
            <a:ext cx="1250271" cy="8191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rising_su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365" y="3389081"/>
            <a:ext cx="13208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leep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5" y="3389080"/>
            <a:ext cx="1219200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 descr="cutting man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79" y="3401780"/>
            <a:ext cx="1293812" cy="8318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blaind man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36" y="3414480"/>
            <a:ext cx="1314450" cy="8191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30" y="3389081"/>
            <a:ext cx="1400175" cy="844550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569026" y="849728"/>
            <a:ext cx="3939988" cy="5457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ছয় প্রকার।যথাঃ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6816" y="2279280"/>
            <a:ext cx="1007025" cy="1540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8859"/>
          <a:stretch/>
        </p:blipFill>
        <p:spPr>
          <a:xfrm>
            <a:off x="1212806" y="2554483"/>
            <a:ext cx="311781" cy="99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587" y="2554483"/>
            <a:ext cx="6156649" cy="989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80489" y="2554483"/>
            <a:ext cx="601493" cy="989636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766936" y="1143000"/>
            <a:ext cx="1671949" cy="399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949945" y="2707341"/>
            <a:ext cx="5107264" cy="62426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dirty="0" smtClean="0">
                <a:ln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IN" sz="2400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/>
                <a:latin typeface="NikoshBAN" pitchFamily="2" charset="0"/>
                <a:cs typeface="NikoshBAN" pitchFamily="2" charset="0"/>
              </a:rPr>
              <a:t>কারক কাকে বলে? কারক কত  প্রকার?</a:t>
            </a:r>
            <a:endParaRPr lang="en-US" sz="2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1515161" y="2554483"/>
            <a:ext cx="307298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2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88507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5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454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Hamim Kaif</cp:lastModifiedBy>
  <cp:revision>68</cp:revision>
  <dcterms:created xsi:type="dcterms:W3CDTF">2020-06-17T19:33:23Z</dcterms:created>
  <dcterms:modified xsi:type="dcterms:W3CDTF">2020-06-18T09:30:39Z</dcterms:modified>
</cp:coreProperties>
</file>