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5" r:id="rId3"/>
    <p:sldId id="274" r:id="rId4"/>
    <p:sldId id="273" r:id="rId5"/>
    <p:sldId id="272" r:id="rId6"/>
    <p:sldId id="271" r:id="rId7"/>
    <p:sldId id="270" r:id="rId8"/>
    <p:sldId id="268" r:id="rId9"/>
    <p:sldId id="269" r:id="rId10"/>
    <p:sldId id="267" r:id="rId11"/>
    <p:sldId id="266" r:id="rId12"/>
    <p:sldId id="258" r:id="rId13"/>
    <p:sldId id="264" r:id="rId14"/>
    <p:sldId id="263" r:id="rId15"/>
    <p:sldId id="262" r:id="rId16"/>
    <p:sldId id="261"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8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18-Jun-20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izanplsc@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19200" y="762000"/>
            <a:ext cx="6629400" cy="769441"/>
          </a:xfrm>
          <a:prstGeom prst="rect">
            <a:avLst/>
          </a:prstGeom>
          <a:noFill/>
          <a:ln>
            <a:solidFill>
              <a:srgbClr val="0070C0"/>
            </a:solidFill>
          </a:ln>
        </p:spPr>
        <p:txBody>
          <a:bodyPr wrap="square" rtlCol="0">
            <a:spAutoFit/>
          </a:bodyPr>
          <a:lstStyle/>
          <a:p>
            <a:r>
              <a:rPr lang="en-US" sz="4400" dirty="0" smtClean="0">
                <a:latin typeface="Times New Roman" pitchFamily="18" charset="0"/>
                <a:cs typeface="Times New Roman" pitchFamily="18" charset="0"/>
              </a:rPr>
              <a:t>Welcome to the presentation</a:t>
            </a:r>
            <a:endParaRPr lang="en-US" sz="4400" dirty="0">
              <a:latin typeface="Times New Roman" pitchFamily="18" charset="0"/>
              <a:cs typeface="Times New Roman" pitchFamily="18" charset="0"/>
            </a:endParaRPr>
          </a:p>
        </p:txBody>
      </p:sp>
      <p:pic>
        <p:nvPicPr>
          <p:cNvPr id="1026" name="Picture 2" descr="C:\Users\user\Downloads\take o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5929443"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1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381000"/>
            <a:ext cx="3733800" cy="2308324"/>
          </a:xfrm>
          <a:prstGeom prst="rect">
            <a:avLst/>
          </a:prstGeom>
        </p:spPr>
        <p:txBody>
          <a:bodyPr wrap="square">
            <a:spAutoFit/>
          </a:bodyPr>
          <a:lstStyle/>
          <a:p>
            <a:pPr algn="just"/>
            <a:r>
              <a:rPr lang="en-US" sz="2400" dirty="0">
                <a:latin typeface="Times New Roman" pitchFamily="18" charset="0"/>
                <a:cs typeface="Times New Roman" pitchFamily="18" charset="0"/>
              </a:rPr>
              <a:t>Modern aircraft companies are making revolutions in aviation technology. Boeing as well as Airbus is producing modern passenger airplanes. </a:t>
            </a:r>
            <a:endParaRPr lang="en-US" sz="2400" dirty="0"/>
          </a:p>
        </p:txBody>
      </p:sp>
      <p:sp>
        <p:nvSpPr>
          <p:cNvPr id="4" name="Rectangle 3"/>
          <p:cNvSpPr/>
          <p:nvPr/>
        </p:nvSpPr>
        <p:spPr>
          <a:xfrm>
            <a:off x="495300" y="2689324"/>
            <a:ext cx="8153400" cy="3785652"/>
          </a:xfrm>
          <a:prstGeom prst="rect">
            <a:avLst/>
          </a:prstGeom>
        </p:spPr>
        <p:txBody>
          <a:bodyPr wrap="square">
            <a:spAutoFit/>
          </a:bodyPr>
          <a:lstStyle/>
          <a:p>
            <a:pPr algn="just"/>
            <a:r>
              <a:rPr lang="en-US" sz="2400" dirty="0">
                <a:latin typeface="Times New Roman" pitchFamily="18" charset="0"/>
                <a:cs typeface="Times New Roman" pitchFamily="18" charset="0"/>
              </a:rPr>
              <a:t>These planes fly very fast. Boeing 787 flies 950 km/h. However, Airbus 350 is expected to fly in a couple of years. Its speed will be 945 km/h.</a:t>
            </a:r>
          </a:p>
          <a:p>
            <a:pPr algn="just"/>
            <a:r>
              <a:rPr lang="en-US" sz="2400" dirty="0">
                <a:latin typeface="Times New Roman" pitchFamily="18" charset="0"/>
                <a:cs typeface="Times New Roman" pitchFamily="18" charset="0"/>
              </a:rPr>
              <a:t>You find attractive ads on the websites of both Boeing and Airbus planes. Both have excellent features. But in speed, neither could beat the Concorde. It is the world’s fastest supersonic passenger air craft. Its normal speed was 2170 km/h. The Concorde was a joint  project by France and Britain. It started passenger flight in 1976. Unfortunately, the Concorde fleet was grounded forever in 2003 after a major accident</a:t>
            </a:r>
            <a:endParaRPr lang="en-US" sz="2400" dirty="0"/>
          </a:p>
        </p:txBody>
      </p:sp>
      <p:pic>
        <p:nvPicPr>
          <p:cNvPr id="5122" name="Picture 2" descr="C:\Users\user\Downloads\boying 7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537" y="609600"/>
            <a:ext cx="2036379"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41326" y="2219325"/>
            <a:ext cx="1828800" cy="400110"/>
          </a:xfrm>
          <a:prstGeom prst="rect">
            <a:avLst/>
          </a:prstGeom>
          <a:solidFill>
            <a:schemeClr val="accent1">
              <a:lumMod val="60000"/>
              <a:lumOff val="40000"/>
            </a:schemeClr>
          </a:solidFill>
        </p:spPr>
        <p:txBody>
          <a:bodyPr wrap="square" rtlCol="0">
            <a:spAutoFit/>
          </a:bodyPr>
          <a:lstStyle/>
          <a:p>
            <a:pPr algn="ctr"/>
            <a:r>
              <a:rPr lang="en-US" sz="2000" dirty="0" smtClean="0">
                <a:latin typeface="Times New Roman" pitchFamily="18" charset="0"/>
                <a:cs typeface="Times New Roman" pitchFamily="18" charset="0"/>
              </a:rPr>
              <a:t>Boeing 787</a:t>
            </a:r>
            <a:endParaRPr lang="en-US" sz="2000" dirty="0">
              <a:latin typeface="Times New Roman" pitchFamily="18" charset="0"/>
              <a:cs typeface="Times New Roman" pitchFamily="18" charset="0"/>
            </a:endParaRPr>
          </a:p>
        </p:txBody>
      </p:sp>
      <p:sp>
        <p:nvSpPr>
          <p:cNvPr id="7" name="TextBox 6"/>
          <p:cNvSpPr txBox="1"/>
          <p:nvPr/>
        </p:nvSpPr>
        <p:spPr>
          <a:xfrm>
            <a:off x="6833119" y="2242066"/>
            <a:ext cx="1676400" cy="400110"/>
          </a:xfrm>
          <a:prstGeom prst="rect">
            <a:avLst/>
          </a:prstGeom>
          <a:solidFill>
            <a:srgbClr val="00B0F0"/>
          </a:solidFill>
        </p:spPr>
        <p:txBody>
          <a:bodyPr wrap="square" rtlCol="0">
            <a:spAutoFit/>
          </a:bodyPr>
          <a:lstStyle/>
          <a:p>
            <a:pPr algn="ctr"/>
            <a:r>
              <a:rPr lang="en-US" sz="2000" dirty="0">
                <a:latin typeface="Times New Roman" pitchFamily="18" charset="0"/>
                <a:cs typeface="Times New Roman" pitchFamily="18" charset="0"/>
              </a:rPr>
              <a:t>A</a:t>
            </a:r>
            <a:r>
              <a:rPr lang="en-US" sz="2000" dirty="0" smtClean="0">
                <a:latin typeface="Times New Roman" pitchFamily="18" charset="0"/>
                <a:cs typeface="Times New Roman" pitchFamily="18" charset="0"/>
              </a:rPr>
              <a:t>irbus </a:t>
            </a:r>
            <a:r>
              <a:rPr lang="en-US" sz="2000" dirty="0" smtClean="0">
                <a:latin typeface="Times New Roman" pitchFamily="18" charset="0"/>
                <a:cs typeface="Times New Roman" pitchFamily="18" charset="0"/>
              </a:rPr>
              <a:t>350</a:t>
            </a:r>
            <a:endParaRPr lang="en-US" sz="2000" dirty="0">
              <a:latin typeface="Times New Roman" pitchFamily="18" charset="0"/>
              <a:cs typeface="Times New Roman" pitchFamily="18" charset="0"/>
            </a:endParaRPr>
          </a:p>
        </p:txBody>
      </p:sp>
      <p:pic>
        <p:nvPicPr>
          <p:cNvPr id="1026" name="Picture 2" descr="D:\Screenshots\Screenshot (8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3119" y="609600"/>
            <a:ext cx="1815581"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0437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609600"/>
            <a:ext cx="3657600" cy="954107"/>
          </a:xfrm>
          <a:prstGeom prst="rect">
            <a:avLst/>
          </a:prstGeom>
          <a:noFill/>
          <a:ln>
            <a:solidFill>
              <a:schemeClr val="accent3">
                <a:lumMod val="40000"/>
                <a:lumOff val="60000"/>
              </a:schemeClr>
            </a:solidFill>
          </a:ln>
        </p:spPr>
        <p:txBody>
          <a:bodyPr wrap="square" rtlCol="0">
            <a:spAutoFit/>
          </a:bodyPr>
          <a:lstStyle/>
          <a:p>
            <a:r>
              <a:rPr lang="en-US" sz="2800" dirty="0" smtClean="0">
                <a:latin typeface="Times New Roman" pitchFamily="18" charset="0"/>
                <a:cs typeface="Times New Roman" pitchFamily="18" charset="0"/>
              </a:rPr>
              <a:t>Answer the following questions</a:t>
            </a:r>
            <a:endParaRPr lang="en-US" sz="2800" dirty="0">
              <a:latin typeface="Times New Roman" pitchFamily="18" charset="0"/>
              <a:cs typeface="Times New Roman" pitchFamily="18" charset="0"/>
            </a:endParaRPr>
          </a:p>
        </p:txBody>
      </p:sp>
      <p:sp>
        <p:nvSpPr>
          <p:cNvPr id="4" name="TextBox 3"/>
          <p:cNvSpPr txBox="1"/>
          <p:nvPr/>
        </p:nvSpPr>
        <p:spPr>
          <a:xfrm>
            <a:off x="533400" y="1524000"/>
            <a:ext cx="7924800" cy="4401205"/>
          </a:xfrm>
          <a:prstGeom prst="rect">
            <a:avLst/>
          </a:prstGeom>
          <a:noFill/>
        </p:spPr>
        <p:txBody>
          <a:bodyPr wrap="square" rtlCol="0">
            <a:spAutoFit/>
          </a:bodyPr>
          <a:lstStyle/>
          <a:p>
            <a:pPr marL="342900" indent="-342900">
              <a:buAutoNum type="arabicPeriod"/>
            </a:pPr>
            <a:r>
              <a:rPr lang="en-US" sz="2800" dirty="0" smtClean="0">
                <a:latin typeface="Times New Roman" pitchFamily="18" charset="0"/>
                <a:cs typeface="Times New Roman" pitchFamily="18" charset="0"/>
              </a:rPr>
              <a:t>Who made the first successful experiment in flying an airplane?</a:t>
            </a:r>
          </a:p>
          <a:p>
            <a:pPr marL="342900" indent="-342900">
              <a:buAutoNum type="arabicPeriod"/>
            </a:pPr>
            <a:endParaRPr lang="en-US" sz="2800" dirty="0">
              <a:latin typeface="Times New Roman" pitchFamily="18" charset="0"/>
              <a:cs typeface="Times New Roman" pitchFamily="18" charset="0"/>
            </a:endParaRPr>
          </a:p>
          <a:p>
            <a:pPr marL="342900" indent="-342900">
              <a:buAutoNum type="arabicPeriod"/>
            </a:pPr>
            <a:r>
              <a:rPr lang="en-US" sz="2800" dirty="0" smtClean="0">
                <a:latin typeface="Times New Roman" pitchFamily="18" charset="0"/>
                <a:cs typeface="Times New Roman" pitchFamily="18" charset="0"/>
              </a:rPr>
              <a:t>What was the first flying machine called?</a:t>
            </a:r>
          </a:p>
          <a:p>
            <a:pPr marL="342900" indent="-342900">
              <a:buAutoNum type="arabicPeriod"/>
            </a:pPr>
            <a:endParaRPr lang="en-US" sz="2800" dirty="0">
              <a:latin typeface="Times New Roman" pitchFamily="18" charset="0"/>
              <a:cs typeface="Times New Roman" pitchFamily="18" charset="0"/>
            </a:endParaRPr>
          </a:p>
          <a:p>
            <a:pPr marL="342900" indent="-342900">
              <a:buAutoNum type="arabicPeriod"/>
            </a:pPr>
            <a:r>
              <a:rPr lang="en-US" sz="2800" dirty="0" smtClean="0">
                <a:latin typeface="Times New Roman" pitchFamily="18" charset="0"/>
                <a:cs typeface="Times New Roman" pitchFamily="18" charset="0"/>
              </a:rPr>
              <a:t>What do you mean by ‘supersonic’  ?</a:t>
            </a:r>
          </a:p>
          <a:p>
            <a:pPr marL="342900" indent="-342900">
              <a:buAutoNum type="arabicPeriod"/>
            </a:pPr>
            <a:endParaRPr lang="en-US" sz="2800" dirty="0">
              <a:latin typeface="Times New Roman" pitchFamily="18" charset="0"/>
              <a:cs typeface="Times New Roman" pitchFamily="18" charset="0"/>
            </a:endParaRPr>
          </a:p>
          <a:p>
            <a:pPr marL="342900" indent="-342900">
              <a:buAutoNum type="arabicPeriod"/>
            </a:pPr>
            <a:r>
              <a:rPr lang="en-US" sz="2800" dirty="0" smtClean="0">
                <a:latin typeface="Times New Roman" pitchFamily="18" charset="0"/>
                <a:cs typeface="Times New Roman" pitchFamily="18" charset="0"/>
              </a:rPr>
              <a:t>What was world’s fastest passenger airplane?</a:t>
            </a:r>
          </a:p>
          <a:p>
            <a:pPr marL="342900" indent="-342900">
              <a:buAutoNum type="arabicPeriod"/>
            </a:pPr>
            <a:endParaRPr lang="en-US" sz="2800" dirty="0">
              <a:latin typeface="Times New Roman" pitchFamily="18" charset="0"/>
              <a:cs typeface="Times New Roman" pitchFamily="18" charset="0"/>
            </a:endParaRPr>
          </a:p>
          <a:p>
            <a:pPr marL="342900" indent="-342900">
              <a:buAutoNum type="arabicPeriod"/>
            </a:pPr>
            <a:r>
              <a:rPr lang="en-US" sz="2800" dirty="0" smtClean="0">
                <a:latin typeface="Times New Roman" pitchFamily="18" charset="0"/>
                <a:cs typeface="Times New Roman" pitchFamily="18" charset="0"/>
              </a:rPr>
              <a:t>When was Concorde fleet finally grounded?</a:t>
            </a:r>
            <a:endParaRPr lang="en-US" sz="2800" dirty="0">
              <a:latin typeface="Times New Roman" pitchFamily="18" charset="0"/>
              <a:cs typeface="Times New Roman" pitchFamily="18" charset="0"/>
            </a:endParaRPr>
          </a:p>
        </p:txBody>
      </p:sp>
      <p:sp>
        <p:nvSpPr>
          <p:cNvPr id="5" name="6-Point Star 4"/>
          <p:cNvSpPr/>
          <p:nvPr/>
        </p:nvSpPr>
        <p:spPr>
          <a:xfrm>
            <a:off x="5029200" y="76200"/>
            <a:ext cx="3124200" cy="1676400"/>
          </a:xfrm>
          <a:prstGeom prst="star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Times New Roman" pitchFamily="18" charset="0"/>
                <a:cs typeface="Times New Roman" pitchFamily="18" charset="0"/>
              </a:rPr>
              <a:t>Individual Work</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26122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0550" y="1743075"/>
            <a:ext cx="7696200" cy="830997"/>
          </a:xfrm>
          <a:prstGeom prst="rect">
            <a:avLst/>
          </a:prstGeom>
          <a:noFill/>
          <a:ln>
            <a:solidFill>
              <a:schemeClr val="accent6">
                <a:lumMod val="50000"/>
              </a:schemeClr>
            </a:solidFill>
          </a:ln>
        </p:spPr>
        <p:txBody>
          <a:bodyPr wrap="square" rtlCol="0">
            <a:spAutoFit/>
          </a:bodyPr>
          <a:lstStyle/>
          <a:p>
            <a:r>
              <a:rPr lang="en-US" sz="2400" dirty="0" smtClean="0">
                <a:latin typeface="Times New Roman" pitchFamily="18" charset="0"/>
                <a:cs typeface="Times New Roman" pitchFamily="18" charset="0"/>
              </a:rPr>
              <a:t>Complete these statements using the correct form of words in the brackets.</a:t>
            </a:r>
            <a:endParaRPr lang="en-US" sz="2400" dirty="0">
              <a:latin typeface="Times New Roman" pitchFamily="18" charset="0"/>
              <a:cs typeface="Times New Roman" pitchFamily="18" charset="0"/>
            </a:endParaRPr>
          </a:p>
        </p:txBody>
      </p:sp>
      <p:sp>
        <p:nvSpPr>
          <p:cNvPr id="4" name="TextBox 3"/>
          <p:cNvSpPr txBox="1"/>
          <p:nvPr/>
        </p:nvSpPr>
        <p:spPr>
          <a:xfrm>
            <a:off x="514350" y="2583597"/>
            <a:ext cx="8458200" cy="4154984"/>
          </a:xfrm>
          <a:prstGeom prst="rect">
            <a:avLst/>
          </a:prstGeom>
          <a:noFill/>
        </p:spPr>
        <p:txBody>
          <a:bodyPr wrap="square" rtlCol="0">
            <a:spAutoFit/>
          </a:bodyPr>
          <a:lstStyle/>
          <a:p>
            <a:pPr marL="342900" indent="-342900">
              <a:buAutoNum type="alphaLcPeriod"/>
            </a:pPr>
            <a:r>
              <a:rPr lang="en-US" sz="2400" dirty="0" smtClean="0">
                <a:latin typeface="Times New Roman" pitchFamily="18" charset="0"/>
                <a:cs typeface="Times New Roman" pitchFamily="18" charset="0"/>
              </a:rPr>
              <a:t>Airbus 350 is a bit                    than Boeing 787.</a:t>
            </a:r>
          </a:p>
          <a:p>
            <a:pPr marL="342900" indent="-342900">
              <a:buAutoNum type="alphaLcPeriod"/>
            </a:pPr>
            <a:r>
              <a:rPr lang="en-US" sz="2400" dirty="0" smtClean="0">
                <a:latin typeface="Times New Roman" pitchFamily="18" charset="0"/>
                <a:cs typeface="Times New Roman" pitchFamily="18" charset="0"/>
              </a:rPr>
              <a:t>Concorde flew                     among all passenger aircrafts.</a:t>
            </a:r>
          </a:p>
          <a:p>
            <a:pPr marL="342900" indent="-342900">
              <a:buAutoNum type="alphaLcPeriod"/>
            </a:pPr>
            <a:r>
              <a:rPr lang="en-US" sz="2400" dirty="0" smtClean="0">
                <a:latin typeface="Times New Roman" pitchFamily="18" charset="0"/>
                <a:cs typeface="Times New Roman" pitchFamily="18" charset="0"/>
              </a:rPr>
              <a:t>Even sound cannot travel as                      </a:t>
            </a:r>
            <a:r>
              <a:rPr lang="en-US" sz="2400" dirty="0" err="1" smtClean="0">
                <a:latin typeface="Times New Roman" pitchFamily="18" charset="0"/>
                <a:cs typeface="Times New Roman" pitchFamily="18" charset="0"/>
              </a:rPr>
              <a:t>as</a:t>
            </a:r>
            <a:r>
              <a:rPr lang="en-US" sz="2400" dirty="0" smtClean="0">
                <a:latin typeface="Times New Roman" pitchFamily="18" charset="0"/>
                <a:cs typeface="Times New Roman" pitchFamily="18" charset="0"/>
              </a:rPr>
              <a:t> Concorde. </a:t>
            </a:r>
          </a:p>
          <a:p>
            <a:pPr marL="342900" indent="-342900">
              <a:buAutoNum type="alphaLcPeriod"/>
            </a:pPr>
            <a:r>
              <a:rPr lang="en-US" sz="2400" dirty="0" smtClean="0">
                <a:latin typeface="Times New Roman" pitchFamily="18" charset="0"/>
                <a:cs typeface="Times New Roman" pitchFamily="18" charset="0"/>
              </a:rPr>
              <a:t>In supersonic speeds, Concorde flies                 in the sky than Boeing.</a:t>
            </a:r>
          </a:p>
          <a:p>
            <a:pPr marL="342900" indent="-342900">
              <a:buAutoNum type="alphaLcPeriod"/>
            </a:pPr>
            <a:r>
              <a:rPr lang="en-US" sz="2400" dirty="0" smtClean="0">
                <a:latin typeface="Times New Roman" pitchFamily="18" charset="0"/>
                <a:cs typeface="Times New Roman" pitchFamily="18" charset="0"/>
              </a:rPr>
              <a:t>To many, Concorde looks                         than other passenger aircrafts.</a:t>
            </a:r>
          </a:p>
          <a:p>
            <a:pPr marL="342900" indent="-342900">
              <a:buAutoNum type="alphaLcPeriod"/>
            </a:pPr>
            <a:r>
              <a:rPr lang="en-US" sz="2400" dirty="0" smtClean="0">
                <a:latin typeface="Times New Roman" pitchFamily="18" charset="0"/>
                <a:cs typeface="Times New Roman" pitchFamily="18" charset="0"/>
              </a:rPr>
              <a:t>Airbus A380 is the                       passenger aircraft in the world now.</a:t>
            </a:r>
          </a:p>
          <a:p>
            <a:pPr marL="342900" indent="-342900">
              <a:buAutoNum type="alphaLcPeriod"/>
            </a:pPr>
            <a:r>
              <a:rPr lang="en-US" sz="2400" dirty="0" smtClean="0">
                <a:latin typeface="Times New Roman" pitchFamily="18" charset="0"/>
                <a:cs typeface="Times New Roman" pitchFamily="18" charset="0"/>
              </a:rPr>
              <a:t>Airbus A380 can carry                       passengers than Boeing 787.</a:t>
            </a:r>
            <a:endParaRPr lang="en-US" sz="2400" dirty="0">
              <a:latin typeface="Times New Roman" pitchFamily="18" charset="0"/>
              <a:cs typeface="Times New Roman" pitchFamily="18" charset="0"/>
            </a:endParaRPr>
          </a:p>
        </p:txBody>
      </p:sp>
      <p:sp>
        <p:nvSpPr>
          <p:cNvPr id="5" name="TextBox 4"/>
          <p:cNvSpPr txBox="1"/>
          <p:nvPr/>
        </p:nvSpPr>
        <p:spPr>
          <a:xfrm>
            <a:off x="3429000" y="2583597"/>
            <a:ext cx="131445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slower</a:t>
            </a:r>
            <a:endParaRPr lang="en-US" sz="2400" dirty="0">
              <a:latin typeface="Times New Roman" pitchFamily="18" charset="0"/>
              <a:cs typeface="Times New Roman" pitchFamily="18" charset="0"/>
            </a:endParaRPr>
          </a:p>
        </p:txBody>
      </p:sp>
      <p:sp>
        <p:nvSpPr>
          <p:cNvPr id="6" name="TextBox 5"/>
          <p:cNvSpPr txBox="1"/>
          <p:nvPr/>
        </p:nvSpPr>
        <p:spPr>
          <a:xfrm>
            <a:off x="2857500" y="2967335"/>
            <a:ext cx="11430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fastest</a:t>
            </a:r>
            <a:endParaRPr lang="en-US" sz="2400" dirty="0">
              <a:latin typeface="Times New Roman" pitchFamily="18" charset="0"/>
              <a:cs typeface="Times New Roman" pitchFamily="18" charset="0"/>
            </a:endParaRPr>
          </a:p>
        </p:txBody>
      </p:sp>
      <p:sp>
        <p:nvSpPr>
          <p:cNvPr id="7" name="TextBox 6"/>
          <p:cNvSpPr txBox="1"/>
          <p:nvPr/>
        </p:nvSpPr>
        <p:spPr>
          <a:xfrm>
            <a:off x="4438650" y="3276600"/>
            <a:ext cx="13716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fast</a:t>
            </a:r>
            <a:endParaRPr lang="en-US" sz="2400" dirty="0">
              <a:latin typeface="Times New Roman" pitchFamily="18" charset="0"/>
              <a:cs typeface="Times New Roman" pitchFamily="18" charset="0"/>
            </a:endParaRPr>
          </a:p>
        </p:txBody>
      </p:sp>
      <p:sp>
        <p:nvSpPr>
          <p:cNvPr id="8" name="TextBox 7"/>
          <p:cNvSpPr txBox="1"/>
          <p:nvPr/>
        </p:nvSpPr>
        <p:spPr>
          <a:xfrm>
            <a:off x="5410200" y="3657600"/>
            <a:ext cx="13716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higher</a:t>
            </a:r>
            <a:endParaRPr lang="en-US" sz="2400" dirty="0">
              <a:latin typeface="Times New Roman" pitchFamily="18" charset="0"/>
              <a:cs typeface="Times New Roman" pitchFamily="18" charset="0"/>
            </a:endParaRPr>
          </a:p>
        </p:txBody>
      </p:sp>
      <p:sp>
        <p:nvSpPr>
          <p:cNvPr id="9" name="TextBox 8"/>
          <p:cNvSpPr txBox="1"/>
          <p:nvPr/>
        </p:nvSpPr>
        <p:spPr>
          <a:xfrm>
            <a:off x="4000500" y="4430256"/>
            <a:ext cx="2009775" cy="461665"/>
          </a:xfrm>
          <a:prstGeom prst="rect">
            <a:avLst/>
          </a:prstGeom>
          <a:noFill/>
        </p:spPr>
        <p:txBody>
          <a:bodyPr wrap="square" rtlCol="0">
            <a:spAutoFit/>
          </a:bodyPr>
          <a:lstStyle/>
          <a:p>
            <a:r>
              <a:rPr lang="en-US" sz="2400" dirty="0">
                <a:latin typeface="Times New Roman" pitchFamily="18" charset="0"/>
                <a:cs typeface="Times New Roman" pitchFamily="18" charset="0"/>
              </a:rPr>
              <a:t>m</a:t>
            </a:r>
            <a:r>
              <a:rPr lang="en-US" sz="2400" dirty="0" smtClean="0">
                <a:latin typeface="Times New Roman" pitchFamily="18" charset="0"/>
                <a:cs typeface="Times New Roman" pitchFamily="18" charset="0"/>
              </a:rPr>
              <a:t>ore beautiful</a:t>
            </a:r>
            <a:endParaRPr lang="en-US" sz="2400" dirty="0">
              <a:latin typeface="Times New Roman" pitchFamily="18" charset="0"/>
              <a:cs typeface="Times New Roman" pitchFamily="18" charset="0"/>
            </a:endParaRPr>
          </a:p>
        </p:txBody>
      </p:sp>
      <p:sp>
        <p:nvSpPr>
          <p:cNvPr id="10" name="TextBox 9"/>
          <p:cNvSpPr txBox="1"/>
          <p:nvPr/>
        </p:nvSpPr>
        <p:spPr>
          <a:xfrm>
            <a:off x="3467100" y="5181600"/>
            <a:ext cx="127635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largest</a:t>
            </a:r>
            <a:endParaRPr lang="en-US" sz="2400" dirty="0">
              <a:latin typeface="Times New Roman" pitchFamily="18" charset="0"/>
              <a:cs typeface="Times New Roman" pitchFamily="18" charset="0"/>
            </a:endParaRPr>
          </a:p>
        </p:txBody>
      </p:sp>
      <p:sp>
        <p:nvSpPr>
          <p:cNvPr id="11" name="TextBox 10"/>
          <p:cNvSpPr txBox="1"/>
          <p:nvPr/>
        </p:nvSpPr>
        <p:spPr>
          <a:xfrm>
            <a:off x="4000498" y="5867400"/>
            <a:ext cx="100488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more</a:t>
            </a:r>
            <a:endParaRPr lang="en-US" sz="2400" dirty="0">
              <a:latin typeface="Times New Roman" pitchFamily="18" charset="0"/>
              <a:cs typeface="Times New Roman" pitchFamily="18" charset="0"/>
            </a:endParaRPr>
          </a:p>
        </p:txBody>
      </p:sp>
      <p:sp>
        <p:nvSpPr>
          <p:cNvPr id="12" name="Explosion 2 11"/>
          <p:cNvSpPr/>
          <p:nvPr/>
        </p:nvSpPr>
        <p:spPr>
          <a:xfrm>
            <a:off x="3429000" y="0"/>
            <a:ext cx="3886200" cy="1828800"/>
          </a:xfrm>
          <a:prstGeom prst="irregularSeal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itchFamily="18" charset="0"/>
                <a:cs typeface="Times New Roman" pitchFamily="18" charset="0"/>
              </a:rPr>
              <a:t>Pair Work</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999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2743200"/>
            <a:ext cx="8001000" cy="3108543"/>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Suppose, your teacher will buy a mobile handset. Visit in  pairs a nearby mobile phone shop. Make a list of different  models of handset with their price and other features. Then discuss with your partner to compare and decide which one will be the best handset and why. Share your findings  with other groups.</a:t>
            </a:r>
          </a:p>
          <a:p>
            <a:pPr algn="just"/>
            <a:r>
              <a:rPr lang="en-US" sz="2800" dirty="0" smtClean="0">
                <a:solidFill>
                  <a:srgbClr val="002060"/>
                </a:solidFill>
                <a:latin typeface="Times New Roman" pitchFamily="18" charset="0"/>
                <a:cs typeface="Times New Roman" pitchFamily="18" charset="0"/>
              </a:rPr>
              <a:t>Then write a short note on your experience.</a:t>
            </a:r>
            <a:endParaRPr lang="en-US" sz="2800" dirty="0">
              <a:solidFill>
                <a:srgbClr val="002060"/>
              </a:solidFill>
              <a:latin typeface="Times New Roman" pitchFamily="18" charset="0"/>
              <a:cs typeface="Times New Roman" pitchFamily="18" charset="0"/>
            </a:endParaRPr>
          </a:p>
        </p:txBody>
      </p:sp>
      <p:sp>
        <p:nvSpPr>
          <p:cNvPr id="5" name="TextBox 4"/>
          <p:cNvSpPr txBox="1"/>
          <p:nvPr/>
        </p:nvSpPr>
        <p:spPr>
          <a:xfrm>
            <a:off x="457200" y="1981200"/>
            <a:ext cx="2257425" cy="523220"/>
          </a:xfrm>
          <a:prstGeom prst="rect">
            <a:avLst/>
          </a:prstGeom>
          <a:solidFill>
            <a:srgbClr val="7030A0"/>
          </a:solidFill>
        </p:spPr>
        <p:txBody>
          <a:bodyPr wrap="square" rtlCol="0">
            <a:spAutoFit/>
          </a:bodyPr>
          <a:lstStyle/>
          <a:p>
            <a:r>
              <a:rPr lang="en-US" sz="2800" dirty="0" smtClean="0">
                <a:latin typeface="Times New Roman" pitchFamily="18" charset="0"/>
                <a:cs typeface="Times New Roman" pitchFamily="18" charset="0"/>
              </a:rPr>
              <a:t>Project Work:</a:t>
            </a:r>
            <a:endParaRPr lang="en-US" sz="2800" dirty="0">
              <a:latin typeface="Times New Roman" pitchFamily="18" charset="0"/>
              <a:cs typeface="Times New Roman" pitchFamily="18" charset="0"/>
            </a:endParaRPr>
          </a:p>
        </p:txBody>
      </p:sp>
      <p:sp>
        <p:nvSpPr>
          <p:cNvPr id="6" name="Curved Down Ribbon 5"/>
          <p:cNvSpPr/>
          <p:nvPr/>
        </p:nvSpPr>
        <p:spPr>
          <a:xfrm>
            <a:off x="904875" y="152400"/>
            <a:ext cx="7238999" cy="1524000"/>
          </a:xfrm>
          <a:prstGeom prst="ellipseRibbon">
            <a:avLst>
              <a:gd name="adj1" fmla="val 25000"/>
              <a:gd name="adj2" fmla="val 56435"/>
              <a:gd name="adj3" fmla="val 125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accent2">
                    <a:lumMod val="75000"/>
                  </a:schemeClr>
                </a:solidFill>
              </a:rPr>
              <a:t>Group Work</a:t>
            </a:r>
            <a:endParaRPr lang="en-US" sz="4000" dirty="0">
              <a:solidFill>
                <a:schemeClr val="accent2">
                  <a:lumMod val="75000"/>
                </a:schemeClr>
              </a:solidFill>
            </a:endParaRPr>
          </a:p>
        </p:txBody>
      </p:sp>
    </p:spTree>
    <p:extLst>
      <p:ext uri="{BB962C8B-B14F-4D97-AF65-F5344CB8AC3E}">
        <p14:creationId xmlns:p14="http://schemas.microsoft.com/office/powerpoint/2010/main" val="3158939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 y="304800"/>
            <a:ext cx="5486400" cy="1815882"/>
          </a:xfrm>
          <a:prstGeom prst="rect">
            <a:avLst/>
          </a:prstGeom>
          <a:noFill/>
          <a:ln>
            <a:solidFill>
              <a:schemeClr val="accent2">
                <a:lumMod val="20000"/>
                <a:lumOff val="80000"/>
              </a:schemeClr>
            </a:solidFill>
          </a:ln>
        </p:spPr>
        <p:txBody>
          <a:bodyPr wrap="square" rtlCol="0">
            <a:spAutoFit/>
          </a:bodyPr>
          <a:lstStyle/>
          <a:p>
            <a:pPr algn="just"/>
            <a:r>
              <a:rPr lang="en-US" sz="2800" dirty="0" smtClean="0">
                <a:latin typeface="Times New Roman" pitchFamily="18" charset="0"/>
                <a:cs typeface="Times New Roman" pitchFamily="18" charset="0"/>
              </a:rPr>
              <a:t>F. Choose the best answer to each question from the alternatives given and write the corresponding number of the answers in your answer script.</a:t>
            </a:r>
            <a:endParaRPr lang="en-US" sz="2800" dirty="0">
              <a:latin typeface="Times New Roman" pitchFamily="18" charset="0"/>
              <a:cs typeface="Times New Roman" pitchFamily="18" charset="0"/>
            </a:endParaRPr>
          </a:p>
        </p:txBody>
      </p:sp>
      <p:sp>
        <p:nvSpPr>
          <p:cNvPr id="5" name="TextBox 4"/>
          <p:cNvSpPr txBox="1"/>
          <p:nvPr/>
        </p:nvSpPr>
        <p:spPr>
          <a:xfrm>
            <a:off x="304800" y="2514600"/>
            <a:ext cx="8382000" cy="3785652"/>
          </a:xfrm>
          <a:prstGeom prst="rect">
            <a:avLst/>
          </a:prstGeom>
          <a:noFill/>
        </p:spPr>
        <p:txBody>
          <a:bodyPr wrap="square" rtlCol="0">
            <a:spAutoFit/>
          </a:bodyPr>
          <a:lstStyle/>
          <a:p>
            <a:pPr marL="342900" indent="-342900">
              <a:buAutoNum type="alphaLcPeriod"/>
            </a:pPr>
            <a:r>
              <a:rPr lang="en-US" sz="2000" dirty="0" smtClean="0">
                <a:latin typeface="Times New Roman" pitchFamily="18" charset="0"/>
                <a:cs typeface="Times New Roman" pitchFamily="18" charset="0"/>
              </a:rPr>
              <a:t>The word ‘ supersonic’ in the text means --------.</a:t>
            </a:r>
          </a:p>
          <a:p>
            <a:pPr marL="400050" indent="-400050">
              <a:buAutoNum type="romanLcPeriod"/>
            </a:pPr>
            <a:r>
              <a:rPr lang="en-US" sz="2000" dirty="0" smtClean="0">
                <a:latin typeface="Times New Roman" pitchFamily="18" charset="0"/>
                <a:cs typeface="Times New Roman" pitchFamily="18" charset="0"/>
              </a:rPr>
              <a:t>As fast as the speed in  the sky	ii. Not as fast as the speed of sound</a:t>
            </a:r>
          </a:p>
          <a:p>
            <a:r>
              <a:rPr lang="en-US" sz="2000" dirty="0" smtClean="0">
                <a:latin typeface="Times New Roman" pitchFamily="18" charset="0"/>
                <a:cs typeface="Times New Roman" pitchFamily="18" charset="0"/>
              </a:rPr>
              <a:t>iii. Very high pitched sound	iv. Faster than the speed of sound</a:t>
            </a:r>
          </a:p>
          <a:p>
            <a:r>
              <a:rPr lang="en-US" sz="2000" dirty="0" smtClean="0">
                <a:latin typeface="Times New Roman" pitchFamily="18" charset="0"/>
                <a:cs typeface="Times New Roman" pitchFamily="18" charset="0"/>
              </a:rPr>
              <a:t>b. What does the word ‘aviation’ mean in the text?</a:t>
            </a:r>
          </a:p>
          <a:p>
            <a:pPr marL="400050" indent="-400050">
              <a:buAutoNum type="romanLcPeriod"/>
            </a:pPr>
            <a:r>
              <a:rPr lang="en-US" sz="2000" dirty="0" smtClean="0">
                <a:latin typeface="Times New Roman" pitchFamily="18" charset="0"/>
                <a:cs typeface="Times New Roman" pitchFamily="18" charset="0"/>
              </a:rPr>
              <a:t>The act of flying in the sky 	ii. Airplane manufacture, development, and design</a:t>
            </a:r>
          </a:p>
          <a:p>
            <a:r>
              <a:rPr lang="en-US" sz="2000" dirty="0" smtClean="0">
                <a:latin typeface="Times New Roman" pitchFamily="18" charset="0"/>
                <a:cs typeface="Times New Roman" pitchFamily="18" charset="0"/>
              </a:rPr>
              <a:t>iii. Denoting  the activity in the air	iv. The business of selling aircraft</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 What does the word ‘aircraft’ mean in the text?</a:t>
            </a:r>
          </a:p>
          <a:p>
            <a:pPr marL="400050" indent="-400050">
              <a:buAutoNum type="romanLcPeriod"/>
            </a:pPr>
            <a:r>
              <a:rPr lang="en-US" sz="2000" dirty="0" smtClean="0">
                <a:latin typeface="Times New Roman" pitchFamily="18" charset="0"/>
                <a:cs typeface="Times New Roman" pitchFamily="18" charset="0"/>
              </a:rPr>
              <a:t>Any vehicle capable of flying	ii. A plane manufacturing company</a:t>
            </a:r>
          </a:p>
          <a:p>
            <a:r>
              <a:rPr lang="en-US" sz="2000" dirty="0" smtClean="0">
                <a:latin typeface="Times New Roman" pitchFamily="18" charset="0"/>
                <a:cs typeface="Times New Roman" pitchFamily="18" charset="0"/>
              </a:rPr>
              <a:t>iii. A passenger plane		iv. A supersonic plane</a:t>
            </a:r>
          </a:p>
          <a:p>
            <a:endParaRPr lang="en-US" sz="2000" dirty="0">
              <a:latin typeface="Times New Roman" pitchFamily="18" charset="0"/>
              <a:cs typeface="Times New Roman" pitchFamily="18" charset="0"/>
            </a:endParaRPr>
          </a:p>
        </p:txBody>
      </p:sp>
      <p:sp>
        <p:nvSpPr>
          <p:cNvPr id="6" name="Donut 5"/>
          <p:cNvSpPr/>
          <p:nvPr/>
        </p:nvSpPr>
        <p:spPr>
          <a:xfrm>
            <a:off x="4019550" y="3219450"/>
            <a:ext cx="228600" cy="228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4019550" y="3762375"/>
            <a:ext cx="228600" cy="228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352425" y="5334000"/>
            <a:ext cx="228600" cy="228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loud 8"/>
          <p:cNvSpPr/>
          <p:nvPr/>
        </p:nvSpPr>
        <p:spPr>
          <a:xfrm>
            <a:off x="5638800" y="184041"/>
            <a:ext cx="3676650" cy="2057400"/>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Evaluation</a:t>
            </a:r>
            <a:endParaRPr lang="en-US" sz="4000" dirty="0"/>
          </a:p>
        </p:txBody>
      </p:sp>
    </p:spTree>
    <p:extLst>
      <p:ext uri="{BB962C8B-B14F-4D97-AF65-F5344CB8AC3E}">
        <p14:creationId xmlns:p14="http://schemas.microsoft.com/office/powerpoint/2010/main" val="18511708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0" y="762000"/>
            <a:ext cx="7391400" cy="5262979"/>
          </a:xfrm>
          <a:prstGeom prst="rect">
            <a:avLst/>
          </a:prstGeom>
          <a:noFill/>
        </p:spPr>
        <p:txBody>
          <a:bodyPr wrap="square" rtlCol="0">
            <a:spAutoFit/>
          </a:bodyPr>
          <a:lstStyle/>
          <a:p>
            <a:r>
              <a:rPr lang="en-US" sz="2400" dirty="0" smtClean="0">
                <a:latin typeface="Times New Roman" pitchFamily="18" charset="0"/>
                <a:cs typeface="Times New Roman" pitchFamily="18" charset="0"/>
              </a:rPr>
              <a:t>d. By discovering wheels, human beings----------.</a:t>
            </a:r>
          </a:p>
          <a:p>
            <a:pPr marL="400050" indent="-400050">
              <a:buAutoNum type="romanLcPeriod"/>
            </a:pPr>
            <a:r>
              <a:rPr lang="en-US" sz="2400" dirty="0" smtClean="0">
                <a:latin typeface="Times New Roman" pitchFamily="18" charset="0"/>
                <a:cs typeface="Times New Roman" pitchFamily="18" charset="0"/>
              </a:rPr>
              <a:t>Achieved freedom 		ii. Became chained</a:t>
            </a:r>
          </a:p>
          <a:p>
            <a:r>
              <a:rPr lang="en-US" sz="2400" dirty="0" smtClean="0">
                <a:latin typeface="Times New Roman" pitchFamily="18" charset="0"/>
                <a:cs typeface="Times New Roman" pitchFamily="18" charset="0"/>
              </a:rPr>
              <a:t>iii. Took control over distance		iv. Got prize</a:t>
            </a:r>
          </a:p>
          <a:p>
            <a:r>
              <a:rPr lang="en-US" sz="2400" dirty="0" smtClean="0">
                <a:latin typeface="Times New Roman" pitchFamily="18" charset="0"/>
                <a:cs typeface="Times New Roman" pitchFamily="18" charset="0"/>
              </a:rPr>
              <a:t>e. ‘Aka airplane’ was a/ an ------------.</a:t>
            </a:r>
          </a:p>
          <a:p>
            <a:pPr marL="400050" indent="-400050">
              <a:buAutoNum type="romanLcPeriod"/>
            </a:pPr>
            <a:r>
              <a:rPr lang="en-US" sz="2400" dirty="0" smtClean="0">
                <a:latin typeface="Times New Roman" pitchFamily="18" charset="0"/>
                <a:cs typeface="Times New Roman" pitchFamily="18" charset="0"/>
              </a:rPr>
              <a:t>Wheel	ii. Giant	iii. Machine	iv. Old engine</a:t>
            </a:r>
          </a:p>
          <a:p>
            <a:r>
              <a:rPr lang="en-US" sz="2400" dirty="0" smtClean="0">
                <a:latin typeface="Times New Roman" pitchFamily="18" charset="0"/>
                <a:cs typeface="Times New Roman" pitchFamily="18" charset="0"/>
              </a:rPr>
              <a:t>f. Who are the pioneers in inventing airplane?</a:t>
            </a:r>
          </a:p>
          <a:p>
            <a:pPr marL="400050" indent="-400050">
              <a:buAutoNum type="romanLcPeriod"/>
            </a:pPr>
            <a:r>
              <a:rPr lang="en-US" sz="2400" dirty="0" smtClean="0">
                <a:latin typeface="Times New Roman" pitchFamily="18" charset="0"/>
                <a:cs typeface="Times New Roman" pitchFamily="18" charset="0"/>
              </a:rPr>
              <a:t>Pilot			ii. Passengers</a:t>
            </a:r>
          </a:p>
          <a:p>
            <a:r>
              <a:rPr lang="en-US" sz="2400" dirty="0" smtClean="0">
                <a:latin typeface="Times New Roman" pitchFamily="18" charset="0"/>
                <a:cs typeface="Times New Roman" pitchFamily="18" charset="0"/>
              </a:rPr>
              <a:t>iii. Wright brothers		iv. Crews</a:t>
            </a:r>
          </a:p>
          <a:p>
            <a:r>
              <a:rPr lang="en-US" sz="2400" dirty="0" smtClean="0">
                <a:latin typeface="Times New Roman" pitchFamily="18" charset="0"/>
                <a:cs typeface="Times New Roman" pitchFamily="18" charset="0"/>
              </a:rPr>
              <a:t>g. What does the idiom ‘the sky’s the limit’ mean in the passage?</a:t>
            </a:r>
          </a:p>
          <a:p>
            <a:pPr marL="400050" indent="-400050">
              <a:buAutoNum type="romanLcPeriod"/>
            </a:pPr>
            <a:r>
              <a:rPr lang="en-US" sz="2400" dirty="0" smtClean="0">
                <a:latin typeface="Times New Roman" pitchFamily="18" charset="0"/>
                <a:cs typeface="Times New Roman" pitchFamily="18" charset="0"/>
              </a:rPr>
              <a:t>Man cannot go beyond the sky.</a:t>
            </a:r>
          </a:p>
          <a:p>
            <a:pPr marL="400050" indent="-400050">
              <a:buAutoNum type="romanLcPeriod"/>
            </a:pPr>
            <a:r>
              <a:rPr lang="en-US" sz="2400" dirty="0" smtClean="0">
                <a:latin typeface="Times New Roman" pitchFamily="18" charset="0"/>
                <a:cs typeface="Times New Roman" pitchFamily="18" charset="0"/>
              </a:rPr>
              <a:t>There is no limit to what someone can achieve.</a:t>
            </a:r>
          </a:p>
          <a:p>
            <a:pPr marL="400050" indent="-400050">
              <a:buAutoNum type="romanLcPeriod"/>
            </a:pPr>
            <a:r>
              <a:rPr lang="en-US" sz="2400" dirty="0" smtClean="0">
                <a:latin typeface="Times New Roman" pitchFamily="18" charset="0"/>
                <a:cs typeface="Times New Roman" pitchFamily="18" charset="0"/>
              </a:rPr>
              <a:t>Someone should fly in the sky</a:t>
            </a:r>
          </a:p>
          <a:p>
            <a:pPr marL="400050" indent="-400050">
              <a:buAutoNum type="romanLcPeriod"/>
            </a:pPr>
            <a:r>
              <a:rPr lang="en-US" sz="2400" dirty="0" smtClean="0">
                <a:latin typeface="Times New Roman" pitchFamily="18" charset="0"/>
                <a:cs typeface="Times New Roman" pitchFamily="18" charset="0"/>
              </a:rPr>
              <a:t>Sky has no limitation</a:t>
            </a:r>
            <a:endParaRPr lang="en-US" sz="2400" dirty="0">
              <a:latin typeface="Times New Roman" pitchFamily="18" charset="0"/>
              <a:cs typeface="Times New Roman" pitchFamily="18" charset="0"/>
            </a:endParaRPr>
          </a:p>
        </p:txBody>
      </p:sp>
      <p:sp>
        <p:nvSpPr>
          <p:cNvPr id="4" name="Donut 3"/>
          <p:cNvSpPr/>
          <p:nvPr/>
        </p:nvSpPr>
        <p:spPr>
          <a:xfrm>
            <a:off x="838200" y="1600200"/>
            <a:ext cx="228600" cy="228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4572000" y="2381250"/>
            <a:ext cx="228600" cy="228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857250" y="4876800"/>
            <a:ext cx="228600" cy="228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847725" y="3432959"/>
            <a:ext cx="228600" cy="228600"/>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9946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752600"/>
            <a:ext cx="8077200" cy="954107"/>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Read the following text and fill in the gaps with appropriate words to make it a meaningful one.</a:t>
            </a:r>
            <a:endParaRPr lang="en-US" sz="2800" dirty="0">
              <a:latin typeface="Times New Roman" pitchFamily="18" charset="0"/>
              <a:cs typeface="Times New Roman" pitchFamily="18" charset="0"/>
            </a:endParaRPr>
          </a:p>
        </p:txBody>
      </p:sp>
      <p:sp>
        <p:nvSpPr>
          <p:cNvPr id="4" name="TextBox 3"/>
          <p:cNvSpPr txBox="1"/>
          <p:nvPr/>
        </p:nvSpPr>
        <p:spPr>
          <a:xfrm>
            <a:off x="609600" y="2860060"/>
            <a:ext cx="8077200" cy="3108543"/>
          </a:xfrm>
          <a:prstGeom prst="rect">
            <a:avLst/>
          </a:prstGeom>
          <a:noFill/>
          <a:ln>
            <a:solidFill>
              <a:schemeClr val="accent2">
                <a:lumMod val="40000"/>
                <a:lumOff val="60000"/>
              </a:schemeClr>
            </a:solidFill>
          </a:ln>
        </p:spPr>
        <p:txBody>
          <a:bodyPr wrap="square" rtlCol="0">
            <a:spAutoFit/>
          </a:bodyPr>
          <a:lstStyle/>
          <a:p>
            <a:pPr algn="just"/>
            <a:r>
              <a:rPr lang="en-US" sz="2800" dirty="0" smtClean="0">
                <a:latin typeface="Times New Roman" pitchFamily="18" charset="0"/>
                <a:cs typeface="Times New Roman" pitchFamily="18" charset="0"/>
              </a:rPr>
              <a:t>Communication of ideas is at the </a:t>
            </a:r>
            <a:r>
              <a:rPr lang="en-US" sz="2800" dirty="0" err="1" smtClean="0">
                <a:latin typeface="Times New Roman" pitchFamily="18" charset="0"/>
                <a:cs typeface="Times New Roman" pitchFamily="18" charset="0"/>
              </a:rPr>
              <a:t>centre</a:t>
            </a:r>
            <a:r>
              <a:rPr lang="en-US" sz="2800" dirty="0" smtClean="0">
                <a:latin typeface="Times New Roman" pitchFamily="18" charset="0"/>
                <a:cs typeface="Times New Roman" pitchFamily="18" charset="0"/>
              </a:rPr>
              <a:t> of civilization. It needs written records. Most of our documents in the modern age are on (a)                   . Though writing was </a:t>
            </a:r>
          </a:p>
          <a:p>
            <a:pPr marL="514350" indent="-514350" algn="just">
              <a:buAutoNum type="alphaLcParenBoth" startAt="2"/>
            </a:pPr>
            <a:r>
              <a:rPr lang="en-US" sz="2800" dirty="0" smtClean="0">
                <a:latin typeface="Times New Roman" pitchFamily="18" charset="0"/>
                <a:cs typeface="Times New Roman" pitchFamily="18" charset="0"/>
              </a:rPr>
              <a:t>                 very early, paper is more  </a:t>
            </a:r>
          </a:p>
          <a:p>
            <a:pPr marL="514350" indent="-514350" algn="just">
              <a:buAutoNum type="alphaLcParenBoth" startAt="3"/>
            </a:pPr>
            <a:r>
              <a:rPr lang="en-US" sz="2800" dirty="0" smtClean="0">
                <a:latin typeface="Times New Roman" pitchFamily="18" charset="0"/>
                <a:cs typeface="Times New Roman" pitchFamily="18" charset="0"/>
              </a:rPr>
              <a:t>                invention. For long in history, people </a:t>
            </a:r>
          </a:p>
          <a:p>
            <a:pPr algn="just"/>
            <a:r>
              <a:rPr lang="en-US" sz="2800" dirty="0" smtClean="0">
                <a:latin typeface="Times New Roman" pitchFamily="18" charset="0"/>
                <a:cs typeface="Times New Roman" pitchFamily="18" charset="0"/>
              </a:rPr>
              <a:t>(d)                  ideas through speaking and listening. Then there came the (e)                 of writing.</a:t>
            </a:r>
            <a:endParaRPr lang="en-US" sz="2800" dirty="0">
              <a:latin typeface="Times New Roman" pitchFamily="18" charset="0"/>
              <a:cs typeface="Times New Roman" pitchFamily="18" charset="0"/>
            </a:endParaRPr>
          </a:p>
        </p:txBody>
      </p:sp>
      <p:sp>
        <p:nvSpPr>
          <p:cNvPr id="5" name="TextBox 4"/>
          <p:cNvSpPr txBox="1"/>
          <p:nvPr/>
        </p:nvSpPr>
        <p:spPr>
          <a:xfrm>
            <a:off x="4076700" y="3674686"/>
            <a:ext cx="1143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paper</a:t>
            </a:r>
            <a:endParaRPr lang="en-US" sz="2800" dirty="0">
              <a:latin typeface="Times New Roman" pitchFamily="18" charset="0"/>
              <a:cs typeface="Times New Roman" pitchFamily="18" charset="0"/>
            </a:endParaRPr>
          </a:p>
        </p:txBody>
      </p:sp>
      <p:sp>
        <p:nvSpPr>
          <p:cNvPr id="10" name="TextBox 9"/>
          <p:cNvSpPr txBox="1"/>
          <p:nvPr/>
        </p:nvSpPr>
        <p:spPr>
          <a:xfrm>
            <a:off x="1219200" y="4152721"/>
            <a:ext cx="15240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invented</a:t>
            </a:r>
            <a:endParaRPr lang="en-US" sz="2800" dirty="0">
              <a:latin typeface="Times New Roman" pitchFamily="18" charset="0"/>
              <a:cs typeface="Times New Roman" pitchFamily="18" charset="0"/>
            </a:endParaRPr>
          </a:p>
        </p:txBody>
      </p:sp>
      <p:sp>
        <p:nvSpPr>
          <p:cNvPr id="11" name="TextBox 10"/>
          <p:cNvSpPr txBox="1"/>
          <p:nvPr/>
        </p:nvSpPr>
        <p:spPr>
          <a:xfrm>
            <a:off x="1200150" y="4572000"/>
            <a:ext cx="12954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recent</a:t>
            </a:r>
            <a:endParaRPr lang="en-US" sz="2800" dirty="0">
              <a:latin typeface="Times New Roman" pitchFamily="18" charset="0"/>
              <a:cs typeface="Times New Roman" pitchFamily="18" charset="0"/>
            </a:endParaRPr>
          </a:p>
        </p:txBody>
      </p:sp>
      <p:sp>
        <p:nvSpPr>
          <p:cNvPr id="12" name="TextBox 11"/>
          <p:cNvSpPr txBox="1"/>
          <p:nvPr/>
        </p:nvSpPr>
        <p:spPr>
          <a:xfrm>
            <a:off x="1228725" y="4953000"/>
            <a:ext cx="1752600"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exchanged</a:t>
            </a:r>
            <a:endParaRPr lang="en-US" sz="2800" dirty="0">
              <a:latin typeface="Times New Roman" pitchFamily="18" charset="0"/>
              <a:cs typeface="Times New Roman" pitchFamily="18" charset="0"/>
            </a:endParaRPr>
          </a:p>
        </p:txBody>
      </p:sp>
      <p:sp>
        <p:nvSpPr>
          <p:cNvPr id="13" name="TextBox 12"/>
          <p:cNvSpPr txBox="1"/>
          <p:nvPr/>
        </p:nvSpPr>
        <p:spPr>
          <a:xfrm>
            <a:off x="4305300" y="5476220"/>
            <a:ext cx="6858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art</a:t>
            </a:r>
            <a:endParaRPr lang="en-US" sz="2800" dirty="0">
              <a:latin typeface="Times New Roman" pitchFamily="18" charset="0"/>
              <a:cs typeface="Times New Roman" pitchFamily="18" charset="0"/>
            </a:endParaRPr>
          </a:p>
        </p:txBody>
      </p:sp>
      <p:sp>
        <p:nvSpPr>
          <p:cNvPr id="14" name="Horizontal Scroll 13"/>
          <p:cNvSpPr/>
          <p:nvPr/>
        </p:nvSpPr>
        <p:spPr>
          <a:xfrm>
            <a:off x="1952625" y="304800"/>
            <a:ext cx="4953000" cy="1371600"/>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7030A0"/>
                </a:solidFill>
                <a:latin typeface="Times New Roman" pitchFamily="18" charset="0"/>
                <a:cs typeface="Times New Roman" pitchFamily="18" charset="0"/>
              </a:rPr>
              <a:t>Home Work</a:t>
            </a:r>
            <a:endParaRPr lang="en-US" sz="6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649063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Multidocument 2"/>
          <p:cNvSpPr/>
          <p:nvPr/>
        </p:nvSpPr>
        <p:spPr>
          <a:xfrm>
            <a:off x="1981200" y="228600"/>
            <a:ext cx="5029200" cy="2514600"/>
          </a:xfrm>
          <a:prstGeom prst="flowChartMulti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Thanks to all</a:t>
            </a:r>
            <a:endParaRPr lang="en-US" sz="6000" dirty="0"/>
          </a:p>
        </p:txBody>
      </p:sp>
      <p:sp>
        <p:nvSpPr>
          <p:cNvPr id="4" name="Horizontal Scroll 3"/>
          <p:cNvSpPr/>
          <p:nvPr/>
        </p:nvSpPr>
        <p:spPr>
          <a:xfrm>
            <a:off x="981075" y="5486400"/>
            <a:ext cx="7391400" cy="952500"/>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Times New Roman" pitchFamily="18" charset="0"/>
                <a:cs typeface="Times New Roman" pitchFamily="18" charset="0"/>
              </a:rPr>
              <a:t>See you again in the next class.</a:t>
            </a:r>
            <a:endParaRPr lang="en-US" sz="4400" dirty="0">
              <a:latin typeface="Times New Roman" pitchFamily="18" charset="0"/>
              <a:cs typeface="Times New Roman" pitchFamily="18" charset="0"/>
            </a:endParaRPr>
          </a:p>
        </p:txBody>
      </p:sp>
      <p:pic>
        <p:nvPicPr>
          <p:cNvPr id="6146" name="Picture 2" descr="C:\Users\user\Downloads\aircra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876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801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146"/>
                                        </p:tgtEl>
                                        <p:attrNameLst>
                                          <p:attrName>r</p:attrName>
                                        </p:attrNameLst>
                                      </p:cBhvr>
                                    </p:animRot>
                                    <p:animRot by="-240000">
                                      <p:cBhvr>
                                        <p:cTn id="7" dur="200" fill="hold">
                                          <p:stCondLst>
                                            <p:cond delay="200"/>
                                          </p:stCondLst>
                                        </p:cTn>
                                        <p:tgtEl>
                                          <p:spTgt spid="6146"/>
                                        </p:tgtEl>
                                        <p:attrNameLst>
                                          <p:attrName>r</p:attrName>
                                        </p:attrNameLst>
                                      </p:cBhvr>
                                    </p:animRot>
                                    <p:animRot by="240000">
                                      <p:cBhvr>
                                        <p:cTn id="8" dur="200" fill="hold">
                                          <p:stCondLst>
                                            <p:cond delay="400"/>
                                          </p:stCondLst>
                                        </p:cTn>
                                        <p:tgtEl>
                                          <p:spTgt spid="6146"/>
                                        </p:tgtEl>
                                        <p:attrNameLst>
                                          <p:attrName>r</p:attrName>
                                        </p:attrNameLst>
                                      </p:cBhvr>
                                    </p:animRot>
                                    <p:animRot by="-240000">
                                      <p:cBhvr>
                                        <p:cTn id="9" dur="200" fill="hold">
                                          <p:stCondLst>
                                            <p:cond delay="600"/>
                                          </p:stCondLst>
                                        </p:cTn>
                                        <p:tgtEl>
                                          <p:spTgt spid="6146"/>
                                        </p:tgtEl>
                                        <p:attrNameLst>
                                          <p:attrName>r</p:attrName>
                                        </p:attrNameLst>
                                      </p:cBhvr>
                                    </p:animRot>
                                    <p:animRot by="120000">
                                      <p:cBhvr>
                                        <p:cTn id="10"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1295400" y="533400"/>
            <a:ext cx="6400800" cy="914400"/>
          </a:xfrm>
          <a:prstGeom prst="fram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Times New Roman" pitchFamily="18" charset="0"/>
                <a:cs typeface="Times New Roman" pitchFamily="18" charset="0"/>
              </a:rPr>
              <a:t>Introduction</a:t>
            </a:r>
            <a:endParaRPr lang="en-US" sz="4400" dirty="0">
              <a:solidFill>
                <a:schemeClr val="tx1"/>
              </a:solidFill>
              <a:latin typeface="Times New Roman" pitchFamily="18" charset="0"/>
              <a:cs typeface="Times New Roman" pitchFamily="18" charset="0"/>
            </a:endParaRPr>
          </a:p>
        </p:txBody>
      </p:sp>
      <p:sp>
        <p:nvSpPr>
          <p:cNvPr id="5" name="TextBox 4"/>
          <p:cNvSpPr txBox="1"/>
          <p:nvPr/>
        </p:nvSpPr>
        <p:spPr>
          <a:xfrm>
            <a:off x="685800" y="3276600"/>
            <a:ext cx="3657600" cy="286232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2000" dirty="0" smtClean="0">
              <a:latin typeface="Times New Roman" pitchFamily="18" charset="0"/>
              <a:cs typeface="Times New Roman" pitchFamily="18" charset="0"/>
            </a:endParaRPr>
          </a:p>
          <a:p>
            <a:pPr algn="ctr"/>
            <a:r>
              <a:rPr lang="en-US" sz="2000" dirty="0" smtClean="0">
                <a:latin typeface="Times New Roman" pitchFamily="18" charset="0"/>
                <a:cs typeface="Times New Roman" pitchFamily="18" charset="0"/>
              </a:rPr>
              <a:t>Md</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Mizanur</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Rahman</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B.A.(</a:t>
            </a:r>
            <a:r>
              <a:rPr lang="en-US" sz="2000" dirty="0" err="1">
                <a:latin typeface="Times New Roman" pitchFamily="18" charset="0"/>
                <a:cs typeface="Times New Roman" pitchFamily="18" charset="0"/>
              </a:rPr>
              <a:t>Hons</a:t>
            </a:r>
            <a:r>
              <a:rPr lang="en-US" sz="2000" dirty="0">
                <a:latin typeface="Times New Roman" pitchFamily="18" charset="0"/>
                <a:cs typeface="Times New Roman" pitchFamily="18" charset="0"/>
              </a:rPr>
              <a:t>.), M.A. in English, B.Ed.</a:t>
            </a:r>
          </a:p>
          <a:p>
            <a:pPr algn="ctr"/>
            <a:r>
              <a:rPr lang="en-US" sz="2000" dirty="0">
                <a:latin typeface="Times New Roman" pitchFamily="18" charset="0"/>
                <a:cs typeface="Times New Roman" pitchFamily="18" charset="0"/>
              </a:rPr>
              <a:t>Assistant Teacher</a:t>
            </a:r>
          </a:p>
          <a:p>
            <a:r>
              <a:rPr lang="en-US" sz="2000" dirty="0">
                <a:latin typeface="Times New Roman" pitchFamily="18" charset="0"/>
                <a:cs typeface="Times New Roman" pitchFamily="18" charset="0"/>
              </a:rPr>
              <a:t>Police Lines School and College, </a:t>
            </a:r>
            <a:r>
              <a:rPr lang="en-US" sz="2000" dirty="0" err="1">
                <a:latin typeface="Times New Roman" pitchFamily="18" charset="0"/>
                <a:cs typeface="Times New Roman" pitchFamily="18" charset="0"/>
              </a:rPr>
              <a:t>Pabna</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E-mail: </a:t>
            </a:r>
            <a:r>
              <a:rPr lang="en-US" sz="2000" u="sng" dirty="0">
                <a:latin typeface="Times New Roman" pitchFamily="18" charset="0"/>
                <a:cs typeface="Times New Roman" pitchFamily="18" charset="0"/>
                <a:hlinkClick r:id="rId3"/>
              </a:rPr>
              <a:t>mizanplsc@gmail.com</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Cell Phone :</a:t>
            </a:r>
            <a:r>
              <a:rPr lang="en-US" sz="2000" dirty="0" smtClean="0">
                <a:latin typeface="Times New Roman" pitchFamily="18" charset="0"/>
                <a:cs typeface="Times New Roman" pitchFamily="18" charset="0"/>
              </a:rPr>
              <a:t>01737979719</a:t>
            </a:r>
            <a:endParaRPr lang="en-US" sz="2000" dirty="0">
              <a:latin typeface="Times New Roman" pitchFamily="18" charset="0"/>
              <a:cs typeface="Times New Roman" pitchFamily="18" charset="0"/>
            </a:endParaRPr>
          </a:p>
        </p:txBody>
      </p:sp>
      <p:sp>
        <p:nvSpPr>
          <p:cNvPr id="6" name="TextBox 5"/>
          <p:cNvSpPr txBox="1"/>
          <p:nvPr/>
        </p:nvSpPr>
        <p:spPr>
          <a:xfrm>
            <a:off x="4791075" y="3276600"/>
            <a:ext cx="3733800" cy="286232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Class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VIII</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Subject: English 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Paper</a:t>
            </a:r>
          </a:p>
          <a:p>
            <a:r>
              <a:rPr lang="en-US" sz="2000" dirty="0">
                <a:latin typeface="Times New Roman" pitchFamily="18" charset="0"/>
                <a:cs typeface="Times New Roman" pitchFamily="18" charset="0"/>
              </a:rPr>
              <a:t>Unit: </a:t>
            </a:r>
            <a:r>
              <a:rPr lang="en-US" sz="2000" dirty="0" smtClean="0">
                <a:latin typeface="Times New Roman" pitchFamily="18" charset="0"/>
                <a:cs typeface="Times New Roman" pitchFamily="18" charset="0"/>
              </a:rPr>
              <a:t>Nine </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Things that have changed our life) </a:t>
            </a:r>
          </a:p>
          <a:p>
            <a:r>
              <a:rPr lang="en-US" sz="2000" dirty="0" smtClean="0">
                <a:latin typeface="Times New Roman" pitchFamily="18" charset="0"/>
                <a:cs typeface="Times New Roman" pitchFamily="18" charset="0"/>
              </a:rPr>
              <a:t>Lesson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Four</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Lesson </a:t>
            </a:r>
            <a:r>
              <a:rPr lang="en-US" sz="2000" dirty="0" smtClean="0">
                <a:latin typeface="Times New Roman" pitchFamily="18" charset="0"/>
                <a:cs typeface="Times New Roman" pitchFamily="18" charset="0"/>
              </a:rPr>
              <a:t>Title: Taking off</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Class Duration: 40 minutes</a:t>
            </a:r>
          </a:p>
          <a:p>
            <a:r>
              <a:rPr lang="en-US" sz="2000" dirty="0">
                <a:latin typeface="Times New Roman" pitchFamily="18" charset="0"/>
                <a:cs typeface="Times New Roman" pitchFamily="18" charset="0"/>
              </a:rPr>
              <a:t>Date: </a:t>
            </a:r>
            <a:r>
              <a:rPr lang="en-US" sz="2000" dirty="0" smtClean="0">
                <a:latin typeface="Times New Roman" pitchFamily="18" charset="0"/>
                <a:cs typeface="Times New Roman" pitchFamily="18" charset="0"/>
              </a:rPr>
              <a:t>17/06/2020</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1638300"/>
            <a:ext cx="1524000" cy="1600200"/>
          </a:xfrm>
          <a:prstGeom prst="rect">
            <a:avLst/>
          </a:prstGeom>
        </p:spPr>
      </p:pic>
      <p:pic>
        <p:nvPicPr>
          <p:cNvPr id="1026" name="Picture 2" descr="C:\Users\user\Downloads\English-For-Today-Class-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113" y="1609725"/>
            <a:ext cx="1483156"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899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392668"/>
            <a:ext cx="60198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Look at the picture</a:t>
            </a:r>
            <a:endParaRPr lang="en-US" sz="4000" dirty="0">
              <a:latin typeface="Times New Roman" pitchFamily="18" charset="0"/>
              <a:cs typeface="Times New Roman" pitchFamily="18" charset="0"/>
            </a:endParaRPr>
          </a:p>
        </p:txBody>
      </p:sp>
      <p:sp>
        <p:nvSpPr>
          <p:cNvPr id="4" name="TextBox 3"/>
          <p:cNvSpPr txBox="1"/>
          <p:nvPr/>
        </p:nvSpPr>
        <p:spPr>
          <a:xfrm>
            <a:off x="762000" y="5208806"/>
            <a:ext cx="7162800" cy="523220"/>
          </a:xfrm>
          <a:prstGeom prst="rect">
            <a:avLst/>
          </a:prstGeom>
          <a:noFill/>
        </p:spPr>
        <p:txBody>
          <a:bodyPr wrap="square" rtlCol="0">
            <a:spAutoFit/>
          </a:bodyPr>
          <a:lstStyle/>
          <a:p>
            <a:pPr marL="342900" indent="-342900">
              <a:buAutoNum type="alphaLcPeriod"/>
            </a:pPr>
            <a:r>
              <a:rPr lang="en-US" sz="2800" dirty="0" smtClean="0">
                <a:latin typeface="Times New Roman" pitchFamily="18" charset="0"/>
                <a:cs typeface="Times New Roman" pitchFamily="18" charset="0"/>
              </a:rPr>
              <a:t>What do you see in the picture?</a:t>
            </a:r>
          </a:p>
        </p:txBody>
      </p:sp>
      <p:pic>
        <p:nvPicPr>
          <p:cNvPr id="7" name="Picture 2" descr="C:\Users\user\Downloads\aircraft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045" y="1295400"/>
            <a:ext cx="6763310" cy="3832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Downloads\take o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091029"/>
            <a:ext cx="6763309" cy="383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896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68021 0.03935 L 0.93021 0.03935 " pathEditMode="relative" rAng="0" ptsTypes="AA">
                                      <p:cBhvr>
                                        <p:cTn id="6" dur="2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47625"/>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Down Arrow Callout 7"/>
          <p:cNvSpPr/>
          <p:nvPr/>
        </p:nvSpPr>
        <p:spPr>
          <a:xfrm>
            <a:off x="914400" y="533400"/>
            <a:ext cx="7315200" cy="2219325"/>
          </a:xfrm>
          <a:prstGeom prst="downArrowCallout">
            <a:avLst>
              <a:gd name="adj1" fmla="val 25000"/>
              <a:gd name="adj2" fmla="val 20625"/>
              <a:gd name="adj3" fmla="val 25000"/>
              <a:gd name="adj4" fmla="val 4943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latin typeface="Times New Roman" pitchFamily="18" charset="0"/>
                <a:cs typeface="Times New Roman" pitchFamily="18" charset="0"/>
              </a:rPr>
              <a:t>Today’s Lesson</a:t>
            </a:r>
            <a:endParaRPr lang="en-US" sz="4000" dirty="0">
              <a:latin typeface="Times New Roman" pitchFamily="18" charset="0"/>
              <a:cs typeface="Times New Roman" pitchFamily="18" charset="0"/>
            </a:endParaRPr>
          </a:p>
        </p:txBody>
      </p:sp>
      <p:sp>
        <p:nvSpPr>
          <p:cNvPr id="10" name="Bevel 9"/>
          <p:cNvSpPr/>
          <p:nvPr/>
        </p:nvSpPr>
        <p:spPr>
          <a:xfrm>
            <a:off x="1133475" y="2819399"/>
            <a:ext cx="6934200" cy="2419351"/>
          </a:xfrm>
          <a:prstGeom prst="beve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Taking off</a:t>
            </a:r>
            <a:endPar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458316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1981200"/>
            <a:ext cx="7086600" cy="39703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Times New Roman" panose="02020603050405020304" pitchFamily="18" charset="0"/>
                <a:cs typeface="Times New Roman" panose="02020603050405020304" pitchFamily="18" charset="0"/>
              </a:rPr>
              <a:t>At the end of the lesson, the students will be able to:</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read and understand text </a:t>
            </a:r>
            <a:r>
              <a:rPr lang="en-US" sz="2800" dirty="0" smtClean="0">
                <a:latin typeface="Times New Roman" panose="02020603050405020304" pitchFamily="18" charset="0"/>
                <a:cs typeface="Times New Roman" panose="02020603050405020304" pitchFamily="18" charset="0"/>
              </a:rPr>
              <a:t>.</a:t>
            </a: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write </a:t>
            </a:r>
            <a:r>
              <a:rPr lang="en-US" sz="2800" dirty="0" smtClean="0">
                <a:latin typeface="Times New Roman" panose="02020603050405020304" pitchFamily="18" charset="0"/>
                <a:cs typeface="Times New Roman" panose="02020603050405020304" pitchFamily="18" charset="0"/>
              </a:rPr>
              <a:t>the answer of questions</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1200150" lvl="2" indent="-285750">
              <a:buFont typeface="Wingdings" pitchFamily="2" charset="2"/>
              <a:buChar char="Ø"/>
            </a:pPr>
            <a:r>
              <a:rPr lang="en-US" sz="2800" dirty="0" smtClean="0">
                <a:latin typeface="Times New Roman" panose="02020603050405020304" pitchFamily="18" charset="0"/>
                <a:cs typeface="Times New Roman" panose="02020603050405020304" pitchFamily="18" charset="0"/>
              </a:rPr>
              <a:t>write short a note on the project.</a:t>
            </a:r>
          </a:p>
          <a:p>
            <a:pPr marL="1200150" lvl="2" indent="-285750">
              <a:buFont typeface="Wingdings" pitchFamily="2" charset="2"/>
              <a:buChar char="Ø"/>
            </a:pPr>
            <a:r>
              <a:rPr lang="en-US" sz="2800" dirty="0">
                <a:latin typeface="Times New Roman" panose="02020603050405020304" pitchFamily="18" charset="0"/>
                <a:cs typeface="Times New Roman" panose="02020603050405020304" pitchFamily="18" charset="0"/>
              </a:rPr>
              <a:t>choose the best </a:t>
            </a:r>
            <a:r>
              <a:rPr lang="en-US" sz="2800" dirty="0" smtClean="0">
                <a:latin typeface="Times New Roman" panose="02020603050405020304" pitchFamily="18" charset="0"/>
                <a:cs typeface="Times New Roman" panose="02020603050405020304" pitchFamily="18" charset="0"/>
              </a:rPr>
              <a:t>answer and fill in the gaps.</a:t>
            </a:r>
            <a:endParaRPr lang="en-US" sz="2800" dirty="0">
              <a:latin typeface="Times New Roman" panose="02020603050405020304" pitchFamily="18" charset="0"/>
              <a:cs typeface="Times New Roman" panose="02020603050405020304" pitchFamily="18" charset="0"/>
            </a:endParaRPr>
          </a:p>
          <a:p>
            <a:pPr lvl="2"/>
            <a:endParaRPr lang="en-US" sz="2800" dirty="0" smtClean="0">
              <a:latin typeface="Times New Roman" panose="02020603050405020304" pitchFamily="18" charset="0"/>
              <a:cs typeface="Times New Roman" panose="02020603050405020304" pitchFamily="18" charset="0"/>
            </a:endParaRPr>
          </a:p>
          <a:p>
            <a:pPr lvl="2"/>
            <a:endParaRPr lang="en-US" sz="28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1600200" y="685800"/>
            <a:ext cx="5867400" cy="707886"/>
          </a:xfrm>
          <a:prstGeom prst="rect">
            <a:avLst/>
          </a:prstGeom>
          <a:noFill/>
          <a:ln>
            <a:solidFill>
              <a:srgbClr val="FF0000"/>
            </a:solidFill>
          </a:ln>
        </p:spPr>
        <p:txBody>
          <a:bodyPr wrap="square" rtlCol="0">
            <a:spAutoFit/>
          </a:bodyPr>
          <a:lstStyle/>
          <a:p>
            <a:pPr algn="ctr"/>
            <a:r>
              <a:rPr lang="en-US" sz="4000" dirty="0" smtClean="0">
                <a:latin typeface="Times New Roman" pitchFamily="18" charset="0"/>
                <a:cs typeface="Times New Roman" pitchFamily="18" charset="0"/>
              </a:rPr>
              <a:t>Learning Outcomes</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818168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6067" y="304800"/>
            <a:ext cx="6763390" cy="923330"/>
          </a:xfrm>
          <a:prstGeom prst="rect">
            <a:avLst/>
          </a:prstGeom>
        </p:spPr>
        <p:txBody>
          <a:bodyPr wrap="none">
            <a:spAutoFit/>
          </a:bodyPr>
          <a:lstStyle/>
          <a:p>
            <a:pPr algn="ctr"/>
            <a:r>
              <a:rPr lang="en-US" sz="5400" dirty="0">
                <a:latin typeface="Times New Roman" pitchFamily="18" charset="0"/>
                <a:cs typeface="Times New Roman" pitchFamily="18" charset="0"/>
              </a:rPr>
              <a:t>Key words presentation</a:t>
            </a:r>
          </a:p>
        </p:txBody>
      </p:sp>
      <p:sp>
        <p:nvSpPr>
          <p:cNvPr id="4" name="TextBox 3"/>
          <p:cNvSpPr txBox="1"/>
          <p:nvPr/>
        </p:nvSpPr>
        <p:spPr>
          <a:xfrm>
            <a:off x="571500" y="1430030"/>
            <a:ext cx="2819400" cy="523220"/>
          </a:xfrm>
          <a:prstGeom prst="rect">
            <a:avLst/>
          </a:prstGeom>
          <a:solidFill>
            <a:srgbClr val="92D050"/>
          </a:solidFill>
        </p:spPr>
        <p:txBody>
          <a:bodyPr wrap="square" rtlCol="0">
            <a:spAutoFit/>
          </a:bodyPr>
          <a:lstStyle/>
          <a:p>
            <a:r>
              <a:rPr lang="en-US" sz="2800" dirty="0" smtClean="0">
                <a:latin typeface="Times New Roman" pitchFamily="18" charset="0"/>
                <a:cs typeface="Times New Roman" pitchFamily="18" charset="0"/>
              </a:rPr>
              <a:t>Word : Aircraft</a:t>
            </a:r>
            <a:endParaRPr lang="en-US" sz="2800" dirty="0">
              <a:latin typeface="Times New Roman" pitchFamily="18" charset="0"/>
              <a:cs typeface="Times New Roman" pitchFamily="18" charset="0"/>
            </a:endParaRPr>
          </a:p>
        </p:txBody>
      </p:sp>
      <p:sp>
        <p:nvSpPr>
          <p:cNvPr id="5" name="TextBox 4"/>
          <p:cNvSpPr txBox="1"/>
          <p:nvPr/>
        </p:nvSpPr>
        <p:spPr>
          <a:xfrm>
            <a:off x="2971800" y="1430030"/>
            <a:ext cx="1066800" cy="523220"/>
          </a:xfrm>
          <a:prstGeom prst="rect">
            <a:avLst/>
          </a:prstGeom>
          <a:solidFill>
            <a:schemeClr val="accent6">
              <a:lumMod val="75000"/>
            </a:schemeClr>
          </a:solidFill>
        </p:spPr>
        <p:txBody>
          <a:bodyPr wrap="square" rtlCol="0">
            <a:spAutoFit/>
          </a:bodyPr>
          <a:lstStyle/>
          <a:p>
            <a:r>
              <a:rPr lang="en-US" sz="2800" dirty="0" smtClean="0">
                <a:latin typeface="Times New Roman" pitchFamily="18" charset="0"/>
                <a:cs typeface="Times New Roman" pitchFamily="18" charset="0"/>
              </a:rPr>
              <a:t>Noun</a:t>
            </a:r>
            <a:endParaRPr lang="en-US" sz="2800" dirty="0">
              <a:latin typeface="Times New Roman" pitchFamily="18" charset="0"/>
              <a:cs typeface="Times New Roman" pitchFamily="18" charset="0"/>
            </a:endParaRPr>
          </a:p>
        </p:txBody>
      </p:sp>
      <p:sp>
        <p:nvSpPr>
          <p:cNvPr id="6" name="TextBox 5"/>
          <p:cNvSpPr txBox="1"/>
          <p:nvPr/>
        </p:nvSpPr>
        <p:spPr>
          <a:xfrm>
            <a:off x="457200" y="2521059"/>
            <a:ext cx="3581400" cy="1815882"/>
          </a:xfrm>
          <a:prstGeom prst="rect">
            <a:avLst/>
          </a:prstGeom>
          <a:noFill/>
        </p:spPr>
        <p:txBody>
          <a:bodyPr wrap="square" rtlCol="0">
            <a:spAutoFit/>
          </a:bodyPr>
          <a:lstStyle/>
          <a:p>
            <a:r>
              <a:rPr lang="en-US" sz="2800" dirty="0" smtClean="0">
                <a:solidFill>
                  <a:srgbClr val="7030A0"/>
                </a:solidFill>
                <a:latin typeface="Times New Roman" pitchFamily="18" charset="0"/>
                <a:cs typeface="Times New Roman" pitchFamily="18" charset="0"/>
              </a:rPr>
              <a:t>Meaning</a:t>
            </a:r>
            <a:r>
              <a:rPr lang="en-US" sz="2800" dirty="0" smtClean="0">
                <a:latin typeface="Times New Roman" pitchFamily="18" charset="0"/>
                <a:cs typeface="Times New Roman" pitchFamily="18" charset="0"/>
              </a:rPr>
              <a:t> : an airplane, helicopter or  other machine capable of flight.</a:t>
            </a:r>
            <a:endParaRPr lang="en-US" sz="2800" dirty="0">
              <a:latin typeface="Times New Roman" pitchFamily="18" charset="0"/>
              <a:cs typeface="Times New Roman" pitchFamily="18" charset="0"/>
            </a:endParaRPr>
          </a:p>
        </p:txBody>
      </p:sp>
      <p:sp>
        <p:nvSpPr>
          <p:cNvPr id="7" name="TextBox 6"/>
          <p:cNvSpPr txBox="1"/>
          <p:nvPr/>
        </p:nvSpPr>
        <p:spPr>
          <a:xfrm>
            <a:off x="571500" y="4801255"/>
            <a:ext cx="4381500" cy="523220"/>
          </a:xfrm>
          <a:prstGeom prst="rect">
            <a:avLst/>
          </a:prstGeom>
          <a:solidFill>
            <a:srgbClr val="FF0000"/>
          </a:solidFill>
        </p:spPr>
        <p:txBody>
          <a:bodyPr wrap="square" rtlCol="0">
            <a:spAutoFit/>
          </a:bodyPr>
          <a:lstStyle/>
          <a:p>
            <a:r>
              <a:rPr lang="en-US" sz="2800" dirty="0" smtClean="0">
                <a:latin typeface="Times New Roman" pitchFamily="18" charset="0"/>
                <a:cs typeface="Times New Roman" pitchFamily="18" charset="0"/>
              </a:rPr>
              <a:t>Syn. Airplane, aero plane, jet</a:t>
            </a:r>
            <a:endParaRPr lang="en-US" sz="2800" dirty="0">
              <a:latin typeface="Times New Roman" pitchFamily="18" charset="0"/>
              <a:cs typeface="Times New Roman" pitchFamily="18" charset="0"/>
            </a:endParaRPr>
          </a:p>
        </p:txBody>
      </p:sp>
      <p:sp>
        <p:nvSpPr>
          <p:cNvPr id="8" name="TextBox 7"/>
          <p:cNvSpPr txBox="1"/>
          <p:nvPr/>
        </p:nvSpPr>
        <p:spPr>
          <a:xfrm>
            <a:off x="914400" y="5334000"/>
            <a:ext cx="7749988" cy="954107"/>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Example : Modern aircraft companies are making revolutions in aviation technology.</a:t>
            </a:r>
            <a:endParaRPr lang="en-US" sz="2800" dirty="0">
              <a:latin typeface="Times New Roman" pitchFamily="18" charset="0"/>
              <a:cs typeface="Times New Roman" pitchFamily="18" charset="0"/>
            </a:endParaRPr>
          </a:p>
        </p:txBody>
      </p:sp>
      <p:pic>
        <p:nvPicPr>
          <p:cNvPr id="3074" name="Picture 2" descr="C:\Users\user\Downloads\aircraft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691640"/>
            <a:ext cx="4701988" cy="295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612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57225"/>
            <a:ext cx="2895600" cy="954107"/>
          </a:xfrm>
          <a:prstGeom prst="rect">
            <a:avLst/>
          </a:prstGeom>
          <a:solidFill>
            <a:srgbClr val="00B0F0"/>
          </a:solidFill>
        </p:spPr>
        <p:txBody>
          <a:bodyPr wrap="square" rtlCol="0">
            <a:spAutoFit/>
          </a:bodyPr>
          <a:lstStyle/>
          <a:p>
            <a:r>
              <a:rPr lang="en-US" sz="2800" dirty="0" smtClean="0">
                <a:latin typeface="Times New Roman" pitchFamily="18" charset="0"/>
                <a:cs typeface="Times New Roman" pitchFamily="18" charset="0"/>
              </a:rPr>
              <a:t>Word : supersonic speed </a:t>
            </a:r>
            <a:endParaRPr lang="en-US" sz="2800" dirty="0">
              <a:latin typeface="Times New Roman" pitchFamily="18" charset="0"/>
              <a:cs typeface="Times New Roman" pitchFamily="18" charset="0"/>
            </a:endParaRPr>
          </a:p>
        </p:txBody>
      </p:sp>
      <p:sp>
        <p:nvSpPr>
          <p:cNvPr id="4" name="TextBox 3"/>
          <p:cNvSpPr txBox="1"/>
          <p:nvPr/>
        </p:nvSpPr>
        <p:spPr>
          <a:xfrm>
            <a:off x="3676650" y="872668"/>
            <a:ext cx="1219200" cy="523220"/>
          </a:xfrm>
          <a:prstGeom prst="rect">
            <a:avLst/>
          </a:prstGeom>
          <a:solidFill>
            <a:schemeClr val="accent6">
              <a:lumMod val="75000"/>
            </a:schemeClr>
          </a:solidFill>
        </p:spPr>
        <p:txBody>
          <a:bodyPr wrap="square" rtlCol="0">
            <a:spAutoFit/>
          </a:bodyPr>
          <a:lstStyle/>
          <a:p>
            <a:r>
              <a:rPr lang="en-US" sz="2800" dirty="0" smtClean="0">
                <a:latin typeface="Times New Roman" pitchFamily="18" charset="0"/>
                <a:cs typeface="Times New Roman" pitchFamily="18" charset="0"/>
              </a:rPr>
              <a:t>Phrase</a:t>
            </a:r>
            <a:endParaRPr lang="en-US" sz="2800" dirty="0">
              <a:latin typeface="Times New Roman" pitchFamily="18" charset="0"/>
              <a:cs typeface="Times New Roman" pitchFamily="18" charset="0"/>
            </a:endParaRPr>
          </a:p>
        </p:txBody>
      </p:sp>
      <p:sp>
        <p:nvSpPr>
          <p:cNvPr id="5" name="TextBox 4"/>
          <p:cNvSpPr txBox="1"/>
          <p:nvPr/>
        </p:nvSpPr>
        <p:spPr>
          <a:xfrm>
            <a:off x="457200" y="2209800"/>
            <a:ext cx="3352800" cy="954107"/>
          </a:xfrm>
          <a:prstGeom prst="rect">
            <a:avLst/>
          </a:prstGeom>
          <a:noFill/>
        </p:spPr>
        <p:txBody>
          <a:bodyPr wrap="square" rtlCol="0">
            <a:spAutoFit/>
          </a:bodyPr>
          <a:lstStyle/>
          <a:p>
            <a:r>
              <a:rPr lang="en-US" sz="2800" dirty="0" smtClean="0">
                <a:solidFill>
                  <a:schemeClr val="tx2">
                    <a:lumMod val="60000"/>
                    <a:lumOff val="40000"/>
                  </a:schemeClr>
                </a:solidFill>
                <a:latin typeface="Times New Roman" pitchFamily="18" charset="0"/>
                <a:cs typeface="Times New Roman" pitchFamily="18" charset="0"/>
              </a:rPr>
              <a:t>Meaning </a:t>
            </a:r>
            <a:r>
              <a:rPr lang="en-US" sz="2800" dirty="0" smtClean="0">
                <a:latin typeface="Times New Roman" pitchFamily="18" charset="0"/>
                <a:cs typeface="Times New Roman" pitchFamily="18" charset="0"/>
              </a:rPr>
              <a:t>: faster than the speed of sound</a:t>
            </a:r>
            <a:endParaRPr lang="en-US" sz="2800" dirty="0">
              <a:latin typeface="Times New Roman" pitchFamily="18" charset="0"/>
              <a:cs typeface="Times New Roman" pitchFamily="18" charset="0"/>
            </a:endParaRPr>
          </a:p>
        </p:txBody>
      </p:sp>
      <p:sp>
        <p:nvSpPr>
          <p:cNvPr id="6" name="TextBox 5"/>
          <p:cNvSpPr txBox="1"/>
          <p:nvPr/>
        </p:nvSpPr>
        <p:spPr>
          <a:xfrm>
            <a:off x="971550" y="5181600"/>
            <a:ext cx="6629400" cy="954107"/>
          </a:xfrm>
          <a:prstGeom prst="rect">
            <a:avLst/>
          </a:prstGeom>
          <a:noFill/>
        </p:spPr>
        <p:txBody>
          <a:bodyPr wrap="square" rtlCol="0">
            <a:spAutoFit/>
          </a:bodyPr>
          <a:lstStyle/>
          <a:p>
            <a:r>
              <a:rPr lang="en-US" sz="2800" b="1" i="1" dirty="0" smtClean="0">
                <a:latin typeface="Times New Roman" pitchFamily="18" charset="0"/>
                <a:cs typeface="Times New Roman" pitchFamily="18" charset="0"/>
              </a:rPr>
              <a:t>Example </a:t>
            </a:r>
            <a:r>
              <a:rPr lang="en-US" sz="2800" dirty="0" smtClean="0">
                <a:latin typeface="Times New Roman" pitchFamily="18" charset="0"/>
                <a:cs typeface="Times New Roman" pitchFamily="18" charset="0"/>
              </a:rPr>
              <a:t>: Now the ‘ aka airplane’  has  got a supersonic speed. </a:t>
            </a:r>
            <a:endParaRPr lang="en-US" sz="2800" dirty="0">
              <a:latin typeface="Times New Roman" pitchFamily="18" charset="0"/>
              <a:cs typeface="Times New Roman" pitchFamily="18" charset="0"/>
            </a:endParaRPr>
          </a:p>
        </p:txBody>
      </p:sp>
      <p:pic>
        <p:nvPicPr>
          <p:cNvPr id="2050" name="Picture 2" descr="C:\Users\user\Downloads\supersonic spe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97057"/>
            <a:ext cx="4924425"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573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513606"/>
            <a:ext cx="2895600" cy="523220"/>
          </a:xfrm>
          <a:prstGeom prst="rect">
            <a:avLst/>
          </a:prstGeom>
          <a:solidFill>
            <a:schemeClr val="accent2"/>
          </a:solidFill>
        </p:spPr>
        <p:txBody>
          <a:bodyPr wrap="square" rtlCol="0">
            <a:spAutoFit/>
          </a:bodyPr>
          <a:lstStyle/>
          <a:p>
            <a:r>
              <a:rPr lang="en-US" sz="2800" dirty="0" smtClean="0">
                <a:latin typeface="Times New Roman" pitchFamily="18" charset="0"/>
                <a:cs typeface="Times New Roman" pitchFamily="18" charset="0"/>
              </a:rPr>
              <a:t>Word : Revolution </a:t>
            </a:r>
            <a:endParaRPr lang="en-US" sz="2800" dirty="0">
              <a:latin typeface="Times New Roman" pitchFamily="18" charset="0"/>
              <a:cs typeface="Times New Roman" pitchFamily="18" charset="0"/>
            </a:endParaRPr>
          </a:p>
        </p:txBody>
      </p:sp>
      <p:sp>
        <p:nvSpPr>
          <p:cNvPr id="4" name="TextBox 3"/>
          <p:cNvSpPr txBox="1"/>
          <p:nvPr/>
        </p:nvSpPr>
        <p:spPr>
          <a:xfrm>
            <a:off x="3577898" y="531912"/>
            <a:ext cx="1226203" cy="523220"/>
          </a:xfrm>
          <a:prstGeom prst="rect">
            <a:avLst/>
          </a:prstGeom>
          <a:solidFill>
            <a:schemeClr val="accent5"/>
          </a:solidFill>
        </p:spPr>
        <p:txBody>
          <a:bodyPr wrap="square" rtlCol="0">
            <a:spAutoFit/>
          </a:bodyPr>
          <a:lstStyle/>
          <a:p>
            <a:r>
              <a:rPr lang="en-US" sz="2800" dirty="0" smtClean="0">
                <a:latin typeface="Times New Roman" pitchFamily="18" charset="0"/>
                <a:cs typeface="Times New Roman" pitchFamily="18" charset="0"/>
              </a:rPr>
              <a:t>Noun</a:t>
            </a:r>
            <a:endParaRPr lang="en-US" sz="2800" dirty="0">
              <a:latin typeface="Times New Roman" pitchFamily="18" charset="0"/>
              <a:cs typeface="Times New Roman" pitchFamily="18" charset="0"/>
            </a:endParaRPr>
          </a:p>
        </p:txBody>
      </p:sp>
      <p:sp>
        <p:nvSpPr>
          <p:cNvPr id="5" name="TextBox 4"/>
          <p:cNvSpPr txBox="1"/>
          <p:nvPr/>
        </p:nvSpPr>
        <p:spPr>
          <a:xfrm>
            <a:off x="409574" y="1447800"/>
            <a:ext cx="3657600"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b="1" i="1" dirty="0" smtClean="0">
                <a:solidFill>
                  <a:schemeClr val="accent2">
                    <a:lumMod val="75000"/>
                  </a:schemeClr>
                </a:solidFill>
                <a:latin typeface="Times New Roman" pitchFamily="18" charset="0"/>
                <a:cs typeface="Times New Roman" pitchFamily="18" charset="0"/>
              </a:rPr>
              <a:t>Meaning: </a:t>
            </a:r>
            <a:r>
              <a:rPr lang="en-US" sz="2800" dirty="0" smtClean="0">
                <a:latin typeface="Times New Roman" pitchFamily="18" charset="0"/>
                <a:cs typeface="Times New Roman" pitchFamily="18" charset="0"/>
              </a:rPr>
              <a:t>A very important change in the way that people do things</a:t>
            </a:r>
            <a:endParaRPr lang="en-US" sz="2800" dirty="0">
              <a:latin typeface="Times New Roman" pitchFamily="18" charset="0"/>
              <a:cs typeface="Times New Roman" pitchFamily="18" charset="0"/>
            </a:endParaRPr>
          </a:p>
        </p:txBody>
      </p:sp>
      <p:sp>
        <p:nvSpPr>
          <p:cNvPr id="6" name="TextBox 5"/>
          <p:cNvSpPr txBox="1"/>
          <p:nvPr/>
        </p:nvSpPr>
        <p:spPr>
          <a:xfrm>
            <a:off x="835678" y="4876800"/>
            <a:ext cx="7696200" cy="954107"/>
          </a:xfrm>
          <a:prstGeom prst="rect">
            <a:avLst/>
          </a:prstGeom>
          <a:noFill/>
        </p:spPr>
        <p:txBody>
          <a:bodyPr wrap="square" rtlCol="0">
            <a:spAutoFit/>
          </a:bodyPr>
          <a:lstStyle/>
          <a:p>
            <a:r>
              <a:rPr lang="en-US" sz="2800" b="1" i="1" dirty="0" smtClean="0">
                <a:solidFill>
                  <a:srgbClr val="00B0F0"/>
                </a:solidFill>
                <a:latin typeface="Times New Roman" pitchFamily="18" charset="0"/>
                <a:cs typeface="Times New Roman" pitchFamily="18" charset="0"/>
              </a:rPr>
              <a:t>Example</a:t>
            </a:r>
            <a:r>
              <a:rPr lang="en-US" sz="2800" dirty="0" smtClean="0">
                <a:latin typeface="Times New Roman" pitchFamily="18" charset="0"/>
                <a:cs typeface="Times New Roman" pitchFamily="18" charset="0"/>
              </a:rPr>
              <a:t> : Modern aircraft companies are making  revolutions in aviation technology.</a:t>
            </a:r>
            <a:endParaRPr lang="en-US" sz="2800" dirty="0">
              <a:latin typeface="Times New Roman" pitchFamily="18" charset="0"/>
              <a:cs typeface="Times New Roman" pitchFamily="18" charset="0"/>
            </a:endParaRPr>
          </a:p>
        </p:txBody>
      </p:sp>
      <p:pic>
        <p:nvPicPr>
          <p:cNvPr id="1026" name="Picture 2" descr="C:\Users\user\Downloads\revolution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447800"/>
            <a:ext cx="4460222" cy="327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4070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Class Presentation\My Class\Boarders\Frame\f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7650" y="457200"/>
            <a:ext cx="462915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Read the text silently.</a:t>
            </a:r>
            <a:endParaRPr lang="en-US" sz="4000" dirty="0">
              <a:latin typeface="Times New Roman" pitchFamily="18" charset="0"/>
              <a:cs typeface="Times New Roman" pitchFamily="18" charset="0"/>
            </a:endParaRPr>
          </a:p>
        </p:txBody>
      </p:sp>
      <p:sp>
        <p:nvSpPr>
          <p:cNvPr id="4" name="TextBox 3"/>
          <p:cNvSpPr txBox="1"/>
          <p:nvPr/>
        </p:nvSpPr>
        <p:spPr>
          <a:xfrm>
            <a:off x="381000" y="1149251"/>
            <a:ext cx="4114800" cy="3046988"/>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Human beings conquered the distance on earth by discovering wheel. They endeavored  further. Then on December 17,1903, the Wright brothers in America made  the first experiment of flying in a plane.</a:t>
            </a:r>
            <a:endParaRPr lang="en-US" sz="2400" dirty="0">
              <a:latin typeface="Times New Roman" pitchFamily="18" charset="0"/>
              <a:cs typeface="Times New Roman" pitchFamily="18" charset="0"/>
            </a:endParaRPr>
          </a:p>
        </p:txBody>
      </p:sp>
      <p:sp>
        <p:nvSpPr>
          <p:cNvPr id="5" name="Rectangle 4"/>
          <p:cNvSpPr/>
          <p:nvPr/>
        </p:nvSpPr>
        <p:spPr>
          <a:xfrm>
            <a:off x="533400" y="4205764"/>
            <a:ext cx="8001000" cy="2308324"/>
          </a:xfrm>
          <a:prstGeom prst="rect">
            <a:avLst/>
          </a:prstGeom>
        </p:spPr>
        <p:txBody>
          <a:bodyPr wrap="square">
            <a:spAutoFit/>
          </a:bodyPr>
          <a:lstStyle/>
          <a:p>
            <a:pPr algn="just"/>
            <a:r>
              <a:rPr lang="en-US" sz="2400" dirty="0">
                <a:latin typeface="Times New Roman" pitchFamily="18" charset="0"/>
                <a:cs typeface="Times New Roman" pitchFamily="18" charset="0"/>
              </a:rPr>
              <a:t>In the experiment, a machine carried a </a:t>
            </a:r>
            <a:r>
              <a:rPr lang="en-US" sz="2400" dirty="0" smtClean="0">
                <a:latin typeface="Times New Roman" pitchFamily="18" charset="0"/>
                <a:cs typeface="Times New Roman" pitchFamily="18" charset="0"/>
              </a:rPr>
              <a:t>man </a:t>
            </a:r>
            <a:r>
              <a:rPr lang="en-US" sz="2400" dirty="0">
                <a:latin typeface="Times New Roman" pitchFamily="18" charset="0"/>
                <a:cs typeface="Times New Roman" pitchFamily="18" charset="0"/>
              </a:rPr>
              <a:t>and rose above by its own power. The machine was called ‘aka airplane’. It flew naturally in a smooth speed, and finally landed without damage. That was human being’s first real take off. And now, they have got a supersonic speed. In a supersonic speed, something travels faster than sound! So the sky’s the limit now!</a:t>
            </a:r>
          </a:p>
        </p:txBody>
      </p:sp>
      <p:pic>
        <p:nvPicPr>
          <p:cNvPr id="4098" name="Picture 2" descr="C:\Users\user\Downloads\wright brot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512" y="990600"/>
            <a:ext cx="3972613" cy="2234595"/>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4953000" y="3225195"/>
            <a:ext cx="3581400" cy="523220"/>
          </a:xfrm>
          <a:prstGeom prst="rect">
            <a:avLst/>
          </a:prstGeom>
          <a:solidFill>
            <a:schemeClr val="accent6">
              <a:lumMod val="75000"/>
            </a:schemeClr>
          </a:solidFill>
        </p:spPr>
        <p:txBody>
          <a:bodyPr wrap="square" rtlCol="0">
            <a:spAutoFit/>
          </a:bodyPr>
          <a:lstStyle/>
          <a:p>
            <a:pPr algn="ctr"/>
            <a:r>
              <a:rPr lang="en-US" sz="2800" dirty="0" smtClean="0">
                <a:latin typeface="Times New Roman" pitchFamily="18" charset="0"/>
                <a:cs typeface="Times New Roman" pitchFamily="18" charset="0"/>
              </a:rPr>
              <a:t>Wright Brothers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1705026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855</Words>
  <Application>Microsoft Office PowerPoint</Application>
  <PresentationFormat>On-screen Show (4:3)</PresentationFormat>
  <Paragraphs>119</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85</cp:revision>
  <dcterms:created xsi:type="dcterms:W3CDTF">2006-08-16T00:00:00Z</dcterms:created>
  <dcterms:modified xsi:type="dcterms:W3CDTF">2020-06-18T02:29:17Z</dcterms:modified>
</cp:coreProperties>
</file>