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66" r:id="rId4"/>
    <p:sldId id="257" r:id="rId5"/>
    <p:sldId id="261" r:id="rId6"/>
    <p:sldId id="259" r:id="rId7"/>
    <p:sldId id="270" r:id="rId8"/>
    <p:sldId id="274" r:id="rId9"/>
    <p:sldId id="268" r:id="rId10"/>
    <p:sldId id="271" r:id="rId11"/>
    <p:sldId id="275" r:id="rId12"/>
    <p:sldId id="269" r:id="rId13"/>
    <p:sldId id="273" r:id="rId14"/>
    <p:sldId id="264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6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0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9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0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5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7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3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9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8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1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7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1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0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7232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862" y="2153482"/>
            <a:ext cx="7483701" cy="25644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508699" y="4766703"/>
            <a:ext cx="2822027" cy="488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ঝিনুক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14350" y="2153482"/>
            <a:ext cx="3663512" cy="3378264"/>
            <a:chOff x="514350" y="2153482"/>
            <a:chExt cx="3663512" cy="3378264"/>
          </a:xfrm>
        </p:grpSpPr>
        <p:grpSp>
          <p:nvGrpSpPr>
            <p:cNvPr id="6" name="Group 5"/>
            <p:cNvGrpSpPr/>
            <p:nvPr/>
          </p:nvGrpSpPr>
          <p:grpSpPr>
            <a:xfrm>
              <a:off x="514350" y="2153482"/>
              <a:ext cx="3663512" cy="3348861"/>
              <a:chOff x="514350" y="1131504"/>
              <a:chExt cx="3663512" cy="3314372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4350" y="1131504"/>
                <a:ext cx="3663512" cy="2564458"/>
              </a:xfrm>
              <a:prstGeom prst="rect">
                <a:avLst/>
              </a:prstGeom>
            </p:spPr>
          </p:pic>
          <p:sp>
            <p:nvSpPr>
              <p:cNvPr id="4" name="Rectangle 3"/>
              <p:cNvSpPr/>
              <p:nvPr/>
            </p:nvSpPr>
            <p:spPr>
              <a:xfrm>
                <a:off x="879912" y="3957145"/>
                <a:ext cx="2932387" cy="48873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1770664" y="5008526"/>
              <a:ext cx="115088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8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bn-IN" sz="2800" dirty="0" smtClean="0">
                  <a:latin typeface="Kalpurush" pitchFamily="2" charset="0"/>
                  <a:cs typeface="Kalpurush" pitchFamily="2" charset="0"/>
                </a:rPr>
                <a:t>শামুক</a:t>
              </a:r>
              <a:endParaRPr lang="en-US" sz="2800" dirty="0"/>
            </a:p>
          </p:txBody>
        </p:sp>
      </p:grpSp>
      <p:sp>
        <p:nvSpPr>
          <p:cNvPr id="8" name="Snip and Round Single Corner Rectangle 7"/>
          <p:cNvSpPr/>
          <p:nvPr/>
        </p:nvSpPr>
        <p:spPr>
          <a:xfrm>
            <a:off x="3812299" y="274339"/>
            <a:ext cx="3452648" cy="725214"/>
          </a:xfrm>
          <a:prstGeom prst="snipRoundRect">
            <a:avLst>
              <a:gd name="adj1" fmla="val 1450"/>
              <a:gd name="adj2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</a:t>
            </a:r>
            <a:r>
              <a:rPr lang="bn-BD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-MOL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L</a:t>
            </a:r>
            <a:r>
              <a:rPr lang="bn-BD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USCA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3856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3223" y="406540"/>
            <a:ext cx="40970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u="sng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ছবিটি লক্ষ্য কর</a:t>
            </a:r>
            <a:endParaRPr lang="en-US" sz="4000" u="sng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94256" y="946646"/>
            <a:ext cx="2457152" cy="4766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34" y="2062716"/>
            <a:ext cx="4004442" cy="2495943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6200000">
            <a:off x="3664025" y="3898589"/>
            <a:ext cx="2230017" cy="1320142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নালি </a:t>
            </a:r>
            <a:r>
              <a:rPr lang="bn-BD" sz="3600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পদ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211614" y="2522483"/>
            <a:ext cx="2238703" cy="1702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দেহত্বক </a:t>
            </a:r>
            <a:r>
              <a:rPr lang="en-US" sz="28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কাঁটা</a:t>
            </a:r>
            <a:r>
              <a:rPr lang="bn-BD" sz="32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যুক্ত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810104" y="3443651"/>
            <a:ext cx="2150093" cy="26590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পানি সংবহনতন্ত্র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4056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3168869" y="189186"/>
            <a:ext cx="5754414" cy="706295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</a:t>
            </a:r>
            <a:r>
              <a:rPr lang="bn-BD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-E</a:t>
            </a:r>
            <a:r>
              <a:rPr lang="en-US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CH</a:t>
            </a:r>
            <a:r>
              <a:rPr lang="bn-BD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INODERMATA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0" y="1150883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2800" b="1" dirty="0" smtClean="0">
                <a:latin typeface="Kalpurush" pitchFamily="2" charset="0"/>
                <a:cs typeface="Kalpurush" pitchFamily="2" charset="0"/>
              </a:rPr>
              <a:t>                   গ্রিক শব্দ Echinos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অর্থ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কাঁটা </a:t>
            </a:r>
            <a:r>
              <a:rPr lang="bn-BD" sz="2800" b="1" dirty="0" smtClean="0">
                <a:latin typeface="Kalpurush" pitchFamily="2" charset="0"/>
                <a:cs typeface="Kalpurush" pitchFamily="2" charset="0"/>
              </a:rPr>
              <a:t>এবং Derma অর্থ ত্বক।</a:t>
            </a:r>
          </a:p>
          <a:p>
            <a:pPr algn="just"/>
            <a:r>
              <a:rPr lang="bn-BD" sz="2800" b="1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just"/>
            <a:r>
              <a:rPr lang="bn-IN" sz="28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স্বভাব </a:t>
            </a:r>
            <a:r>
              <a:rPr lang="bn-IN" sz="2800" b="1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ও বাসস্থানঃ </a:t>
            </a:r>
            <a:r>
              <a:rPr lang="bn-IN" sz="3200" dirty="0">
                <a:latin typeface="Kalpurush" pitchFamily="2" charset="0"/>
                <a:cs typeface="Kalpurush" pitchFamily="2" charset="0"/>
              </a:rPr>
              <a:t>এ পর্বের সকল প্রাণী 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সকল পরিবেশে বাস করে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। সাগরে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র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সকল </a:t>
            </a:r>
            <a:r>
              <a:rPr lang="bn-IN" sz="3200" dirty="0">
                <a:latin typeface="Kalpurush" pitchFamily="2" charset="0"/>
                <a:cs typeface="Kalpurush" pitchFamily="2" charset="0"/>
              </a:rPr>
              <a:t>গভীরতায় এদের বসবাস করতে দেখা যায়। এদের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স্থলে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 এবং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স্বাদু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3200" dirty="0">
                <a:latin typeface="Kalpurush" pitchFamily="2" charset="0"/>
                <a:cs typeface="Kalpurush" pitchFamily="2" charset="0"/>
              </a:rPr>
              <a:t>পানিতে পাওয়া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যায়</a:t>
            </a:r>
            <a:r>
              <a:rPr lang="bn-BD" sz="3200" dirty="0">
                <a:latin typeface="Kalpurush" pitchFamily="2" charset="0"/>
                <a:cs typeface="Kalpurush" pitchFamily="2" charset="0"/>
              </a:rPr>
              <a:t>।</a:t>
            </a:r>
            <a:endParaRPr lang="bn-BD" sz="3200" b="1" dirty="0" smtClean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bn-IN" sz="32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সাধারণ বৈশিষ্টঃ-</a:t>
            </a:r>
            <a:endParaRPr lang="en-US" sz="3200" b="1" dirty="0" smtClean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১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দেহত্বক </a:t>
            </a:r>
            <a:r>
              <a:rPr lang="en-US" sz="2800" dirty="0" smtClean="0">
                <a:latin typeface="Kalpurush" pitchFamily="2" charset="0"/>
                <a:cs typeface="Kalpurush" pitchFamily="2" charset="0"/>
              </a:rPr>
              <a:t>কাঁটা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যুক্ত ।</a:t>
            </a:r>
          </a:p>
          <a:p>
            <a:pPr algn="just"/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২। দেহ পাঁচটি সমান ভাগে বিভক্ত।</a:t>
            </a:r>
          </a:p>
          <a:p>
            <a:pPr algn="just"/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৩।পানি সংবহনতন্ত্র থাকে।</a:t>
            </a:r>
          </a:p>
          <a:p>
            <a:pPr algn="just"/>
            <a:r>
              <a:rPr lang="bn-BD" sz="3200" dirty="0" smtClean="0">
                <a:latin typeface="Kalpurush" pitchFamily="2" charset="0"/>
                <a:cs typeface="Kalpurush" pitchFamily="2" charset="0"/>
              </a:rPr>
              <a:t>৪। নালি পদের সাহায্যে চলাচল করে ।      </a:t>
            </a:r>
          </a:p>
          <a:p>
            <a:pPr algn="just"/>
            <a:r>
              <a:rPr lang="bn-BD" sz="32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    </a:t>
            </a:r>
          </a:p>
          <a:p>
            <a:pPr algn="just"/>
            <a:r>
              <a:rPr lang="bn-BD" sz="32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              </a:t>
            </a:r>
            <a:r>
              <a:rPr lang="bn-IN" sz="32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উদাহরণঃ</a:t>
            </a:r>
            <a:r>
              <a:rPr lang="bn-IN" sz="3200" dirty="0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3200" dirty="0">
                <a:latin typeface="Kalpurush" pitchFamily="2" charset="0"/>
                <a:cs typeface="Kalpurush" pitchFamily="2" charset="0"/>
              </a:rPr>
              <a:t>সমুদ্র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শশা</a:t>
            </a:r>
            <a:r>
              <a:rPr lang="bn-BD" sz="3200" dirty="0" smtClean="0">
                <a:latin typeface="Kalpurush" pitchFamily="2" charset="0"/>
                <a:cs typeface="Kalpurush" pitchFamily="2" charset="0"/>
              </a:rPr>
              <a:t>,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 তাঁরামাছ </a:t>
            </a:r>
            <a:endParaRPr lang="bn-IN" sz="3200" dirty="0">
              <a:latin typeface="Kalpurush" pitchFamily="2" charset="0"/>
              <a:cs typeface="Kalpurush" pitchFamily="2" charset="0"/>
            </a:endParaRPr>
          </a:p>
          <a:p>
            <a:pPr algn="just"/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9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22" y="1808480"/>
            <a:ext cx="3317139" cy="28648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961" y="1808480"/>
            <a:ext cx="2779396" cy="286480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901536" y="4673282"/>
            <a:ext cx="1636849" cy="599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তাঁরামাছ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3310058" y="138737"/>
            <a:ext cx="6133487" cy="725213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</a:t>
            </a:r>
            <a:r>
              <a:rPr lang="bn-BD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-EC</a:t>
            </a:r>
            <a:r>
              <a:rPr lang="en-US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H</a:t>
            </a:r>
            <a:r>
              <a:rPr lang="bn-BD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INODERMATA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357" y="1808480"/>
            <a:ext cx="5048250" cy="28648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29600" y="4673282"/>
            <a:ext cx="2133600" cy="5997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itchFamily="2" charset="0"/>
                <a:cs typeface="Kalpurush" pitchFamily="2" charset="0"/>
              </a:rPr>
              <a:t>সমুদ্র শশা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036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2960" y="629920"/>
            <a:ext cx="63135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বাড়ীর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551793" y="1991360"/>
            <a:ext cx="10594427" cy="3677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 smtClean="0"/>
          </a:p>
          <a:p>
            <a:pPr algn="ctr"/>
            <a:endParaRPr lang="en-US" sz="3200" dirty="0">
              <a:solidFill>
                <a:srgbClr val="FFFF00"/>
              </a:solidFill>
            </a:endParaRPr>
          </a:p>
          <a:p>
            <a:pPr algn="ctr"/>
            <a:endParaRPr lang="en-US" sz="3200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কোনটি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পে</a:t>
            </a:r>
            <a:r>
              <a:rPr lang="bn-BD" sz="3600" smtClean="0">
                <a:solidFill>
                  <a:srgbClr val="FFFF00"/>
                </a:solidFill>
              </a:rPr>
              <a:t>ষ্ট </a:t>
            </a:r>
            <a:r>
              <a:rPr lang="bn-BD" sz="3600" dirty="0" smtClean="0">
                <a:solidFill>
                  <a:srgbClr val="FFFF00"/>
                </a:solidFill>
              </a:rPr>
              <a:t>এবং কেন ?</a:t>
            </a:r>
            <a:r>
              <a:rPr lang="bn-IN" sz="3600" b="1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BD" sz="4000" b="1" dirty="0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পেষ্টটির ৩টি বৈশিষ্ট্য লেখ ।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049" y="2212077"/>
            <a:ext cx="3168654" cy="17845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703" y="2212077"/>
            <a:ext cx="2960366" cy="178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8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2197"/>
          </a:xfrm>
        </p:spPr>
        <p:txBody>
          <a:bodyPr>
            <a:normAutofit/>
          </a:bodyPr>
          <a:lstStyle/>
          <a:p>
            <a:r>
              <a:rPr lang="bn-BD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সবাই ভাল থাকবে ।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8868" y="2317531"/>
            <a:ext cx="5186856" cy="377378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868" y="2013423"/>
            <a:ext cx="5312979" cy="461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02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098" y="157655"/>
            <a:ext cx="9666848" cy="64500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4346" y="-366144"/>
            <a:ext cx="5779509" cy="256054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684" y="327299"/>
            <a:ext cx="1503680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93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669957"/>
              </p:ext>
            </p:extLst>
          </p:nvPr>
        </p:nvGraphicFramePr>
        <p:xfrm>
          <a:off x="472964" y="1509823"/>
          <a:ext cx="11303876" cy="4125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6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7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5433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LightBAN" pitchFamily="2" charset="0"/>
                          <a:cs typeface="NikoshLightBAN" pitchFamily="2" charset="0"/>
                        </a:rPr>
                        <a:t>          </a:t>
                      </a:r>
                    </a:p>
                    <a:p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</a:t>
                      </a:r>
                    </a:p>
                    <a:p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      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 </a:t>
                      </a:r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</a:t>
                      </a:r>
                      <a:r>
                        <a:rPr lang="bn-BD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নীল</a:t>
                      </a:r>
                      <a:r>
                        <a:rPr lang="bn-BD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রতন বাগচী</a:t>
                      </a:r>
                    </a:p>
                    <a:p>
                      <a:r>
                        <a:rPr lang="bn-BD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 </a:t>
                      </a:r>
                      <a:r>
                        <a:rPr lang="bn-BD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সহকারী</a:t>
                      </a:r>
                      <a:r>
                        <a:rPr lang="bn-BD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শিক্ষক (বিজ্ঞান</a:t>
                      </a:r>
                      <a:r>
                        <a:rPr lang="bn-BD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)</a:t>
                      </a:r>
                    </a:p>
                    <a:p>
                      <a:r>
                        <a:rPr lang="bn-BD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চাঁদ সুলতানা বালিকা বিদ্যালয়,</a:t>
                      </a:r>
                    </a:p>
                    <a:p>
                      <a:r>
                        <a:rPr lang="bn-BD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     </a:t>
                      </a:r>
                      <a:r>
                        <a:rPr lang="bn-BD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কুষ্টিয়া-৭০০০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</a:t>
                      </a:r>
                    </a:p>
                    <a:p>
                      <a:r>
                        <a:rPr lang="en-US" sz="3200" baseline="0" dirty="0" smtClean="0">
                          <a:solidFill>
                            <a:srgbClr val="FFFF00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   nrbsir@gmail.com </a:t>
                      </a:r>
                      <a:endParaRPr lang="bn-BD" sz="3200" baseline="0" dirty="0" smtClean="0">
                        <a:solidFill>
                          <a:srgbClr val="FFFF00"/>
                        </a:solidFill>
                        <a:latin typeface="NikoshLightBAN" pitchFamily="2" charset="0"/>
                        <a:cs typeface="NikoshLight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bn-BD" sz="160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</a:p>
                    <a:p>
                      <a:pPr marL="0" indent="0"/>
                      <a:endParaRPr lang="bn-BD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bn-IN" sz="3200" dirty="0" smtClean="0">
                          <a:latin typeface="Kalpurush" pitchFamily="2" charset="0"/>
                          <a:cs typeface="Kalpurush" pitchFamily="2" charset="0"/>
                        </a:rPr>
                        <a:t> শ্রেণী: অষ্টম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bn-IN" sz="3200" dirty="0" smtClean="0">
                          <a:latin typeface="Kalpurush" pitchFamily="2" charset="0"/>
                          <a:cs typeface="Kalpurush" pitchFamily="2" charset="0"/>
                        </a:rPr>
                        <a:t> বিষয়: বিজ্ঞান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bn-IN" sz="3200" dirty="0" smtClean="0">
                          <a:latin typeface="Kalpurush" pitchFamily="2" charset="0"/>
                          <a:cs typeface="Kalpurush" pitchFamily="2" charset="0"/>
                        </a:rPr>
                        <a:t> অধ্যায়: প্রথম (প্রাণীজগতের শ্রেণিবিন্যাস)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bn-IN" sz="3200" dirty="0" smtClean="0">
                          <a:latin typeface="Kalpurush" pitchFamily="2" charset="0"/>
                          <a:cs typeface="Kalpurush" pitchFamily="2" charset="0"/>
                        </a:rPr>
                        <a:t> সময়: ৪০ মিনিট</a:t>
                      </a:r>
                    </a:p>
                    <a:p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64" y="1701208"/>
            <a:ext cx="1005254" cy="114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85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6924" y="677945"/>
            <a:ext cx="6096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                                   </a:t>
            </a:r>
            <a:r>
              <a:rPr lang="bn-BD" sz="4000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শিখনফল</a:t>
            </a:r>
            <a:r>
              <a:rPr lang="bn-BD" sz="1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/>
            </a:r>
            <a:br>
              <a:rPr lang="bn-BD" sz="1600" b="1" dirty="0">
                <a:latin typeface="NikoshLightBAN" panose="02000000000000000000" pitchFamily="2" charset="0"/>
                <a:cs typeface="NikoshLightBAN" panose="02000000000000000000" pitchFamily="2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1" y="1781503"/>
            <a:ext cx="10310648" cy="43985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36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এই অধ্যায় পাঠ শেষে </a:t>
            </a:r>
            <a:r>
              <a:rPr lang="bn-IN" sz="36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আমরা</a:t>
            </a:r>
            <a:r>
              <a:rPr lang="en-US" sz="36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…</a:t>
            </a:r>
          </a:p>
          <a:p>
            <a:pPr algn="just"/>
            <a:endParaRPr lang="bn-IN" sz="3600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bn-IN" sz="36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অমেরুদন্ডী প্রাণির শ্রেণিবিন্যাস করতে পারব। </a:t>
            </a:r>
          </a:p>
          <a:p>
            <a:pPr algn="just"/>
            <a:endParaRPr lang="bn-IN" sz="3600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bn-IN" sz="36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36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জীবজগতের</a:t>
            </a:r>
            <a:r>
              <a:rPr lang="en-US" sz="36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3600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শ্রেণীবিন্যাসের </a:t>
            </a:r>
            <a:r>
              <a:rPr lang="bn-IN" sz="36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প্রয়োজনীয়তা ব্যাখ্যা করতে পারব।  </a:t>
            </a:r>
            <a:endParaRPr lang="en-US" sz="3600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307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0979" y="551793"/>
            <a:ext cx="11035862" cy="57544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689" y="319391"/>
            <a:ext cx="108624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u="sng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ছবিটি লক্ষ্য </a:t>
            </a:r>
            <a:r>
              <a:rPr lang="bn-BD" sz="4000" u="sng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কর</a:t>
            </a:r>
            <a:endParaRPr lang="en-US" sz="4000" u="sng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89" y="2396359"/>
            <a:ext cx="3910274" cy="24679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625" y="1734207"/>
            <a:ext cx="3105314" cy="2558319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 rot="5400000">
            <a:off x="1131657" y="4008653"/>
            <a:ext cx="2029482" cy="1272855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সন্ধিযুক্ত উপাঙ্গ</a:t>
            </a:r>
            <a:endParaRPr lang="en-US" sz="2000" b="1" dirty="0"/>
          </a:p>
        </p:txBody>
      </p:sp>
      <p:sp>
        <p:nvSpPr>
          <p:cNvPr id="7" name="Left Arrow 6"/>
          <p:cNvSpPr/>
          <p:nvPr/>
        </p:nvSpPr>
        <p:spPr>
          <a:xfrm rot="5400000">
            <a:off x="2916143" y="4008652"/>
            <a:ext cx="2029482" cy="1272855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অ্যান্টেনা</a:t>
            </a:r>
            <a:endParaRPr lang="en-US" sz="2400" dirty="0"/>
          </a:p>
        </p:txBody>
      </p:sp>
      <p:sp>
        <p:nvSpPr>
          <p:cNvPr id="8" name="Left Arrow 7"/>
          <p:cNvSpPr/>
          <p:nvPr/>
        </p:nvSpPr>
        <p:spPr>
          <a:xfrm rot="16200000">
            <a:off x="1534692" y="788601"/>
            <a:ext cx="2029482" cy="1272855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শক্ত আবরণী</a:t>
            </a:r>
            <a:endParaRPr lang="en-US" sz="2000" b="1" dirty="0"/>
          </a:p>
        </p:txBody>
      </p:sp>
      <p:sp>
        <p:nvSpPr>
          <p:cNvPr id="10" name="Left Arrow 9"/>
          <p:cNvSpPr/>
          <p:nvPr/>
        </p:nvSpPr>
        <p:spPr>
          <a:xfrm flipH="1">
            <a:off x="6193502" y="2156145"/>
            <a:ext cx="2112180" cy="1272855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পুঞ্জাক্ষি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1135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12192000" cy="6857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2400" b="1" dirty="0" smtClean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algn="ctr"/>
            <a:endParaRPr lang="bn-BD" sz="2400" b="1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algn="ctr"/>
            <a:endParaRPr lang="bn-BD" sz="2400" b="1" dirty="0" smtClean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algn="ctr"/>
            <a:endParaRPr lang="bn-BD" sz="2400" b="1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algn="ctr"/>
            <a:endParaRPr lang="en-US" sz="2400" b="1" dirty="0" smtClean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গ্রিক </a:t>
            </a:r>
            <a:r>
              <a:rPr lang="bn-BD" sz="2800" b="1" dirty="0" smtClean="0">
                <a:solidFill>
                  <a:schemeClr val="tx1"/>
                </a:solidFill>
                <a:cs typeface="Kalpurush" pitchFamily="2" charset="0"/>
              </a:rPr>
              <a:t>arthro</a:t>
            </a:r>
            <a:r>
              <a:rPr lang="bn-BD" sz="28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অর্থ</a:t>
            </a:r>
            <a:r>
              <a:rPr lang="en-US" sz="28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যুক্ত</a:t>
            </a:r>
            <a:r>
              <a:rPr lang="en-US" sz="28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28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cs typeface="Kalpurush" pitchFamily="2" charset="0"/>
              </a:rPr>
              <a:t>pods</a:t>
            </a:r>
            <a:r>
              <a:rPr lang="bn-BD" sz="28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অর্থ</a:t>
            </a:r>
            <a:r>
              <a:rPr lang="en-US" sz="28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পদ</a:t>
            </a:r>
            <a:r>
              <a:rPr lang="en-US" sz="28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28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cs typeface="Kalpurush" pitchFamily="2" charset="0"/>
              </a:rPr>
              <a:t>Arthropoda</a:t>
            </a:r>
            <a:r>
              <a:rPr lang="en-US" sz="28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শব্দটি</a:t>
            </a:r>
            <a:r>
              <a:rPr lang="en-US" sz="28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এসেছে</a:t>
            </a:r>
            <a:r>
              <a:rPr lang="en-US" sz="28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।</a:t>
            </a:r>
            <a:endParaRPr lang="en-US" sz="2800" b="1" dirty="0">
              <a:solidFill>
                <a:schemeClr val="tx1"/>
              </a:solidFill>
              <a:latin typeface="Kalpurush" pitchFamily="2" charset="0"/>
              <a:cs typeface="Kalpurush" pitchFamily="2" charset="0"/>
            </a:endParaRPr>
          </a:p>
          <a:p>
            <a:pPr algn="ctr"/>
            <a:endParaRPr lang="bn-BD" sz="2800" b="1" dirty="0" smtClean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bn-IN" sz="28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স্বভাব ও বাসস্থানঃ </a:t>
            </a:r>
            <a:r>
              <a:rPr lang="bn-IN" sz="2800" dirty="0">
                <a:latin typeface="Kalpurush" pitchFamily="2" charset="0"/>
                <a:cs typeface="Kalpurush" pitchFamily="2" charset="0"/>
              </a:rPr>
              <a:t>এ পর্বের প্রাণীদের গঠন, বাসস্থান ও স্বভাব বৈচিত্রপূর্ণ। এরা পৃথিবীর প্রায় সকল পরিবেশে বাস করে। প্রায় সবাই সামুদ্রিক এবং সাগরের স্তরে বাস করে। কিছু প্রাজাতি পাহাড় অঞ্চলে, বনে-জঙ্গলে ও স্বাদু পানিতেও বাস 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bn-BD" sz="28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  </a:t>
            </a:r>
            <a:r>
              <a:rPr lang="bn-IN" sz="28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সাধারণ বৈশিষ্টঃ-</a:t>
            </a:r>
            <a:endParaRPr lang="bn-IN" sz="2800" b="1" dirty="0">
              <a:solidFill>
                <a:schemeClr val="tx1"/>
              </a:solidFill>
              <a:latin typeface="Kalpurush" pitchFamily="2" charset="0"/>
              <a:cs typeface="Kalpurush" pitchFamily="2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bn-IN" sz="28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দেহ বিভিন্ন অঞ্চলে বিভক্ত ও সন্ধিযুক্ত উপাঙ্গ বিদ্যমান।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n-IN" sz="28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মাথায় একজোড়া পুঞ্জাক্ষি ও অ্যান্টেনা বিদ্যমান।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n-IN" sz="28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নরম দেহ কাইটিন সম্মৃদ্ধ শক্ত আবরণী দ্বারা আবৃত।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n-IN" sz="2800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দেহের </a:t>
            </a:r>
            <a:r>
              <a:rPr lang="bn-IN" sz="28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রক্তপূর্ণ গহ্বর হিমোসিল নামে পরিচিত। </a:t>
            </a:r>
          </a:p>
          <a:p>
            <a:pPr marL="514350" indent="-514350" algn="just"/>
            <a:r>
              <a:rPr lang="bn-IN" sz="24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	</a:t>
            </a:r>
            <a:endParaRPr lang="bn-BD" sz="2400" dirty="0" smtClean="0">
              <a:solidFill>
                <a:schemeClr val="tx1"/>
              </a:solidFill>
              <a:latin typeface="Kalpurush" pitchFamily="2" charset="0"/>
              <a:cs typeface="Kalpurush" pitchFamily="2" charset="0"/>
            </a:endParaRPr>
          </a:p>
          <a:p>
            <a:pPr marL="514350" indent="-514350" algn="just"/>
            <a:r>
              <a:rPr lang="bn-BD" sz="2400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          </a:t>
            </a:r>
            <a:r>
              <a:rPr lang="bn-BD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   </a:t>
            </a:r>
            <a:r>
              <a:rPr lang="bn-IN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উদাহরণঃ </a:t>
            </a:r>
            <a:r>
              <a:rPr lang="bn-IN" sz="28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আরশোলা, চিংড়ি। </a:t>
            </a:r>
          </a:p>
          <a:p>
            <a:pPr algn="ctr"/>
            <a:endParaRPr lang="bn-BD" sz="2400" dirty="0">
              <a:latin typeface="Kalpurush" pitchFamily="2" charset="0"/>
              <a:cs typeface="Kalpurush" pitchFamily="2" charset="0"/>
            </a:endParaRPr>
          </a:p>
          <a:p>
            <a:pPr algn="ctr"/>
            <a:endParaRPr lang="bn-BD" sz="24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endParaRPr lang="bn-BD" sz="2400" dirty="0">
              <a:latin typeface="Kalpurush" pitchFamily="2" charset="0"/>
              <a:cs typeface="Kalpurush" pitchFamily="2" charset="0"/>
            </a:endParaRPr>
          </a:p>
          <a:p>
            <a:pPr algn="ctr"/>
            <a:endParaRPr lang="en-US" sz="2400" dirty="0"/>
          </a:p>
        </p:txBody>
      </p:sp>
      <p:sp>
        <p:nvSpPr>
          <p:cNvPr id="3" name="Snip Single Corner Rectangle 2"/>
          <p:cNvSpPr/>
          <p:nvPr/>
        </p:nvSpPr>
        <p:spPr>
          <a:xfrm>
            <a:off x="3231931" y="114392"/>
            <a:ext cx="4335518" cy="77251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</a:t>
            </a:r>
            <a:r>
              <a:rPr lang="bn-BD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-ARTHROPODA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2997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ingle Corner Rectangle 2"/>
          <p:cNvSpPr/>
          <p:nvPr/>
        </p:nvSpPr>
        <p:spPr>
          <a:xfrm>
            <a:off x="3200400" y="114393"/>
            <a:ext cx="4335518" cy="77251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</a:t>
            </a:r>
            <a:r>
              <a:rPr lang="bn-BD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-ARTHROPODA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07" y="1119352"/>
            <a:ext cx="8655269" cy="553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918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31" y="1114652"/>
            <a:ext cx="7535917" cy="515579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14801" y="406540"/>
            <a:ext cx="43828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u="sng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ছবিটি লক্ষ্য কর</a:t>
            </a:r>
            <a:endParaRPr lang="en-US" sz="3600" u="sng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8213835" y="3172289"/>
            <a:ext cx="2096813" cy="10405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দেহ নরম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" name="Left Arrow 4"/>
          <p:cNvSpPr/>
          <p:nvPr/>
        </p:nvSpPr>
        <p:spPr>
          <a:xfrm flipH="1">
            <a:off x="5959367" y="4212813"/>
            <a:ext cx="2096813" cy="10405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পেশিবহুল পা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7930056" y="1309561"/>
            <a:ext cx="2096813" cy="10405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শক্ত খোলস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8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3767958" y="173420"/>
            <a:ext cx="4020207" cy="725214"/>
          </a:xfrm>
          <a:prstGeom prst="snipRoundRect">
            <a:avLst>
              <a:gd name="adj1" fmla="val 1450"/>
              <a:gd name="adj2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</a:t>
            </a:r>
            <a:r>
              <a:rPr lang="bn-BD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-MOL</a:t>
            </a:r>
            <a:r>
              <a:rPr lang="en-US" sz="36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L</a:t>
            </a:r>
            <a:r>
              <a:rPr lang="bn-BD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USCA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99544" y="1119352"/>
            <a:ext cx="1175021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              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Mollis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অর্থ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নরম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Mollusca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শব্দটি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এসেছে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endParaRPr lang="en-US" sz="2800" b="1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bn-IN" sz="28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স্বভাব </a:t>
            </a:r>
            <a:r>
              <a:rPr lang="bn-IN" sz="2800" b="1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ও বাসস্থানঃ </a:t>
            </a:r>
            <a:r>
              <a:rPr lang="bn-BD" sz="28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এ </a:t>
            </a:r>
            <a:r>
              <a:rPr lang="bn-IN" sz="2800" dirty="0">
                <a:latin typeface="Kalpurush" pitchFamily="2" charset="0"/>
                <a:cs typeface="Kalpurush" pitchFamily="2" charset="0"/>
              </a:rPr>
              <a:t>পর্বের প্রাণীদের গঠন, বাসস্থান ও স্বভাব বৈচিত্রপূর্ণ। এরা পৃথিবীর প্রায় সকল পরিবেশে বাস করে। প্রায় সবাই সামুদ্রিক এবং সাগরের স্তরে বাস করে। কিছু প্রাজাতি পাহাড় অঞ্চলে, বনে-জঙ্গলে ও স্বাদু পানিতেও বাস করে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।</a:t>
            </a:r>
            <a:endParaRPr lang="bn-BD" sz="2800" dirty="0" smtClean="0"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bn-IN" sz="2800" dirty="0" smtClean="0">
                <a:latin typeface="Kalpurush" pitchFamily="2" charset="0"/>
                <a:cs typeface="Kalpurush" pitchFamily="2" charset="0"/>
              </a:rPr>
              <a:t> </a:t>
            </a:r>
            <a:endParaRPr lang="bn-BD" sz="2800" dirty="0" smtClean="0"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bn-IN" sz="28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সাধারণ </a:t>
            </a:r>
            <a:r>
              <a:rPr lang="bn-IN" sz="2800" b="1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বৈশিষ্টঃ-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n-IN" sz="2800" dirty="0">
                <a:latin typeface="Kalpurush" pitchFamily="2" charset="0"/>
                <a:cs typeface="Kalpurush" pitchFamily="2" charset="0"/>
              </a:rPr>
              <a:t>এদের দেহ নরম। নরম দেহটি সাধারণত একটি শক্ত খোলস দ্বারা আবৃত থাকে।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n-IN" sz="2800" dirty="0">
                <a:latin typeface="Kalpurush" pitchFamily="2" charset="0"/>
                <a:cs typeface="Kalpurush" pitchFamily="2" charset="0"/>
              </a:rPr>
              <a:t>পেশিবহুল পা দিয়ে এরা চলাচল করে।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n-IN" sz="2800" dirty="0">
                <a:latin typeface="Kalpurush" pitchFamily="2" charset="0"/>
                <a:cs typeface="Kalpurush" pitchFamily="2" charset="0"/>
              </a:rPr>
              <a:t>ফুসফুস বা ফুলকার সাহায্যে শ্বসনকার্য চালায়। </a:t>
            </a:r>
          </a:p>
          <a:p>
            <a:pPr marL="514350" indent="-514350" algn="just"/>
            <a:r>
              <a:rPr lang="bn-IN" sz="28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	</a:t>
            </a:r>
            <a:endParaRPr lang="bn-BD" sz="2800" dirty="0" smtClean="0">
              <a:solidFill>
                <a:srgbClr val="FFFF00"/>
              </a:solidFill>
              <a:latin typeface="Kalpurush" pitchFamily="2" charset="0"/>
              <a:cs typeface="Kalpurush" pitchFamily="2" charset="0"/>
            </a:endParaRPr>
          </a:p>
          <a:p>
            <a:pPr marL="514350" indent="-514350" algn="just"/>
            <a:r>
              <a:rPr lang="bn-IN" sz="28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উদাহরণঃ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BD" sz="2400" dirty="0" smtClean="0">
                <a:latin typeface="Kalpurush" pitchFamily="2" charset="0"/>
                <a:cs typeface="Kalpurush" pitchFamily="2" charset="0"/>
              </a:rPr>
              <a:t> 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শামুক</a:t>
            </a:r>
            <a:r>
              <a:rPr lang="bn-IN" sz="3200" dirty="0">
                <a:latin typeface="Kalpurush" pitchFamily="2" charset="0"/>
                <a:cs typeface="Kalpurush" pitchFamily="2" charset="0"/>
              </a:rPr>
              <a:t>, </a:t>
            </a: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ঝিনুক</a:t>
            </a:r>
            <a:endParaRPr lang="bn-IN" sz="3200" dirty="0">
              <a:latin typeface="Kalpurush" pitchFamily="2" charset="0"/>
              <a:cs typeface="Kalpurush" pitchFamily="2" charset="0"/>
            </a:endParaRPr>
          </a:p>
          <a:p>
            <a:pPr algn="just"/>
            <a:endParaRPr lang="en-US" sz="2000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326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384</Words>
  <Application>Microsoft Office PowerPoint</Application>
  <PresentationFormat>Widescreen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Kalpurush</vt:lpstr>
      <vt:lpstr>NikoshBAN</vt:lpstr>
      <vt:lpstr>NikoshLightBAN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সবাই ভাল থাকবে 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ANKITA BAGCHI</dc:creator>
  <cp:lastModifiedBy>ANKITA BAGCHI</cp:lastModifiedBy>
  <cp:revision>107</cp:revision>
  <dcterms:created xsi:type="dcterms:W3CDTF">2020-06-06T18:41:32Z</dcterms:created>
  <dcterms:modified xsi:type="dcterms:W3CDTF">2020-06-11T15:02:03Z</dcterms:modified>
</cp:coreProperties>
</file>