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23"/>
  </p:notesMasterIdLst>
  <p:sldIdLst>
    <p:sldId id="320" r:id="rId2"/>
    <p:sldId id="310" r:id="rId3"/>
    <p:sldId id="321" r:id="rId4"/>
    <p:sldId id="304" r:id="rId5"/>
    <p:sldId id="297" r:id="rId6"/>
    <p:sldId id="287" r:id="rId7"/>
    <p:sldId id="324" r:id="rId8"/>
    <p:sldId id="323" r:id="rId9"/>
    <p:sldId id="305" r:id="rId10"/>
    <p:sldId id="261" r:id="rId11"/>
    <p:sldId id="262" r:id="rId12"/>
    <p:sldId id="264" r:id="rId13"/>
    <p:sldId id="267" r:id="rId14"/>
    <p:sldId id="318" r:id="rId15"/>
    <p:sldId id="272" r:id="rId16"/>
    <p:sldId id="275" r:id="rId17"/>
    <p:sldId id="283" r:id="rId18"/>
    <p:sldId id="312" r:id="rId19"/>
    <p:sldId id="299" r:id="rId20"/>
    <p:sldId id="289" r:id="rId21"/>
    <p:sldId id="29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589"/>
    <a:srgbClr val="2A72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64" autoAdjust="0"/>
  </p:normalViewPr>
  <p:slideViewPr>
    <p:cSldViewPr>
      <p:cViewPr varScale="1">
        <p:scale>
          <a:sx n="68" d="100"/>
          <a:sy n="68" d="100"/>
        </p:scale>
        <p:origin x="144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5A328D-6066-44DB-A26D-AD60B3B0CB09}" type="datetimeFigureOut">
              <a:rPr lang="en-US" smtClean="0"/>
              <a:t>6/19/2020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4C411-7C56-4504-B3C5-8D420C5F291E}" type="slidenum">
              <a:rPr lang="en-US" smtClean="0"/>
              <a:t>‹#›</a:t>
            </a:fld>
            <a:endParaRPr lang="en-US"/>
          </a:p>
        </p:txBody>
      </p:sp>
    </p:spTree>
    <p:extLst>
      <p:ext uri="{BB962C8B-B14F-4D97-AF65-F5344CB8AC3E}">
        <p14:creationId xmlns:p14="http://schemas.microsoft.com/office/powerpoint/2010/main" val="48500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Masjid Sultan Qaboos in Oman.</a:t>
            </a:r>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1</a:t>
            </a:fld>
            <a:endParaRPr lang="en-US"/>
          </a:p>
        </p:txBody>
      </p:sp>
    </p:spTree>
    <p:extLst>
      <p:ext uri="{BB962C8B-B14F-4D97-AF65-F5344CB8AC3E}">
        <p14:creationId xmlns:p14="http://schemas.microsoft.com/office/powerpoint/2010/main" val="321417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2</a:t>
            </a:fld>
            <a:endParaRPr lang="en-US"/>
          </a:p>
        </p:txBody>
      </p:sp>
    </p:spTree>
    <p:extLst>
      <p:ext uri="{BB962C8B-B14F-4D97-AF65-F5344CB8AC3E}">
        <p14:creationId xmlns:p14="http://schemas.microsoft.com/office/powerpoint/2010/main" val="226665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teacher can ask the question to the students first. The</a:t>
            </a:r>
            <a:r>
              <a:rPr lang="en-US" baseline="0" dirty="0" smtClean="0"/>
              <a:t> students may be able to answer or may not. If any student can answer, the teacher can ask few other question related to the picture. Then the teacher can show the information given below the picture.</a:t>
            </a:r>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4</a:t>
            </a:fld>
            <a:endParaRPr lang="en-US"/>
          </a:p>
        </p:txBody>
      </p:sp>
    </p:spTree>
    <p:extLst>
      <p:ext uri="{BB962C8B-B14F-4D97-AF65-F5344CB8AC3E}">
        <p14:creationId xmlns:p14="http://schemas.microsoft.com/office/powerpoint/2010/main" val="18393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6</a:t>
            </a:fld>
            <a:endParaRPr lang="en-US"/>
          </a:p>
        </p:txBody>
      </p:sp>
    </p:spTree>
    <p:extLst>
      <p:ext uri="{BB962C8B-B14F-4D97-AF65-F5344CB8AC3E}">
        <p14:creationId xmlns:p14="http://schemas.microsoft.com/office/powerpoint/2010/main" val="3825547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will be shown. The SS will be asked to pronounce the word. If it is needed teacher can help. Then  the picture and the sentence will be shown and asked to guess the meaning. After that the meaning will be shown. Then the teacher can ask the students to make a sentence of their own. In the same way, slide no. 8-12 can be conducted.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13</a:t>
            </a:fld>
            <a:endParaRPr lang="en-US"/>
          </a:p>
        </p:txBody>
      </p:sp>
    </p:spTree>
    <p:extLst>
      <p:ext uri="{BB962C8B-B14F-4D97-AF65-F5344CB8AC3E}">
        <p14:creationId xmlns:p14="http://schemas.microsoft.com/office/powerpoint/2010/main" val="1207016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0455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2702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79980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67101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35284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32096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05990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3371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8431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7012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57174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6320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5699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8451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3438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00286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6/19/2020</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3006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D8BD707-D9CF-40AE-B4C6-C98DA3205C09}" type="datetimeFigureOut">
              <a:rPr lang="en-US" smtClean="0"/>
              <a:pPr/>
              <a:t>6/19/2020</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57962896"/>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09065" y="-46910"/>
            <a:ext cx="5272972" cy="1570910"/>
            <a:chOff x="1680464" y="76200"/>
            <a:chExt cx="5272972" cy="1570910"/>
          </a:xfrm>
        </p:grpSpPr>
        <p:sp>
          <p:nvSpPr>
            <p:cNvPr id="4" name="Rectangle 3"/>
            <p:cNvSpPr/>
            <p:nvPr/>
          </p:nvSpPr>
          <p:spPr>
            <a:xfrm>
              <a:off x="2700171" y="76200"/>
              <a:ext cx="824265" cy="1569660"/>
            </a:xfrm>
            <a:prstGeom prst="rect">
              <a:avLst/>
            </a:prstGeom>
            <a:noFill/>
          </p:spPr>
          <p:txBody>
            <a:bodyPr wrap="none" lIns="91440" tIns="45720" rIns="91440" bIns="45720">
              <a:spAutoFit/>
            </a:bodyPr>
            <a:lstStyle/>
            <a:p>
              <a:pPr algn="ctr"/>
              <a:r>
                <a:rPr lang="en-US" sz="9600" b="1" dirty="0">
                  <a:ln w="1905"/>
                  <a:solidFill>
                    <a:schemeClr val="accent6">
                      <a:lumMod val="50000"/>
                    </a:schemeClr>
                  </a:solidFill>
                  <a:effectLst>
                    <a:innerShdw blurRad="69850" dist="43180" dir="5400000">
                      <a:srgbClr val="000000">
                        <a:alpha val="65000"/>
                      </a:srgbClr>
                    </a:innerShdw>
                  </a:effectLst>
                  <a:cs typeface="Times New Roman" panose="02020603050405020304" pitchFamily="18" charset="0"/>
                </a:rPr>
                <a:t>E</a:t>
              </a:r>
              <a:endParaRPr lang="en-US" sz="9600" b="1" cap="none" spc="0" dirty="0">
                <a:ln w="1905"/>
                <a:solidFill>
                  <a:schemeClr val="accent6">
                    <a:lumMod val="50000"/>
                  </a:schemeClr>
                </a:solidFill>
                <a:effectLst>
                  <a:innerShdw blurRad="69850" dist="43180" dir="5400000">
                    <a:srgbClr val="000000">
                      <a:alpha val="65000"/>
                    </a:srgbClr>
                  </a:innerShdw>
                </a:effectLst>
                <a:cs typeface="Times New Roman" panose="02020603050405020304" pitchFamily="18" charset="0"/>
              </a:endParaRPr>
            </a:p>
          </p:txBody>
        </p:sp>
        <p:sp>
          <p:nvSpPr>
            <p:cNvPr id="5" name="Rectangle 4"/>
            <p:cNvSpPr/>
            <p:nvPr/>
          </p:nvSpPr>
          <p:spPr>
            <a:xfrm>
              <a:off x="3318531" y="77450"/>
              <a:ext cx="726481" cy="1569660"/>
            </a:xfrm>
            <a:prstGeom prst="rect">
              <a:avLst/>
            </a:prstGeom>
            <a:noFill/>
          </p:spPr>
          <p:txBody>
            <a:bodyPr wrap="none" lIns="91440" tIns="45720" rIns="91440" bIns="45720">
              <a:spAutoFit/>
            </a:bodyPr>
            <a:lstStyle/>
            <a:p>
              <a:pPr algn="ctr"/>
              <a:r>
                <a:rPr lang="en-US" sz="9600" b="1" dirty="0">
                  <a:ln w="1905"/>
                  <a:solidFill>
                    <a:srgbClr val="FF0000"/>
                  </a:solidFill>
                  <a:effectLst>
                    <a:innerShdw blurRad="69850" dist="43180" dir="5400000">
                      <a:srgbClr val="000000">
                        <a:alpha val="65000"/>
                      </a:srgbClr>
                    </a:innerShdw>
                  </a:effectLst>
                  <a:cs typeface="Times New Roman" panose="02020603050405020304" pitchFamily="18" charset="0"/>
                </a:rPr>
                <a:t>L</a:t>
              </a:r>
              <a:endParaRPr lang="en-US" sz="9600" b="1" cap="none" spc="0" dirty="0">
                <a:ln w="1905"/>
                <a:solidFill>
                  <a:srgbClr val="FF0000"/>
                </a:solidFill>
                <a:effectLst>
                  <a:innerShdw blurRad="69850" dist="43180" dir="5400000">
                    <a:srgbClr val="000000">
                      <a:alpha val="65000"/>
                    </a:srgbClr>
                  </a:innerShdw>
                </a:effectLst>
                <a:cs typeface="Times New Roman" panose="02020603050405020304" pitchFamily="18" charset="0"/>
              </a:endParaRPr>
            </a:p>
          </p:txBody>
        </p:sp>
        <p:sp>
          <p:nvSpPr>
            <p:cNvPr id="6" name="Rectangle 5"/>
            <p:cNvSpPr/>
            <p:nvPr/>
          </p:nvSpPr>
          <p:spPr>
            <a:xfrm>
              <a:off x="1680464" y="76200"/>
              <a:ext cx="1300356" cy="1569660"/>
            </a:xfrm>
            <a:prstGeom prst="rect">
              <a:avLst/>
            </a:prstGeom>
            <a:noFill/>
          </p:spPr>
          <p:txBody>
            <a:bodyPr wrap="none" lIns="91440" tIns="45720" rIns="91440" bIns="45720">
              <a:spAutoFit/>
            </a:bodyPr>
            <a:lstStyle/>
            <a:p>
              <a:pPr algn="ctr"/>
              <a:r>
                <a:rPr lang="en-US" sz="9600" b="1" cap="none" spc="0" dirty="0" smtClean="0">
                  <a:ln w="1905"/>
                  <a:solidFill>
                    <a:srgbClr val="C00000"/>
                  </a:solidFill>
                  <a:effectLst>
                    <a:innerShdw blurRad="69850" dist="43180" dir="5400000">
                      <a:srgbClr val="000000">
                        <a:alpha val="65000"/>
                      </a:srgbClr>
                    </a:innerShdw>
                  </a:effectLst>
                  <a:cs typeface="Times New Roman" panose="02020603050405020304" pitchFamily="18" charset="0"/>
                </a:rPr>
                <a:t>W</a:t>
              </a:r>
              <a:endParaRPr lang="en-US" sz="9600" b="1" cap="none" spc="0" dirty="0">
                <a:ln w="1905"/>
                <a:solidFill>
                  <a:srgbClr val="C00000"/>
                </a:solidFill>
                <a:effectLst>
                  <a:innerShdw blurRad="69850" dist="43180" dir="5400000">
                    <a:srgbClr val="000000">
                      <a:alpha val="65000"/>
                    </a:srgbClr>
                  </a:innerShdw>
                </a:effectLst>
                <a:cs typeface="Times New Roman" panose="02020603050405020304" pitchFamily="18" charset="0"/>
              </a:endParaRPr>
            </a:p>
          </p:txBody>
        </p:sp>
        <p:sp>
          <p:nvSpPr>
            <p:cNvPr id="7" name="Rectangle 6"/>
            <p:cNvSpPr/>
            <p:nvPr/>
          </p:nvSpPr>
          <p:spPr>
            <a:xfrm>
              <a:off x="5143725" y="76200"/>
              <a:ext cx="1292341" cy="1569660"/>
            </a:xfrm>
            <a:prstGeom prst="rect">
              <a:avLst/>
            </a:prstGeom>
            <a:noFill/>
          </p:spPr>
          <p:txBody>
            <a:bodyPr wrap="none" lIns="91440" tIns="45720" rIns="91440" bIns="45720">
              <a:spAutoFit/>
            </a:bodyPr>
            <a:lstStyle/>
            <a:p>
              <a:pPr algn="ctr"/>
              <a:r>
                <a:rPr lang="en-US" sz="9600" b="1" dirty="0">
                  <a:ln w="1905"/>
                  <a:solidFill>
                    <a:srgbClr val="C00000"/>
                  </a:solidFill>
                  <a:effectLst>
                    <a:innerShdw blurRad="69850" dist="43180" dir="5400000">
                      <a:srgbClr val="000000">
                        <a:alpha val="65000"/>
                      </a:srgbClr>
                    </a:innerShdw>
                  </a:effectLst>
                  <a:cs typeface="Times New Roman" panose="02020603050405020304" pitchFamily="18" charset="0"/>
                </a:rPr>
                <a:t>M</a:t>
              </a:r>
              <a:endParaRPr lang="en-US" sz="9600" b="1" cap="none" spc="0" dirty="0">
                <a:ln w="1905"/>
                <a:solidFill>
                  <a:srgbClr val="C00000"/>
                </a:solidFill>
                <a:effectLst>
                  <a:innerShdw blurRad="69850" dist="43180" dir="5400000">
                    <a:srgbClr val="000000">
                      <a:alpha val="65000"/>
                    </a:srgbClr>
                  </a:innerShdw>
                </a:effectLst>
                <a:cs typeface="Times New Roman" panose="02020603050405020304" pitchFamily="18" charset="0"/>
              </a:endParaRPr>
            </a:p>
          </p:txBody>
        </p:sp>
        <p:sp>
          <p:nvSpPr>
            <p:cNvPr id="8" name="Rectangle 7"/>
            <p:cNvSpPr/>
            <p:nvPr/>
          </p:nvSpPr>
          <p:spPr>
            <a:xfrm>
              <a:off x="4334697" y="77450"/>
              <a:ext cx="1218603" cy="1569660"/>
            </a:xfrm>
            <a:prstGeom prst="rect">
              <a:avLst/>
            </a:prstGeom>
            <a:noFill/>
          </p:spPr>
          <p:txBody>
            <a:bodyPr wrap="none" lIns="91440" tIns="45720" rIns="91440" bIns="45720">
              <a:spAutoFit/>
            </a:bodyPr>
            <a:lstStyle/>
            <a:p>
              <a:pPr algn="ctr"/>
              <a:r>
                <a:rPr lang="en-US" sz="9600" b="1" dirty="0">
                  <a:ln w="1905"/>
                  <a:solidFill>
                    <a:schemeClr val="accent6">
                      <a:lumMod val="50000"/>
                    </a:schemeClr>
                  </a:solidFill>
                  <a:effectLst>
                    <a:innerShdw blurRad="69850" dist="43180" dir="5400000">
                      <a:srgbClr val="000000">
                        <a:alpha val="65000"/>
                      </a:srgbClr>
                    </a:innerShdw>
                  </a:effectLst>
                  <a:cs typeface="Times New Roman" panose="02020603050405020304" pitchFamily="18" charset="0"/>
                </a:rPr>
                <a:t>O</a:t>
              </a:r>
              <a:endParaRPr lang="en-US" sz="9600" b="1" cap="none" spc="0" dirty="0">
                <a:ln w="1905"/>
                <a:solidFill>
                  <a:schemeClr val="accent6">
                    <a:lumMod val="50000"/>
                  </a:schemeClr>
                </a:solidFill>
                <a:effectLst>
                  <a:innerShdw blurRad="69850" dist="43180" dir="5400000">
                    <a:srgbClr val="000000">
                      <a:alpha val="65000"/>
                    </a:srgbClr>
                  </a:innerShdw>
                </a:effectLst>
                <a:cs typeface="Times New Roman" panose="02020603050405020304" pitchFamily="18" charset="0"/>
              </a:endParaRPr>
            </a:p>
          </p:txBody>
        </p:sp>
        <p:sp>
          <p:nvSpPr>
            <p:cNvPr id="9" name="Rectangle 8"/>
            <p:cNvSpPr/>
            <p:nvPr/>
          </p:nvSpPr>
          <p:spPr>
            <a:xfrm>
              <a:off x="3679412" y="77450"/>
              <a:ext cx="1144865" cy="1569660"/>
            </a:xfrm>
            <a:prstGeom prst="rect">
              <a:avLst/>
            </a:prstGeom>
            <a:noFill/>
          </p:spPr>
          <p:txBody>
            <a:bodyPr wrap="none" lIns="91440" tIns="45720" rIns="91440" bIns="45720">
              <a:spAutoFit/>
            </a:bodyPr>
            <a:lstStyle/>
            <a:p>
              <a:pPr algn="ctr"/>
              <a:r>
                <a:rPr lang="en-US" sz="9600" b="1" dirty="0">
                  <a:ln w="1905"/>
                  <a:solidFill>
                    <a:schemeClr val="accent1">
                      <a:lumMod val="75000"/>
                    </a:schemeClr>
                  </a:solidFill>
                  <a:effectLst>
                    <a:innerShdw blurRad="69850" dist="43180" dir="5400000">
                      <a:srgbClr val="000000">
                        <a:alpha val="65000"/>
                      </a:srgbClr>
                    </a:innerShdw>
                  </a:effectLst>
                  <a:cs typeface="Times New Roman" panose="02020603050405020304" pitchFamily="18" charset="0"/>
                </a:rPr>
                <a:t>C</a:t>
              </a:r>
              <a:endParaRPr lang="en-US" sz="9600" b="1" cap="none" spc="0" dirty="0">
                <a:ln w="1905"/>
                <a:solidFill>
                  <a:schemeClr val="accent1">
                    <a:lumMod val="75000"/>
                  </a:schemeClr>
                </a:solidFill>
                <a:effectLst>
                  <a:innerShdw blurRad="69850" dist="43180" dir="5400000">
                    <a:srgbClr val="000000">
                      <a:alpha val="65000"/>
                    </a:srgbClr>
                  </a:innerShdw>
                </a:effectLst>
                <a:cs typeface="Times New Roman" panose="02020603050405020304" pitchFamily="18" charset="0"/>
              </a:endParaRPr>
            </a:p>
          </p:txBody>
        </p:sp>
        <p:sp>
          <p:nvSpPr>
            <p:cNvPr id="10" name="Rectangle 9"/>
            <p:cNvSpPr/>
            <p:nvPr/>
          </p:nvSpPr>
          <p:spPr>
            <a:xfrm>
              <a:off x="6129171" y="76200"/>
              <a:ext cx="824265" cy="1569660"/>
            </a:xfrm>
            <a:prstGeom prst="rect">
              <a:avLst/>
            </a:prstGeom>
            <a:noFill/>
          </p:spPr>
          <p:txBody>
            <a:bodyPr wrap="none" lIns="91440" tIns="45720" rIns="91440" bIns="45720">
              <a:spAutoFit/>
            </a:bodyPr>
            <a:lstStyle/>
            <a:p>
              <a:pPr algn="ctr"/>
              <a:r>
                <a:rPr lang="en-US" sz="9600" b="1" dirty="0">
                  <a:ln w="1905"/>
                  <a:solidFill>
                    <a:srgbClr val="FF0000"/>
                  </a:solidFill>
                  <a:effectLst>
                    <a:innerShdw blurRad="69850" dist="43180" dir="5400000">
                      <a:srgbClr val="000000">
                        <a:alpha val="65000"/>
                      </a:srgbClr>
                    </a:innerShdw>
                  </a:effectLst>
                  <a:cs typeface="Times New Roman" panose="02020603050405020304" pitchFamily="18" charset="0"/>
                </a:rPr>
                <a:t>E</a:t>
              </a:r>
              <a:endParaRPr lang="en-US" sz="9600" b="1" cap="none" spc="0" dirty="0">
                <a:ln w="1905"/>
                <a:solidFill>
                  <a:srgbClr val="FF0000"/>
                </a:solidFill>
                <a:effectLst>
                  <a:innerShdw blurRad="69850" dist="43180" dir="5400000">
                    <a:srgbClr val="000000">
                      <a:alpha val="65000"/>
                    </a:srgbClr>
                  </a:innerShdw>
                </a:effectLst>
                <a:cs typeface="Times New Roman" panose="02020603050405020304" pitchFamily="18" charset="0"/>
              </a:endParaRPr>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7" y="1371600"/>
            <a:ext cx="9144000" cy="5486400"/>
          </a:xfrm>
          <a:prstGeom prst="rect">
            <a:avLst/>
          </a:prstGeom>
        </p:spPr>
      </p:pic>
    </p:spTree>
    <p:extLst>
      <p:ext uri="{BB962C8B-B14F-4D97-AF65-F5344CB8AC3E}">
        <p14:creationId xmlns:p14="http://schemas.microsoft.com/office/powerpoint/2010/main" val="1111188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6" y="-878"/>
            <a:ext cx="9180946" cy="6885709"/>
          </a:xfrm>
          <a:prstGeom prst="rect">
            <a:avLst/>
          </a:prstGeom>
          <a:ln>
            <a:noFill/>
          </a:ln>
          <a:effectLst>
            <a:outerShdw blurRad="44450" dist="27940" dir="5400000" algn="ctr">
              <a:srgbClr val="000000">
                <a:alpha val="32000"/>
              </a:srgbClr>
            </a:outerShdw>
          </a:effectLst>
        </p:spPr>
      </p:pic>
      <p:cxnSp>
        <p:nvCxnSpPr>
          <p:cNvPr id="5" name="Straight Arrow Connector 4"/>
          <p:cNvCxnSpPr/>
          <p:nvPr/>
        </p:nvCxnSpPr>
        <p:spPr>
          <a:xfrm flipV="1">
            <a:off x="1898073" y="5410200"/>
            <a:ext cx="5493327" cy="762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a:xfrm flipV="1">
            <a:off x="1905000" y="5638800"/>
            <a:ext cx="5943600" cy="533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p:nvPr/>
        </p:nvCxnSpPr>
        <p:spPr>
          <a:xfrm flipV="1">
            <a:off x="1898073" y="5257800"/>
            <a:ext cx="4959927" cy="914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 name="Straight Arrow Connector 13"/>
          <p:cNvCxnSpPr/>
          <p:nvPr/>
        </p:nvCxnSpPr>
        <p:spPr>
          <a:xfrm flipV="1">
            <a:off x="2050473" y="5105400"/>
            <a:ext cx="4197927" cy="1066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8" name="Straight Arrow Connector 17"/>
          <p:cNvCxnSpPr/>
          <p:nvPr/>
        </p:nvCxnSpPr>
        <p:spPr>
          <a:xfrm flipV="1">
            <a:off x="1905000" y="5105400"/>
            <a:ext cx="3505200" cy="1066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1" name="Straight Arrow Connector 20"/>
          <p:cNvCxnSpPr/>
          <p:nvPr/>
        </p:nvCxnSpPr>
        <p:spPr>
          <a:xfrm flipV="1">
            <a:off x="2133600" y="5105400"/>
            <a:ext cx="2362200" cy="1066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5" name="Straight Arrow Connector 24"/>
          <p:cNvCxnSpPr/>
          <p:nvPr/>
        </p:nvCxnSpPr>
        <p:spPr>
          <a:xfrm flipV="1">
            <a:off x="2050473" y="5105400"/>
            <a:ext cx="1298863" cy="1066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 name="TextBox 3"/>
          <p:cNvSpPr txBox="1"/>
          <p:nvPr/>
        </p:nvSpPr>
        <p:spPr>
          <a:xfrm>
            <a:off x="152400" y="4114800"/>
            <a:ext cx="2209800" cy="2554545"/>
          </a:xfrm>
          <a:prstGeom prst="rect">
            <a:avLst/>
          </a:prstGeom>
          <a:solidFill>
            <a:schemeClr val="accent2">
              <a:lumMod val="20000"/>
              <a:lumOff val="80000"/>
            </a:schemeClr>
          </a:solidFill>
          <a:ln>
            <a:solidFill>
              <a:schemeClr val="accent2">
                <a:lumMod val="75000"/>
              </a:schemeClr>
            </a:solidFill>
          </a:ln>
          <a:effectLst/>
        </p:spPr>
        <p:txBody>
          <a:bodyPr wrap="square" rtlCol="0">
            <a:spAutoFit/>
          </a:bodyPr>
          <a:lstStyle/>
          <a:p>
            <a:pPr algn="ctr"/>
            <a:r>
              <a:rPr lang="en-US" sz="3200" b="1" dirty="0" smtClean="0">
                <a:latin typeface="Nikosh" panose="02000000000000000000" pitchFamily="2" charset="0"/>
                <a:cs typeface="Nikosh" panose="02000000000000000000" pitchFamily="2" charset="0"/>
              </a:rPr>
              <a:t>7 Arched doorways each on north and south</a:t>
            </a:r>
            <a:endParaRPr lang="en-US" sz="3200" b="1"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97544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par>
                                <p:cTn id="23" presetID="2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317" y="1676400"/>
            <a:ext cx="4150959" cy="4953000"/>
          </a:xfrm>
          <a:prstGeom prst="rect">
            <a:avLst/>
          </a:prstGeom>
          <a:ln>
            <a:solidFill>
              <a:schemeClr val="tx1"/>
            </a:solidFill>
          </a:ln>
        </p:spPr>
      </p:pic>
      <p:sp>
        <p:nvSpPr>
          <p:cNvPr id="5" name="TextBox 4"/>
          <p:cNvSpPr txBox="1"/>
          <p:nvPr/>
        </p:nvSpPr>
        <p:spPr>
          <a:xfrm>
            <a:off x="0" y="2146"/>
            <a:ext cx="9144000" cy="1569660"/>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4800" b="1" dirty="0" smtClean="0">
                <a:solidFill>
                  <a:srgbClr val="FF0000"/>
                </a:solidFill>
                <a:latin typeface="Nikosh" panose="02000000000000000000" pitchFamily="2" charset="0"/>
                <a:cs typeface="Nikosh" panose="02000000000000000000" pitchFamily="2" charset="0"/>
              </a:rPr>
              <a:t>What do you see inside the mosque?</a:t>
            </a:r>
            <a:endParaRPr lang="en-US" sz="4800" b="1" dirty="0">
              <a:solidFill>
                <a:srgbClr val="FF0000"/>
              </a:solidFill>
              <a:latin typeface="Nikosh" panose="02000000000000000000" pitchFamily="2" charset="0"/>
              <a:cs typeface="Nikosh"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6400"/>
            <a:ext cx="4681298" cy="4953000"/>
          </a:xfrm>
          <a:prstGeom prst="rect">
            <a:avLst/>
          </a:prstGeom>
          <a:ln>
            <a:solidFill>
              <a:schemeClr val="tx1"/>
            </a:solidFill>
          </a:ln>
        </p:spPr>
      </p:pic>
    </p:spTree>
    <p:extLst>
      <p:ext uri="{BB962C8B-B14F-4D97-AF65-F5344CB8AC3E}">
        <p14:creationId xmlns:p14="http://schemas.microsoft.com/office/powerpoint/2010/main" val="1242946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653" y="421624"/>
            <a:ext cx="4795547" cy="3007377"/>
          </a:xfrm>
          <a:prstGeom prst="rect">
            <a:avLst/>
          </a:prstGeo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42014"/>
            <a:ext cx="3971925" cy="5653986"/>
          </a:xfrm>
          <a:prstGeom prst="rect">
            <a:avLst/>
          </a:prstGeom>
          <a:ln>
            <a:solidFill>
              <a:schemeClr val="tx1"/>
            </a:solidFill>
          </a:ln>
        </p:spPr>
      </p:pic>
      <p:sp>
        <p:nvSpPr>
          <p:cNvPr id="5" name="TextBox 4"/>
          <p:cNvSpPr txBox="1"/>
          <p:nvPr/>
        </p:nvSpPr>
        <p:spPr>
          <a:xfrm>
            <a:off x="76200" y="3886200"/>
            <a:ext cx="4953000" cy="2062103"/>
          </a:xfrm>
          <a:prstGeom prst="rect">
            <a:avLst/>
          </a:prstGeom>
          <a:noFill/>
          <a:ln>
            <a:solidFill>
              <a:schemeClr val="tx1"/>
            </a:solidFill>
          </a:ln>
        </p:spPr>
        <p:txBody>
          <a:bodyPr wrap="square" rtlCol="0">
            <a:spAutoFit/>
          </a:bodyPr>
          <a:lstStyle/>
          <a:p>
            <a:r>
              <a:rPr lang="en-US" sz="3200" b="1" dirty="0" smtClean="0">
                <a:latin typeface="Nikosh" panose="02000000000000000000" pitchFamily="2" charset="0"/>
                <a:cs typeface="Nikosh" panose="02000000000000000000" pitchFamily="2" charset="0"/>
              </a:rPr>
              <a:t>The interior western wall of the mosque is beautifully decorated with terracotta .</a:t>
            </a:r>
            <a:endParaRPr lang="en-US" sz="3200" b="1"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520181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0" y="76199"/>
            <a:ext cx="2971800" cy="646331"/>
          </a:xfrm>
          <a:prstGeom prst="rect">
            <a:avLst/>
          </a:prstGeom>
          <a:noFill/>
        </p:spPr>
        <p:txBody>
          <a:bodyPr wrap="square" rtlCol="0">
            <a:spAutoFit/>
          </a:bodyPr>
          <a:lstStyle/>
          <a:p>
            <a:pPr algn="ctr"/>
            <a:r>
              <a:rPr lang="en-US" sz="3600" b="1" dirty="0" smtClean="0">
                <a:solidFill>
                  <a:srgbClr val="C00000"/>
                </a:solidFill>
              </a:rPr>
              <a:t>New Words</a:t>
            </a:r>
            <a:endParaRPr lang="en-US" sz="3600" b="1" dirty="0">
              <a:solidFill>
                <a:srgbClr val="C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103" y="2416751"/>
            <a:ext cx="4380253" cy="2917249"/>
          </a:xfrm>
          <a:prstGeom prst="rect">
            <a:avLst/>
          </a:prstGeom>
          <a:ln>
            <a:solidFill>
              <a:schemeClr val="tx1"/>
            </a:solidFill>
          </a:ln>
        </p:spPr>
      </p:pic>
      <p:sp>
        <p:nvSpPr>
          <p:cNvPr id="9" name="Rectangle 8"/>
          <p:cNvSpPr/>
          <p:nvPr/>
        </p:nvSpPr>
        <p:spPr>
          <a:xfrm>
            <a:off x="752767" y="14644"/>
            <a:ext cx="2749700" cy="707886"/>
          </a:xfrm>
          <a:prstGeom prst="rect">
            <a:avLst/>
          </a:prstGeom>
          <a:noFill/>
        </p:spPr>
        <p:txBody>
          <a:bodyPr wrap="square" lIns="91440" tIns="45720" rIns="91440" bIns="45720">
            <a:spAutoFit/>
          </a:bodyPr>
          <a:lstStyle/>
          <a:p>
            <a:pPr algn="ctr"/>
            <a:r>
              <a:rPr lang="en-US" sz="40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Mangrove</a:t>
            </a:r>
            <a:endParaRPr lang="en-US" sz="40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835" y="2416752"/>
            <a:ext cx="2907565" cy="2907565"/>
          </a:xfrm>
          <a:prstGeom prst="rect">
            <a:avLst/>
          </a:prstGeom>
          <a:ln>
            <a:solidFill>
              <a:schemeClr val="tx1"/>
            </a:solidFill>
          </a:ln>
        </p:spPr>
      </p:pic>
      <p:sp>
        <p:nvSpPr>
          <p:cNvPr id="5" name="TextBox 4"/>
          <p:cNvSpPr txBox="1"/>
          <p:nvPr/>
        </p:nvSpPr>
        <p:spPr>
          <a:xfrm>
            <a:off x="1143000" y="5663625"/>
            <a:ext cx="6934200" cy="584775"/>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Sundarban is a</a:t>
            </a:r>
            <a:r>
              <a:rPr lang="en-US" sz="3200" b="1" dirty="0" smtClean="0">
                <a:solidFill>
                  <a:srgbClr val="C00000"/>
                </a:solidFill>
                <a:latin typeface="Times New Roman" panose="02020603050405020304" pitchFamily="18" charset="0"/>
                <a:cs typeface="Times New Roman" panose="02020603050405020304" pitchFamily="18" charset="0"/>
              </a:rPr>
              <a:t> mangrove </a:t>
            </a:r>
            <a:r>
              <a:rPr lang="en-US" sz="3200" b="1" dirty="0" smtClean="0">
                <a:latin typeface="Times New Roman" panose="02020603050405020304" pitchFamily="18" charset="0"/>
                <a:cs typeface="Times New Roman" panose="02020603050405020304" pitchFamily="18" charset="0"/>
              </a:rPr>
              <a:t>forest.</a:t>
            </a:r>
            <a:endParaRPr lang="en-US"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362200" y="939225"/>
            <a:ext cx="6083872"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A tree or shrub that grows in wet mud at the edge of river</a:t>
            </a:r>
            <a:endParaRPr lang="en-US" sz="3200" b="1" dirty="0">
              <a:latin typeface="Times New Roman" panose="02020603050405020304" pitchFamily="18" charset="0"/>
              <a:cs typeface="Times New Roman" panose="02020603050405020304" pitchFamily="18" charset="0"/>
            </a:endParaRPr>
          </a:p>
        </p:txBody>
      </p:sp>
      <p:sp>
        <p:nvSpPr>
          <p:cNvPr id="8" name="Pentagon 7"/>
          <p:cNvSpPr/>
          <p:nvPr/>
        </p:nvSpPr>
        <p:spPr>
          <a:xfrm>
            <a:off x="673835" y="1188422"/>
            <a:ext cx="1588650" cy="578824"/>
          </a:xfrm>
          <a:prstGeom prst="homePlate">
            <a:avLst/>
          </a:prstGeom>
          <a:solidFill>
            <a:schemeClr val="accent3">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0764" y="5592454"/>
            <a:ext cx="6628120"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 Buriganga river is at the </a:t>
            </a:r>
            <a:r>
              <a:rPr lang="en-US" sz="3200" b="1" dirty="0" smtClean="0">
                <a:solidFill>
                  <a:srgbClr val="C00000"/>
                </a:solidFill>
                <a:latin typeface="Times New Roman" panose="02020603050405020304" pitchFamily="18" charset="0"/>
                <a:cs typeface="Times New Roman" panose="02020603050405020304" pitchFamily="18" charset="0"/>
              </a:rPr>
              <a:t>outskirts</a:t>
            </a:r>
            <a:r>
              <a:rPr lang="en-US" sz="3200" b="1" dirty="0" smtClean="0">
                <a:latin typeface="Times New Roman" panose="02020603050405020304" pitchFamily="18" charset="0"/>
                <a:cs typeface="Times New Roman" panose="02020603050405020304" pitchFamily="18" charset="0"/>
              </a:rPr>
              <a:t> of Dhaka city.</a:t>
            </a:r>
            <a:endParaRPr lang="en-US"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388154" y="803256"/>
            <a:ext cx="4697374" cy="954107"/>
          </a:xfrm>
          <a:prstGeom prst="rect">
            <a:avLst/>
          </a:prstGeom>
          <a:solidFill>
            <a:schemeClr val="accent3">
              <a:lumMod val="20000"/>
              <a:lumOff val="80000"/>
            </a:schemeClr>
          </a:solidFill>
          <a:ln>
            <a:solidFill>
              <a:schemeClr val="tx1"/>
            </a:solidFill>
          </a:ln>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The outer parts of a town or city.</a:t>
            </a:r>
            <a:endParaRPr lang="en-US"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593"/>
          <a:stretch/>
        </p:blipFill>
        <p:spPr>
          <a:xfrm>
            <a:off x="685800" y="1696229"/>
            <a:ext cx="7023084" cy="3790171"/>
          </a:xfrm>
          <a:prstGeom prst="rect">
            <a:avLst/>
          </a:prstGeom>
          <a:ln>
            <a:solidFill>
              <a:schemeClr val="tx1"/>
            </a:solidFill>
          </a:ln>
        </p:spPr>
      </p:pic>
      <p:sp>
        <p:nvSpPr>
          <p:cNvPr id="5" name="Pentagon 4"/>
          <p:cNvSpPr/>
          <p:nvPr/>
        </p:nvSpPr>
        <p:spPr>
          <a:xfrm>
            <a:off x="1519903" y="926036"/>
            <a:ext cx="1588650" cy="578824"/>
          </a:xfrm>
          <a:prstGeom prst="homePlate">
            <a:avLst/>
          </a:prstGeom>
          <a:solidFill>
            <a:schemeClr val="accent3">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
        <p:nvSpPr>
          <p:cNvPr id="6" name="Rectangle 5"/>
          <p:cNvSpPr/>
          <p:nvPr/>
        </p:nvSpPr>
        <p:spPr>
          <a:xfrm>
            <a:off x="914400" y="-8983"/>
            <a:ext cx="2473754" cy="769441"/>
          </a:xfrm>
          <a:prstGeom prst="rect">
            <a:avLst/>
          </a:prstGeom>
          <a:noFill/>
        </p:spPr>
        <p:txBody>
          <a:bodyPr wrap="none" lIns="91440" tIns="45720" rIns="91440" bIns="45720">
            <a:spAutoFit/>
          </a:bodyPr>
          <a:lstStyle/>
          <a:p>
            <a:pPr algn="ctr"/>
            <a:r>
              <a:rPr lang="en-US" sz="4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Outskirts</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9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3177" y="294578"/>
            <a:ext cx="3107740" cy="707886"/>
          </a:xfrm>
          <a:prstGeom prst="rect">
            <a:avLst/>
          </a:prstGeom>
          <a:noFill/>
        </p:spPr>
        <p:txBody>
          <a:bodyPr wrap="square" lIns="91440" tIns="45720" rIns="91440" bIns="45720">
            <a:spAutoFit/>
          </a:bodyPr>
          <a:lstStyle/>
          <a:p>
            <a:pPr algn="ctr"/>
            <a:r>
              <a:rPr lang="en-US" sz="40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Remarkable</a:t>
            </a:r>
            <a:endParaRPr lang="en-US" sz="40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209800" y="5723196"/>
            <a:ext cx="6051324"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 mosque is very </a:t>
            </a:r>
            <a:r>
              <a:rPr lang="en-US" sz="3200" b="1" dirty="0" smtClean="0">
                <a:solidFill>
                  <a:srgbClr val="C00000"/>
                </a:solidFill>
                <a:latin typeface="Times New Roman" panose="02020603050405020304" pitchFamily="18" charset="0"/>
                <a:cs typeface="Times New Roman" panose="02020603050405020304" pitchFamily="18" charset="0"/>
              </a:rPr>
              <a:t>remarkable</a:t>
            </a:r>
            <a:r>
              <a:rPr lang="en-US" sz="3200" b="1" dirty="0" smtClean="0">
                <a:latin typeface="Times New Roman" panose="02020603050405020304" pitchFamily="18" charset="0"/>
                <a:cs typeface="Times New Roman" panose="02020603050405020304" pitchFamily="18" charset="0"/>
              </a:rPr>
              <a:t> for its various colourful flowers.</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562600" y="222395"/>
            <a:ext cx="3561008" cy="523220"/>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Worthy of attention</a:t>
            </a:r>
          </a:p>
        </p:txBody>
      </p:sp>
      <p:sp>
        <p:nvSpPr>
          <p:cNvPr id="7" name="Pentagon 6"/>
          <p:cNvSpPr/>
          <p:nvPr/>
        </p:nvSpPr>
        <p:spPr>
          <a:xfrm>
            <a:off x="3973950" y="294578"/>
            <a:ext cx="1588650" cy="578824"/>
          </a:xfrm>
          <a:prstGeom prst="homePlate">
            <a:avLst/>
          </a:prstGeom>
          <a:solidFill>
            <a:schemeClr val="accent3">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
        <p:nvSpPr>
          <p:cNvPr id="2" name="AutoShape 2" descr="Sixty Dome Mosque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Sixty Dome Mosque - Wikipe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Sixty Dome Mosque - Wikipedia"/>
          <p:cNvSpPr>
            <a:spLocks noChangeAspect="1" noChangeArrowheads="1"/>
          </p:cNvSpPr>
          <p:nvPr/>
        </p:nvSpPr>
        <p:spPr bwMode="auto">
          <a:xfrm>
            <a:off x="-1219200" y="27432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Sixty Dome Mosque - Wikipedia"/>
          <p:cNvSpPr>
            <a:spLocks noChangeAspect="1" noChangeArrowheads="1"/>
          </p:cNvSpPr>
          <p:nvPr/>
        </p:nvSpPr>
        <p:spPr bwMode="auto">
          <a:xfrm>
            <a:off x="-1214677" y="238537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Sixty Dome Mosque - Wikipedia"/>
          <p:cNvSpPr>
            <a:spLocks noChangeAspect="1" noChangeArrowheads="1"/>
          </p:cNvSpPr>
          <p:nvPr/>
        </p:nvSpPr>
        <p:spPr bwMode="auto">
          <a:xfrm>
            <a:off x="-1062277" y="253777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Sixty Dome Mosque - Wikiped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2"/>
          <a:stretch>
            <a:fillRect/>
          </a:stretch>
        </p:blipFill>
        <p:spPr>
          <a:xfrm>
            <a:off x="1216993" y="1002464"/>
            <a:ext cx="8036938" cy="4720732"/>
          </a:xfrm>
          <a:prstGeom prst="rect">
            <a:avLst/>
          </a:prstGeom>
        </p:spPr>
      </p:pic>
    </p:spTree>
    <p:extLst>
      <p:ext uri="{BB962C8B-B14F-4D97-AF65-F5344CB8AC3E}">
        <p14:creationId xmlns:p14="http://schemas.microsoft.com/office/powerpoint/2010/main" val="16603613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914400"/>
            <a:ext cx="7620000" cy="5076825"/>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Up Arrow 7"/>
          <p:cNvSpPr/>
          <p:nvPr/>
        </p:nvSpPr>
        <p:spPr>
          <a:xfrm>
            <a:off x="4610100" y="5212326"/>
            <a:ext cx="114300" cy="502674"/>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Up Arrow 8"/>
          <p:cNvSpPr/>
          <p:nvPr/>
        </p:nvSpPr>
        <p:spPr>
          <a:xfrm>
            <a:off x="6324600" y="5212326"/>
            <a:ext cx="114300" cy="502674"/>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Up Arrow 9"/>
          <p:cNvSpPr/>
          <p:nvPr/>
        </p:nvSpPr>
        <p:spPr>
          <a:xfrm>
            <a:off x="8077200" y="5189589"/>
            <a:ext cx="114300" cy="502674"/>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Up Arrow 10"/>
          <p:cNvSpPr/>
          <p:nvPr/>
        </p:nvSpPr>
        <p:spPr>
          <a:xfrm>
            <a:off x="2667000" y="5243663"/>
            <a:ext cx="85725" cy="62373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Up Arrow 11"/>
          <p:cNvSpPr/>
          <p:nvPr/>
        </p:nvSpPr>
        <p:spPr>
          <a:xfrm flipH="1">
            <a:off x="1034230" y="5249194"/>
            <a:ext cx="92485" cy="618206"/>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80940" y="21134"/>
            <a:ext cx="1914659" cy="769441"/>
          </a:xfrm>
          <a:prstGeom prst="rect">
            <a:avLst/>
          </a:prstGeom>
          <a:noFill/>
        </p:spPr>
        <p:txBody>
          <a:bodyPr wrap="square" lIns="91440" tIns="45720" rIns="91440" bIns="45720">
            <a:spAutoFit/>
          </a:bodyPr>
          <a:lstStyle/>
          <a:p>
            <a:pPr algn="ctr"/>
            <a:r>
              <a:rPr lang="en-US" sz="4400" b="1" cap="none" spc="0"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Aisle</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990600" y="6019800"/>
            <a:ext cx="7620000"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We can see five </a:t>
            </a:r>
            <a:r>
              <a:rPr lang="en-US" sz="3200" b="1" dirty="0" smtClean="0">
                <a:solidFill>
                  <a:srgbClr val="C00000"/>
                </a:solidFill>
                <a:latin typeface="Times New Roman" panose="02020603050405020304" pitchFamily="18" charset="0"/>
                <a:cs typeface="Times New Roman" panose="02020603050405020304" pitchFamily="18" charset="0"/>
              </a:rPr>
              <a:t>aisles</a:t>
            </a:r>
            <a:r>
              <a:rPr lang="en-US" sz="3200" b="1" dirty="0" smtClean="0">
                <a:latin typeface="Times New Roman" panose="02020603050405020304" pitchFamily="18" charset="0"/>
                <a:cs typeface="Times New Roman" panose="02020603050405020304" pitchFamily="18" charset="0"/>
              </a:rPr>
              <a:t> in the picture.</a:t>
            </a:r>
            <a:endParaRPr lang="en-US" sz="32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114925" y="253939"/>
            <a:ext cx="3495675"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Path/ corridor</a:t>
            </a:r>
            <a:endParaRPr lang="en-US" sz="3200" b="1" dirty="0">
              <a:latin typeface="Times New Roman" panose="02020603050405020304" pitchFamily="18" charset="0"/>
              <a:cs typeface="Times New Roman" panose="02020603050405020304" pitchFamily="18" charset="0"/>
            </a:endParaRPr>
          </a:p>
        </p:txBody>
      </p:sp>
      <p:sp>
        <p:nvSpPr>
          <p:cNvPr id="16" name="Pentagon 15"/>
          <p:cNvSpPr/>
          <p:nvPr/>
        </p:nvSpPr>
        <p:spPr>
          <a:xfrm>
            <a:off x="3276600" y="259890"/>
            <a:ext cx="1838325" cy="578824"/>
          </a:xfrm>
          <a:prstGeom prst="homePlat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val="325984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555"/>
          <a:stretch/>
        </p:blipFill>
        <p:spPr>
          <a:xfrm>
            <a:off x="5370499" y="152400"/>
            <a:ext cx="3773501" cy="6477000"/>
          </a:xfrm>
          <a:prstGeom prst="rect">
            <a:avLst/>
          </a:prstGeom>
          <a:ln>
            <a:solidFill>
              <a:schemeClr val="tx1"/>
            </a:solidFill>
          </a:ln>
        </p:spPr>
      </p:pic>
      <p:sp>
        <p:nvSpPr>
          <p:cNvPr id="4" name="Rectangle 3"/>
          <p:cNvSpPr/>
          <p:nvPr/>
        </p:nvSpPr>
        <p:spPr>
          <a:xfrm>
            <a:off x="3216856" y="228600"/>
            <a:ext cx="1952778" cy="707886"/>
          </a:xfrm>
          <a:prstGeom prst="rect">
            <a:avLst/>
          </a:prstGeom>
          <a:noFill/>
        </p:spPr>
        <p:txBody>
          <a:bodyPr wrap="none" lIns="91440" tIns="45720" rIns="91440" bIns="45720">
            <a:spAutoFit/>
          </a:bodyPr>
          <a:lstStyle/>
          <a:p>
            <a:pPr algn="ctr"/>
            <a:r>
              <a:rPr lang="en-US" sz="4000" b="1" cap="none" spc="0"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Column</a:t>
            </a:r>
            <a:endParaRPr lang="en-US" sz="40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52400" y="4419600"/>
            <a:ext cx="5112244" cy="1569660"/>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Few </a:t>
            </a:r>
            <a:r>
              <a:rPr lang="en-US" sz="3200" b="1" dirty="0" smtClean="0">
                <a:solidFill>
                  <a:srgbClr val="C00000"/>
                </a:solidFill>
                <a:latin typeface="Times New Roman" panose="02020603050405020304" pitchFamily="18" charset="0"/>
                <a:cs typeface="Times New Roman" panose="02020603050405020304" pitchFamily="18" charset="0"/>
              </a:rPr>
              <a:t>slender</a:t>
            </a:r>
            <a:r>
              <a:rPr lang="en-US" sz="3200" b="1" dirty="0" smtClean="0">
                <a:latin typeface="Times New Roman" panose="02020603050405020304" pitchFamily="18" charset="0"/>
                <a:cs typeface="Times New Roman" panose="02020603050405020304" pitchFamily="18" charset="0"/>
              </a:rPr>
              <a:t> </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columns</a:t>
            </a:r>
            <a:r>
              <a:rPr lang="en-US" sz="3200" b="1" dirty="0" smtClean="0">
                <a:latin typeface="Times New Roman" panose="02020603050405020304" pitchFamily="18" charset="0"/>
                <a:cs typeface="Times New Roman" panose="02020603050405020304" pitchFamily="18" charset="0"/>
              </a:rPr>
              <a:t> of the destroyed building are still standing.</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803735" y="674875"/>
            <a:ext cx="1717709" cy="646331"/>
          </a:xfrm>
          <a:prstGeom prst="rect">
            <a:avLst/>
          </a:prstGeom>
          <a:noFill/>
        </p:spPr>
        <p:txBody>
          <a:bodyPr wrap="square" lIns="91440" tIns="45720" rIns="91440" bIns="45720">
            <a:spAutoFit/>
          </a:bodyPr>
          <a:lstStyle/>
          <a:p>
            <a:pPr algn="ctr"/>
            <a:r>
              <a:rPr lang="en-US" sz="3600" b="1" cap="none" spc="0"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Slender</a:t>
            </a:r>
            <a:endParaRPr lang="en-US" sz="36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803735" y="1653569"/>
            <a:ext cx="1371600"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t>Thin</a:t>
            </a:r>
            <a:endParaRPr lang="en-US" sz="3200" b="1" dirty="0"/>
          </a:p>
        </p:txBody>
      </p:sp>
      <p:sp>
        <p:nvSpPr>
          <p:cNvPr id="9" name="TextBox 8"/>
          <p:cNvSpPr txBox="1"/>
          <p:nvPr/>
        </p:nvSpPr>
        <p:spPr>
          <a:xfrm>
            <a:off x="2521444" y="1407348"/>
            <a:ext cx="2743200" cy="1077218"/>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A tall pillar  made of stone</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7624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8065889"/>
              </p:ext>
            </p:extLst>
          </p:nvPr>
        </p:nvGraphicFramePr>
        <p:xfrm>
          <a:off x="381000" y="685800"/>
          <a:ext cx="8382000" cy="5852160"/>
        </p:xfrm>
        <a:graphic>
          <a:graphicData uri="http://schemas.openxmlformats.org/drawingml/2006/table">
            <a:tbl>
              <a:tblPr firstRow="1" bandRow="1">
                <a:tableStyleId>{5C22544A-7EE6-4342-B048-85BDC9FD1C3A}</a:tableStyleId>
              </a:tblPr>
              <a:tblGrid>
                <a:gridCol w="2794000"/>
                <a:gridCol w="2794000"/>
                <a:gridCol w="2794000"/>
              </a:tblGrid>
              <a:tr h="685800">
                <a:tc>
                  <a:txBody>
                    <a:bodyPr/>
                    <a:lstStyle/>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Who/What</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b="1" dirty="0" smtClean="0">
                          <a:latin typeface="Times New Roman" panose="02020603050405020304" pitchFamily="18" charset="0"/>
                          <a:cs typeface="Times New Roman" panose="02020603050405020304" pitchFamily="18" charset="0"/>
                        </a:rPr>
                        <a:t>                      Event/Activities</a:t>
                      </a:r>
                      <a:endParaRPr lang="en-US" sz="2400" b="1"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When/Why</a:t>
                      </a:r>
                      <a:endParaRPr lang="en-US" sz="24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68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anose="02020603050405020304" pitchFamily="18" charset="0"/>
                          <a:cs typeface="Times New Roman" panose="02020603050405020304" pitchFamily="18" charset="0"/>
                        </a:rPr>
                        <a:t>The Shat Gombuj Mosque</a:t>
                      </a:r>
                    </a:p>
                    <a:p>
                      <a:pPr algn="l"/>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l"/>
                      <a:r>
                        <a:rPr lang="en-US" sz="2400" b="1" dirty="0" smtClean="0">
                          <a:latin typeface="Times New Roman" panose="02020603050405020304" pitchFamily="18" charset="0"/>
                          <a:cs typeface="Times New Roman" panose="02020603050405020304" pitchFamily="18" charset="0"/>
                        </a:rPr>
                        <a:t>a)  ……………..</a:t>
                      </a:r>
                      <a:endParaRPr lang="en-US" sz="2400" b="1" dirty="0">
                        <a:latin typeface="Times New Roman" panose="02020603050405020304" pitchFamily="18" charset="0"/>
                        <a:cs typeface="Times New Roman" panose="02020603050405020304" pitchFamily="18" charset="0"/>
                      </a:endParaRPr>
                    </a:p>
                  </a:txBody>
                  <a:tcPr/>
                </a:tc>
                <a:tc>
                  <a:txBody>
                    <a:bodyPr/>
                    <a:lstStyle/>
                    <a:p>
                      <a:pPr algn="l"/>
                      <a:r>
                        <a:rPr lang="en-US" sz="2400" b="1" dirty="0" smtClean="0">
                          <a:latin typeface="Times New Roman" panose="02020603050405020304" pitchFamily="18" charset="0"/>
                          <a:cs typeface="Times New Roman" panose="02020603050405020304" pitchFamily="18" charset="0"/>
                        </a:rPr>
                        <a:t>in 1985</a:t>
                      </a:r>
                      <a:endParaRPr lang="en-US" sz="24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r>
              <a:tr h="731520">
                <a:tc>
                  <a:txBody>
                    <a:bodyPr/>
                    <a:lstStyle/>
                    <a:p>
                      <a:pPr algn="l"/>
                      <a:r>
                        <a:rPr lang="en-US" sz="2400" b="1" dirty="0" smtClean="0">
                          <a:latin typeface="Times New Roman" panose="02020603050405020304" pitchFamily="18" charset="0"/>
                          <a:cs typeface="Times New Roman" panose="02020603050405020304" pitchFamily="18" charset="0"/>
                        </a:rPr>
                        <a:t>It</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anose="02020603050405020304" pitchFamily="18" charset="0"/>
                          <a:cs typeface="Times New Roman" panose="02020603050405020304" pitchFamily="18" charset="0"/>
                        </a:rPr>
                        <a:t>was founded</a:t>
                      </a:r>
                    </a:p>
                    <a:p>
                      <a:pPr algn="l"/>
                      <a:endParaRPr lang="en-US" sz="2400" b="1" dirty="0">
                        <a:latin typeface="Times New Roman" panose="02020603050405020304" pitchFamily="18" charset="0"/>
                        <a:cs typeface="Times New Roman" panose="02020603050405020304" pitchFamily="18" charset="0"/>
                      </a:endParaRPr>
                    </a:p>
                  </a:txBody>
                  <a:tcPr/>
                </a:tc>
                <a:tc>
                  <a:txBody>
                    <a:bodyPr/>
                    <a:lstStyle/>
                    <a:p>
                      <a:pPr algn="l"/>
                      <a:r>
                        <a:rPr lang="en-US" sz="2400" b="1" dirty="0" smtClean="0">
                          <a:latin typeface="Times New Roman" panose="02020603050405020304" pitchFamily="18" charset="0"/>
                          <a:cs typeface="Times New Roman" panose="02020603050405020304" pitchFamily="18" charset="0"/>
                        </a:rPr>
                        <a:t>b)  ………………</a:t>
                      </a:r>
                      <a:endParaRPr lang="en-US" sz="24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r>
              <a:tr h="1203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anose="02020603050405020304" pitchFamily="18" charset="0"/>
                          <a:cs typeface="Times New Roman" panose="02020603050405020304" pitchFamily="18" charset="0"/>
                        </a:rPr>
                        <a:t>Khan Jahan Ali</a:t>
                      </a:r>
                    </a:p>
                    <a:p>
                      <a:pPr algn="l"/>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l"/>
                      <a:r>
                        <a:rPr lang="en-US" sz="2400" b="1" dirty="0" smtClean="0">
                          <a:latin typeface="Times New Roman" panose="02020603050405020304" pitchFamily="18" charset="0"/>
                          <a:cs typeface="Times New Roman" panose="02020603050405020304" pitchFamily="18" charset="0"/>
                        </a:rPr>
                        <a:t>c)  ……………...</a:t>
                      </a:r>
                      <a:endParaRPr lang="en-US" sz="2400" b="1" dirty="0">
                        <a:latin typeface="Times New Roman" panose="02020603050405020304" pitchFamily="18" charset="0"/>
                        <a:cs typeface="Times New Roman" panose="02020603050405020304" pitchFamily="18" charset="0"/>
                      </a:endParaRPr>
                    </a:p>
                  </a:txBody>
                  <a:tcPr/>
                </a:tc>
                <a:tc>
                  <a:txBody>
                    <a:bodyPr/>
                    <a:lstStyle/>
                    <a:p>
                      <a:pPr algn="l"/>
                      <a:r>
                        <a:rPr lang="en-US" sz="2400" b="1" dirty="0" smtClean="0">
                          <a:latin typeface="Times New Roman" panose="02020603050405020304" pitchFamily="18" charset="0"/>
                          <a:cs typeface="Times New Roman" panose="02020603050405020304" pitchFamily="18" charset="0"/>
                        </a:rPr>
                        <a:t>to fit</a:t>
                      </a:r>
                      <a:r>
                        <a:rPr lang="en-US" sz="2400" b="1" baseline="0" dirty="0" smtClean="0">
                          <a:latin typeface="Times New Roman" panose="02020603050405020304" pitchFamily="18" charset="0"/>
                          <a:cs typeface="Times New Roman" panose="02020603050405020304" pitchFamily="18" charset="0"/>
                        </a:rPr>
                        <a:t> the city to live in.</a:t>
                      </a:r>
                      <a:endParaRPr lang="en-US" sz="24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r>
              <a:tr h="990600">
                <a:tc>
                  <a:txBody>
                    <a:bodyPr/>
                    <a:lstStyle/>
                    <a:p>
                      <a:pPr algn="l"/>
                      <a:r>
                        <a:rPr lang="en-US" sz="2400" b="1" dirty="0" smtClean="0">
                          <a:latin typeface="Times New Roman" panose="02020603050405020304" pitchFamily="18" charset="0"/>
                          <a:cs typeface="Times New Roman" panose="02020603050405020304" pitchFamily="18" charset="0"/>
                        </a:rPr>
                        <a:t>The mosque</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l"/>
                      <a:r>
                        <a:rPr lang="en-US" sz="2400" b="1" dirty="0" smtClean="0">
                          <a:latin typeface="Times New Roman" panose="02020603050405020304" pitchFamily="18" charset="0"/>
                          <a:cs typeface="Times New Roman" panose="02020603050405020304" pitchFamily="18" charset="0"/>
                        </a:rPr>
                        <a:t>is unique</a:t>
                      </a:r>
                      <a:endParaRPr lang="en-US" sz="2400" b="1" dirty="0">
                        <a:latin typeface="Times New Roman" panose="02020603050405020304" pitchFamily="18" charset="0"/>
                        <a:cs typeface="Times New Roman" panose="02020603050405020304" pitchFamily="18" charset="0"/>
                      </a:endParaRPr>
                    </a:p>
                  </a:txBody>
                  <a:tcPr/>
                </a:tc>
                <a:tc>
                  <a:txBody>
                    <a:bodyPr/>
                    <a:lstStyle/>
                    <a:p>
                      <a:pPr algn="l"/>
                      <a:r>
                        <a:rPr lang="en-US" sz="2400" b="1" dirty="0" smtClean="0">
                          <a:latin typeface="Times New Roman" panose="02020603050405020304" pitchFamily="18" charset="0"/>
                          <a:cs typeface="Times New Roman" panose="02020603050405020304" pitchFamily="18" charset="0"/>
                        </a:rPr>
                        <a:t>d)  ….………….</a:t>
                      </a:r>
                      <a:endParaRPr lang="en-US" sz="24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r>
              <a:tr h="668332">
                <a:tc>
                  <a:txBody>
                    <a:bodyPr/>
                    <a:lstStyle/>
                    <a:p>
                      <a:pPr algn="l"/>
                      <a:r>
                        <a:rPr lang="en-US" sz="2400" b="1" dirty="0" smtClean="0">
                          <a:latin typeface="Times New Roman" panose="02020603050405020304" pitchFamily="18" charset="0"/>
                          <a:cs typeface="Times New Roman" panose="02020603050405020304" pitchFamily="18" charset="0"/>
                        </a:rPr>
                        <a:t>It</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2400" b="1" dirty="0" smtClean="0">
                          <a:latin typeface="Times New Roman" panose="02020603050405020304" pitchFamily="18" charset="0"/>
                          <a:cs typeface="Times New Roman" panose="02020603050405020304" pitchFamily="18" charset="0"/>
                        </a:rPr>
                        <a:t>e)  ………………</a:t>
                      </a:r>
                      <a:endParaRPr lang="en-US" sz="2400" b="1"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l"/>
                      <a:r>
                        <a:rPr lang="en-US" sz="2400" b="1" dirty="0" smtClean="0">
                          <a:latin typeface="Times New Roman" panose="02020603050405020304" pitchFamily="18" charset="0"/>
                          <a:cs typeface="Times New Roman" panose="02020603050405020304" pitchFamily="18" charset="0"/>
                        </a:rPr>
                        <a:t>for its architectural</a:t>
                      </a:r>
                      <a:r>
                        <a:rPr lang="en-US" sz="2400" b="1" baseline="0" dirty="0" smtClean="0">
                          <a:latin typeface="Times New Roman" panose="02020603050405020304" pitchFamily="18" charset="0"/>
                          <a:cs typeface="Times New Roman" panose="02020603050405020304" pitchFamily="18" charset="0"/>
                        </a:rPr>
                        <a:t> beauties.</a:t>
                      </a:r>
                      <a:endParaRPr lang="en-US" sz="24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3200400" y="1524000"/>
            <a:ext cx="27432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latin typeface="Times New Roman" panose="02020603050405020304" pitchFamily="18" charset="0"/>
                <a:cs typeface="Times New Roman" panose="02020603050405020304" pitchFamily="18" charset="0"/>
              </a:rPr>
              <a:t>a) became a UNESCO World Heritage Site</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43600" y="2667000"/>
            <a:ext cx="27432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B050"/>
                </a:solidFill>
                <a:latin typeface="Times New Roman" panose="02020603050405020304" pitchFamily="18" charset="0"/>
                <a:cs typeface="Times New Roman" panose="02020603050405020304" pitchFamily="18" charset="0"/>
              </a:rPr>
              <a:t>b</a:t>
            </a:r>
            <a:r>
              <a:rPr lang="en-US" sz="2400" b="1" dirty="0" smtClean="0">
                <a:solidFill>
                  <a:srgbClr val="00B050"/>
                </a:solidFill>
                <a:latin typeface="Times New Roman" panose="02020603050405020304" pitchFamily="18" charset="0"/>
                <a:cs typeface="Times New Roman" panose="02020603050405020304" pitchFamily="18" charset="0"/>
              </a:rPr>
              <a:t>) in the 15</a:t>
            </a:r>
            <a:r>
              <a:rPr lang="en-US" sz="2400" b="1" baseline="30000" dirty="0" smtClean="0">
                <a:solidFill>
                  <a:srgbClr val="00B050"/>
                </a:solidFill>
                <a:latin typeface="Times New Roman" panose="02020603050405020304" pitchFamily="18" charset="0"/>
                <a:cs typeface="Times New Roman" panose="02020603050405020304" pitchFamily="18" charset="0"/>
              </a:rPr>
              <a:t>th</a:t>
            </a:r>
            <a:r>
              <a:rPr lang="en-US" sz="2400" b="1" dirty="0" smtClean="0">
                <a:solidFill>
                  <a:srgbClr val="00B050"/>
                </a:solidFill>
                <a:latin typeface="Times New Roman" panose="02020603050405020304" pitchFamily="18" charset="0"/>
                <a:cs typeface="Times New Roman" panose="02020603050405020304" pitchFamily="18" charset="0"/>
              </a:rPr>
              <a:t> century.</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200400" y="3543300"/>
            <a:ext cx="2743200" cy="11811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00B050"/>
                </a:solidFill>
                <a:latin typeface="Times New Roman" panose="02020603050405020304" pitchFamily="18" charset="0"/>
                <a:cs typeface="Times New Roman" panose="02020603050405020304" pitchFamily="18" charset="0"/>
              </a:rPr>
              <a:t>c</a:t>
            </a:r>
            <a:r>
              <a:rPr lang="en-US" sz="2000" b="1" dirty="0" smtClean="0">
                <a:solidFill>
                  <a:srgbClr val="00B050"/>
                </a:solidFill>
                <a:latin typeface="Times New Roman" panose="02020603050405020304" pitchFamily="18" charset="0"/>
                <a:cs typeface="Times New Roman" panose="02020603050405020304" pitchFamily="18" charset="0"/>
              </a:rPr>
              <a:t>) built a networks of roads, bridges, public buildings and reservoirs</a:t>
            </a:r>
            <a:endParaRPr lang="en-US" sz="2000" b="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943600" y="4724400"/>
            <a:ext cx="27432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B050"/>
                </a:solidFill>
                <a:latin typeface="Times New Roman" panose="02020603050405020304" pitchFamily="18" charset="0"/>
                <a:cs typeface="Times New Roman" panose="02020603050405020304" pitchFamily="18" charset="0"/>
              </a:rPr>
              <a:t>d) for its 60 pillars that supports the roof with 77 low height domes.</a:t>
            </a:r>
            <a:endParaRPr lang="en-US" sz="2000" b="1" dirty="0">
              <a:solidFill>
                <a:srgbClr val="00B05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200400" y="5715000"/>
            <a:ext cx="2819400" cy="76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latin typeface="Times New Roman" panose="02020603050405020304" pitchFamily="18" charset="0"/>
                <a:cs typeface="Times New Roman" panose="02020603050405020304" pitchFamily="18" charset="0"/>
              </a:rPr>
              <a:t>e) attracts the tourists</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81000" y="0"/>
            <a:ext cx="8458200"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Read the text again and fill the table . [pair work]</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2110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0966" y="228600"/>
            <a:ext cx="2897267" cy="707886"/>
          </a:xfrm>
          <a:prstGeom prst="rect">
            <a:avLst/>
          </a:prstGeom>
          <a:noFill/>
        </p:spPr>
        <p:txBody>
          <a:bodyPr wrap="none" lIns="91440" tIns="45720" rIns="91440" bIns="45720">
            <a:spAutoFit/>
          </a:bodyPr>
          <a:lstStyle/>
          <a:p>
            <a:pPr algn="ctr"/>
            <a:r>
              <a:rPr lang="en-US" sz="40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Group work</a:t>
            </a:r>
            <a:endParaRPr lang="en-US" sz="40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951018"/>
            <a:ext cx="3668243" cy="2751182"/>
          </a:xfrm>
          <a:prstGeom prst="rect">
            <a:avLst/>
          </a:prstGeom>
          <a:ln>
            <a:solidFill>
              <a:schemeClr val="tx1"/>
            </a:solidFill>
          </a:ln>
        </p:spPr>
      </p:pic>
      <p:sp>
        <p:nvSpPr>
          <p:cNvPr id="4" name="TextBox 3"/>
          <p:cNvSpPr txBox="1"/>
          <p:nvPr/>
        </p:nvSpPr>
        <p:spPr>
          <a:xfrm>
            <a:off x="408709" y="1143000"/>
            <a:ext cx="8354291" cy="1384995"/>
          </a:xfrm>
          <a:prstGeom prst="rect">
            <a:avLst/>
          </a:prstGeom>
          <a:solidFill>
            <a:schemeClr val="accent3">
              <a:lumMod val="20000"/>
              <a:lumOff val="80000"/>
            </a:schemeClr>
          </a:solidFill>
          <a:ln>
            <a:solidFill>
              <a:schemeClr val="tx1"/>
            </a:solidFill>
          </a:ln>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Look at the picture of the Star Mosque in Dhaka. Write a description on the </a:t>
            </a:r>
            <a:r>
              <a:rPr lang="en-US" sz="2800" b="1" dirty="0">
                <a:latin typeface="Times New Roman" panose="02020603050405020304" pitchFamily="18" charset="0"/>
                <a:cs typeface="Times New Roman" panose="02020603050405020304" pitchFamily="18" charset="0"/>
              </a:rPr>
              <a:t>Star </a:t>
            </a:r>
            <a:r>
              <a:rPr lang="en-US" sz="2800" b="1" dirty="0" smtClean="0">
                <a:latin typeface="Times New Roman" panose="02020603050405020304" pitchFamily="18" charset="0"/>
                <a:cs typeface="Times New Roman" panose="02020603050405020304" pitchFamily="18" charset="0"/>
              </a:rPr>
              <a:t>Mosque with the help of the given clues. </a:t>
            </a:r>
            <a:r>
              <a:rPr lang="en-US" sz="2800" b="1" dirty="0" smtClean="0">
                <a:solidFill>
                  <a:srgbClr val="0070C0"/>
                </a:solidFill>
                <a:latin typeface="Times New Roman" panose="02020603050405020304" pitchFamily="18" charset="0"/>
                <a:cs typeface="Times New Roman" panose="02020603050405020304" pitchFamily="18" charset="0"/>
              </a:rPr>
              <a:t>( See the clues in the text book).</a:t>
            </a:r>
            <a:endParaRPr lang="en-US" sz="2800" b="1"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5080"/>
          <a:stretch/>
        </p:blipFill>
        <p:spPr>
          <a:xfrm>
            <a:off x="4585855" y="2951018"/>
            <a:ext cx="4177146" cy="2751182"/>
          </a:xfrm>
          <a:prstGeom prst="rect">
            <a:avLst/>
          </a:prstGeom>
          <a:ln>
            <a:solidFill>
              <a:schemeClr val="tx1"/>
            </a:solidFill>
          </a:ln>
        </p:spPr>
      </p:pic>
    </p:spTree>
    <p:extLst>
      <p:ext uri="{BB962C8B-B14F-4D97-AF65-F5344CB8AC3E}">
        <p14:creationId xmlns:p14="http://schemas.microsoft.com/office/powerpoint/2010/main" val="27398817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09600" y="304800"/>
            <a:ext cx="7772399" cy="1015663"/>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000" b="1" kern="0" dirty="0" smtClean="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latin typeface="Nikosh" panose="02000000000000000000" pitchFamily="2" charset="0"/>
                <a:cs typeface="Nikosh" panose="02000000000000000000" pitchFamily="2" charset="0"/>
              </a:rPr>
              <a:t>INTRODUCTION</a:t>
            </a:r>
            <a:endParaRPr kumimoji="0" lang="en-US" sz="6000" b="1" i="0" u="none" strike="noStrike" kern="0" cap="none" spc="0" normalizeH="0" baseline="0" noProof="0"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uLnTx/>
              <a:uFillTx/>
              <a:latin typeface="Nikosh" panose="02000000000000000000" pitchFamily="2" charset="0"/>
              <a:cs typeface="Nikosh" panose="02000000000000000000" pitchFamily="2"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628" t="11280" r="25582" b="23299"/>
          <a:stretch/>
        </p:blipFill>
        <p:spPr>
          <a:xfrm>
            <a:off x="6934200" y="2250831"/>
            <a:ext cx="2057400" cy="2209800"/>
          </a:xfrm>
          <a:prstGeom prst="ellipse">
            <a:avLst/>
          </a:prstGeom>
        </p:spPr>
      </p:pic>
      <p:sp>
        <p:nvSpPr>
          <p:cNvPr id="3" name="Rectangle 2"/>
          <p:cNvSpPr/>
          <p:nvPr/>
        </p:nvSpPr>
        <p:spPr>
          <a:xfrm>
            <a:off x="0" y="2057400"/>
            <a:ext cx="6934200" cy="2862322"/>
          </a:xfrm>
          <a:prstGeom prst="rect">
            <a:avLst/>
          </a:prstGeom>
        </p:spPr>
        <p:txBody>
          <a:bodyPr wrap="square">
            <a:spAutoFit/>
          </a:bodyPr>
          <a:lstStyle/>
          <a:p>
            <a:pPr lvl="0">
              <a:defRPr/>
            </a:pPr>
            <a:r>
              <a:rPr lang="en-US" sz="6000" b="1" kern="0" dirty="0" err="1">
                <a:solidFill>
                  <a:schemeClr val="accent4">
                    <a:lumMod val="75000"/>
                  </a:schemeClr>
                </a:solidFill>
                <a:latin typeface="Times New Roman" panose="02020603050405020304" pitchFamily="18" charset="0"/>
                <a:cs typeface="Times New Roman" panose="02020603050405020304" pitchFamily="18" charset="0"/>
              </a:rPr>
              <a:t>Md</a:t>
            </a:r>
            <a:r>
              <a:rPr lang="en-US" sz="6000" b="1" kern="0" dirty="0">
                <a:solidFill>
                  <a:schemeClr val="accent4">
                    <a:lumMod val="75000"/>
                  </a:schemeClr>
                </a:solidFill>
                <a:latin typeface="Times New Roman" panose="02020603050405020304" pitchFamily="18" charset="0"/>
                <a:cs typeface="Times New Roman" panose="02020603050405020304" pitchFamily="18" charset="0"/>
              </a:rPr>
              <a:t> Amir Hossain </a:t>
            </a:r>
          </a:p>
          <a:p>
            <a:pPr lvl="0">
              <a:defRPr/>
            </a:pPr>
            <a:r>
              <a:rPr lang="en-US" sz="4400" b="1" i="1" kern="0" dirty="0" err="1">
                <a:solidFill>
                  <a:srgbClr val="00B050"/>
                </a:solidFill>
                <a:latin typeface="Times New Roman" panose="02020603050405020304" pitchFamily="18" charset="0"/>
                <a:cs typeface="Times New Roman" panose="02020603050405020304" pitchFamily="18" charset="0"/>
              </a:rPr>
              <a:t>Asst</a:t>
            </a:r>
            <a:r>
              <a:rPr lang="en-US" sz="4400" b="1" i="1" kern="0" dirty="0">
                <a:solidFill>
                  <a:srgbClr val="00B050"/>
                </a:solidFill>
                <a:latin typeface="Times New Roman" panose="02020603050405020304" pitchFamily="18" charset="0"/>
                <a:cs typeface="Times New Roman" panose="02020603050405020304" pitchFamily="18" charset="0"/>
              </a:rPr>
              <a:t>, Teacher</a:t>
            </a:r>
          </a:p>
          <a:p>
            <a:pPr lvl="0">
              <a:defRPr/>
            </a:pPr>
            <a:r>
              <a:rPr lang="en-US" sz="3600" b="1" i="1" kern="0" dirty="0" err="1">
                <a:solidFill>
                  <a:sysClr val="windowText" lastClr="000000"/>
                </a:solidFill>
                <a:latin typeface="Times New Roman" panose="02020603050405020304" pitchFamily="18" charset="0"/>
                <a:cs typeface="Times New Roman" panose="02020603050405020304" pitchFamily="18" charset="0"/>
              </a:rPr>
              <a:t>Madinatul</a:t>
            </a:r>
            <a:r>
              <a:rPr lang="en-US" sz="3600" b="1" i="1" kern="0" dirty="0">
                <a:solidFill>
                  <a:sysClr val="windowText" lastClr="000000"/>
                </a:solidFill>
                <a:latin typeface="Times New Roman" panose="02020603050405020304" pitchFamily="18" charset="0"/>
                <a:cs typeface="Times New Roman" panose="02020603050405020304" pitchFamily="18" charset="0"/>
              </a:rPr>
              <a:t> </a:t>
            </a:r>
            <a:r>
              <a:rPr lang="en-US" sz="3600" b="1" i="1" kern="0" dirty="0" err="1">
                <a:solidFill>
                  <a:sysClr val="windowText" lastClr="000000"/>
                </a:solidFill>
                <a:latin typeface="Times New Roman" panose="02020603050405020304" pitchFamily="18" charset="0"/>
                <a:cs typeface="Times New Roman" panose="02020603050405020304" pitchFamily="18" charset="0"/>
              </a:rPr>
              <a:t>Ulum</a:t>
            </a:r>
            <a:r>
              <a:rPr lang="en-US" sz="3600" b="1" i="1" kern="0" dirty="0">
                <a:solidFill>
                  <a:sysClr val="windowText" lastClr="000000"/>
                </a:solidFill>
                <a:latin typeface="Times New Roman" panose="02020603050405020304" pitchFamily="18" charset="0"/>
                <a:cs typeface="Times New Roman" panose="02020603050405020304" pitchFamily="18" charset="0"/>
              </a:rPr>
              <a:t> </a:t>
            </a:r>
            <a:r>
              <a:rPr lang="en-US" sz="3600" b="1" i="1" kern="0" dirty="0" err="1">
                <a:solidFill>
                  <a:sysClr val="windowText" lastClr="000000"/>
                </a:solidFill>
                <a:latin typeface="Times New Roman" panose="02020603050405020304" pitchFamily="18" charset="0"/>
                <a:cs typeface="Times New Roman" panose="02020603050405020304" pitchFamily="18" charset="0"/>
              </a:rPr>
              <a:t>Dakhil</a:t>
            </a:r>
            <a:r>
              <a:rPr lang="en-US" sz="3600" b="1" i="1" kern="0" dirty="0">
                <a:solidFill>
                  <a:sysClr val="windowText" lastClr="000000"/>
                </a:solidFill>
                <a:latin typeface="Times New Roman" panose="02020603050405020304" pitchFamily="18" charset="0"/>
                <a:cs typeface="Times New Roman" panose="02020603050405020304" pitchFamily="18" charset="0"/>
              </a:rPr>
              <a:t> Madrasah</a:t>
            </a:r>
          </a:p>
          <a:p>
            <a:pPr lvl="0">
              <a:defRPr/>
            </a:pPr>
            <a:r>
              <a:rPr lang="en-US" sz="4000" b="1" i="1" kern="0" dirty="0">
                <a:solidFill>
                  <a:srgbClr val="FF0000"/>
                </a:solidFill>
                <a:latin typeface="Times New Roman" panose="02020603050405020304" pitchFamily="18" charset="0"/>
                <a:cs typeface="Times New Roman" panose="02020603050405020304" pitchFamily="18" charset="0"/>
              </a:rPr>
              <a:t>Mobil No: 01714-315772</a:t>
            </a:r>
            <a:endParaRPr lang="en-US" sz="4400" b="1" i="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0617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1650" y="304800"/>
            <a:ext cx="6226628" cy="1107996"/>
          </a:xfrm>
          <a:prstGeom prst="rect">
            <a:avLst/>
          </a:prstGeom>
          <a:noFill/>
        </p:spPr>
        <p:txBody>
          <a:bodyPr wrap="square" lIns="91440" tIns="45720" rIns="91440" bIns="45720">
            <a:spAutoFit/>
          </a:bodyPr>
          <a:lstStyle/>
          <a:p>
            <a:pPr algn="ctr"/>
            <a:r>
              <a:rPr lang="en-US" sz="6600" b="1" cap="none" spc="0" dirty="0" smtClean="0">
                <a:ln w="1905"/>
                <a:solidFill>
                  <a:srgbClr val="FF0000"/>
                </a:solidFill>
                <a:effectLst>
                  <a:innerShdw blurRad="69850" dist="43180" dir="5400000">
                    <a:srgbClr val="000000">
                      <a:alpha val="65000"/>
                    </a:srgbClr>
                  </a:innerShdw>
                </a:effectLst>
                <a:latin typeface="Nikosh" panose="02000000000000000000" pitchFamily="2" charset="0"/>
                <a:cs typeface="Nikosh" panose="02000000000000000000" pitchFamily="2" charset="0"/>
              </a:rPr>
              <a:t>Homework</a:t>
            </a:r>
            <a:endParaRPr lang="en-US" sz="6600" b="1" cap="none" spc="0" dirty="0">
              <a:ln w="1905"/>
              <a:solidFill>
                <a:srgbClr val="FF0000"/>
              </a:solidFill>
              <a:effectLst>
                <a:innerShdw blurRad="69850" dist="43180" dir="5400000">
                  <a:srgbClr val="000000">
                    <a:alpha val="65000"/>
                  </a:srgbClr>
                </a:innerShdw>
              </a:effectLst>
              <a:latin typeface="Nikosh" panose="02000000000000000000" pitchFamily="2" charset="0"/>
              <a:cs typeface="Nikosh" panose="02000000000000000000" pitchFamily="2" charset="0"/>
            </a:endParaRPr>
          </a:p>
        </p:txBody>
      </p:sp>
      <p:sp>
        <p:nvSpPr>
          <p:cNvPr id="4" name="TextBox 3"/>
          <p:cNvSpPr txBox="1"/>
          <p:nvPr/>
        </p:nvSpPr>
        <p:spPr>
          <a:xfrm>
            <a:off x="538133" y="3810000"/>
            <a:ext cx="7772400" cy="2585323"/>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4400" b="1" dirty="0" smtClean="0">
                <a:latin typeface="Times New Roman" panose="02020603050405020304" pitchFamily="18" charset="0"/>
                <a:cs typeface="Times New Roman" panose="02020603050405020304" pitchFamily="18" charset="0"/>
              </a:rPr>
              <a:t>Write a short </a:t>
            </a:r>
            <a:r>
              <a:rPr lang="en-US" sz="4400" b="1" dirty="0" err="1" smtClean="0">
                <a:latin typeface="Times New Roman" panose="02020603050405020304" pitchFamily="18" charset="0"/>
                <a:cs typeface="Times New Roman" panose="02020603050405020304" pitchFamily="18" charset="0"/>
              </a:rPr>
              <a:t>paragrap</a:t>
            </a:r>
            <a:r>
              <a:rPr lang="en-US" sz="4400" b="1" dirty="0" smtClean="0">
                <a:latin typeface="Times New Roman" panose="02020603050405020304" pitchFamily="18" charset="0"/>
                <a:cs typeface="Times New Roman" panose="02020603050405020304" pitchFamily="18" charset="0"/>
              </a:rPr>
              <a:t> </a:t>
            </a:r>
            <a:r>
              <a:rPr lang="en-US" sz="5400" b="1" dirty="0" smtClean="0">
                <a:solidFill>
                  <a:srgbClr val="FF0000"/>
                </a:solidFill>
                <a:latin typeface="Times New Roman" panose="02020603050405020304" pitchFamily="18" charset="0"/>
                <a:cs typeface="Times New Roman" panose="02020603050405020304" pitchFamily="18" charset="0"/>
              </a:rPr>
              <a:t>“Shat Gombuj Mosque or the Star Mosque” </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143000"/>
            <a:ext cx="4433773" cy="2500540"/>
          </a:xfrm>
          <a:prstGeom prst="rect">
            <a:avLst/>
          </a:prstGeom>
        </p:spPr>
      </p:pic>
    </p:spTree>
    <p:extLst>
      <p:ext uri="{BB962C8B-B14F-4D97-AF65-F5344CB8AC3E}">
        <p14:creationId xmlns:p14="http://schemas.microsoft.com/office/powerpoint/2010/main" val="35596390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14532"/>
            <a:ext cx="8534400" cy="6477000"/>
          </a:xfrm>
          <a:prstGeom prst="rect">
            <a:avLst/>
          </a:prstGeom>
        </p:spPr>
      </p:pic>
      <p:sp>
        <p:nvSpPr>
          <p:cNvPr id="6" name="Rectangle 5"/>
          <p:cNvSpPr/>
          <p:nvPr/>
        </p:nvSpPr>
        <p:spPr>
          <a:xfrm>
            <a:off x="457200" y="252046"/>
            <a:ext cx="7989688" cy="1862048"/>
          </a:xfrm>
          <a:prstGeom prst="rect">
            <a:avLst/>
          </a:prstGeom>
        </p:spPr>
        <p:txBody>
          <a:bodyPr wrap="none">
            <a:spAutoFit/>
          </a:bodyPr>
          <a:lstStyle/>
          <a:p>
            <a:pPr algn="ctr"/>
            <a:r>
              <a:rPr lang="en-US" sz="11500" b="1" dirty="0">
                <a:ln w="22225">
                  <a:solidFill>
                    <a:schemeClr val="accent2"/>
                  </a:solidFill>
                  <a:prstDash val="solid"/>
                </a:ln>
                <a:solidFill>
                  <a:srgbClr val="FF0000"/>
                </a:solidFill>
                <a:latin typeface="Nikosh" panose="02000000000000000000" pitchFamily="2" charset="0"/>
                <a:cs typeface="Nikosh" panose="02000000000000000000" pitchFamily="2" charset="0"/>
              </a:rPr>
              <a:t>Thank You</a:t>
            </a:r>
          </a:p>
        </p:txBody>
      </p:sp>
    </p:spTree>
    <p:extLst>
      <p:ext uri="{BB962C8B-B14F-4D97-AF65-F5344CB8AC3E}">
        <p14:creationId xmlns:p14="http://schemas.microsoft.com/office/powerpoint/2010/main" val="26006307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OEL\Desktop\Engli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3539" y="1675928"/>
            <a:ext cx="3860461" cy="51820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723" y="1718131"/>
            <a:ext cx="5271816" cy="5878532"/>
          </a:xfrm>
          <a:prstGeom prst="rect">
            <a:avLst/>
          </a:prstGeom>
        </p:spPr>
        <p:txBody>
          <a:bodyPr wrap="square">
            <a:spAutoFit/>
          </a:bodyPr>
          <a:lstStyle/>
          <a:p>
            <a:pPr algn="ctr"/>
            <a:endParaRPr lang="en-US" sz="4400" b="1" i="1" dirty="0" smtClean="0">
              <a:solidFill>
                <a:srgbClr val="002060"/>
              </a:solidFill>
              <a:latin typeface="Nikosh" panose="02000000000000000000" pitchFamily="2" charset="0"/>
              <a:cs typeface="Nikosh" panose="02000000000000000000" pitchFamily="2" charset="0"/>
            </a:endParaRPr>
          </a:p>
          <a:p>
            <a:pPr algn="ctr"/>
            <a:r>
              <a:rPr lang="en-US" sz="4400" b="1" i="1" dirty="0" smtClean="0">
                <a:solidFill>
                  <a:srgbClr val="002060"/>
                </a:solidFill>
                <a:latin typeface="Nikosh" panose="02000000000000000000" pitchFamily="2" charset="0"/>
                <a:cs typeface="Nikosh" panose="02000000000000000000" pitchFamily="2" charset="0"/>
              </a:rPr>
              <a:t>English </a:t>
            </a:r>
            <a:r>
              <a:rPr lang="en-US" sz="4400" b="1" i="1" dirty="0" err="1">
                <a:solidFill>
                  <a:srgbClr val="002060"/>
                </a:solidFill>
                <a:latin typeface="Nikosh" panose="02000000000000000000" pitchFamily="2" charset="0"/>
                <a:cs typeface="Nikosh" panose="02000000000000000000" pitchFamily="2" charset="0"/>
              </a:rPr>
              <a:t>Ist</a:t>
            </a:r>
            <a:r>
              <a:rPr lang="en-US" sz="4400" b="1" i="1" dirty="0">
                <a:solidFill>
                  <a:srgbClr val="002060"/>
                </a:solidFill>
                <a:latin typeface="Nikosh" panose="02000000000000000000" pitchFamily="2" charset="0"/>
                <a:cs typeface="Nikosh" panose="02000000000000000000" pitchFamily="2" charset="0"/>
              </a:rPr>
              <a:t>  </a:t>
            </a:r>
            <a:r>
              <a:rPr lang="en-US" sz="4400" b="1" i="1" dirty="0" smtClean="0">
                <a:solidFill>
                  <a:srgbClr val="002060"/>
                </a:solidFill>
                <a:latin typeface="Nikosh" panose="02000000000000000000" pitchFamily="2" charset="0"/>
                <a:cs typeface="Nikosh" panose="02000000000000000000" pitchFamily="2" charset="0"/>
              </a:rPr>
              <a:t>Paper</a:t>
            </a:r>
          </a:p>
          <a:p>
            <a:pPr algn="ctr"/>
            <a:r>
              <a:rPr lang="en-US" sz="4800" b="1" dirty="0" smtClean="0">
                <a:solidFill>
                  <a:srgbClr val="0070C0"/>
                </a:solidFill>
                <a:latin typeface="Nikosh" panose="02000000000000000000" pitchFamily="2" charset="0"/>
                <a:cs typeface="Nikosh" panose="02000000000000000000" pitchFamily="2" charset="0"/>
              </a:rPr>
              <a:t>Class- Nine</a:t>
            </a:r>
          </a:p>
          <a:p>
            <a:pPr algn="ctr"/>
            <a:r>
              <a:rPr lang="en-US" sz="4800" b="1" i="1" dirty="0" smtClean="0">
                <a:solidFill>
                  <a:schemeClr val="accent6">
                    <a:lumMod val="50000"/>
                  </a:schemeClr>
                </a:solidFill>
                <a:latin typeface="Nikosh" panose="02000000000000000000" pitchFamily="2" charset="0"/>
                <a:cs typeface="Nikosh" panose="02000000000000000000" pitchFamily="2" charset="0"/>
              </a:rPr>
              <a:t>Unit-9</a:t>
            </a:r>
          </a:p>
          <a:p>
            <a:pPr algn="ctr"/>
            <a:r>
              <a:rPr lang="en-US" sz="4800" b="1" dirty="0" smtClean="0">
                <a:solidFill>
                  <a:srgbClr val="00B050"/>
                </a:solidFill>
                <a:latin typeface="Nikosh" panose="02000000000000000000" pitchFamily="2" charset="0"/>
                <a:cs typeface="Nikosh" panose="02000000000000000000" pitchFamily="2" charset="0"/>
              </a:rPr>
              <a:t>Lesson-3</a:t>
            </a:r>
          </a:p>
          <a:p>
            <a:pPr algn="ctr"/>
            <a:r>
              <a:rPr lang="en-US" sz="4000" b="1" i="1" dirty="0" smtClean="0">
                <a:solidFill>
                  <a:srgbClr val="C00000"/>
                </a:solidFill>
                <a:latin typeface="Nikosh" panose="02000000000000000000" pitchFamily="2" charset="0"/>
                <a:cs typeface="Nikosh" panose="02000000000000000000" pitchFamily="2" charset="0"/>
              </a:rPr>
              <a:t>Date:19/06/2020</a:t>
            </a:r>
          </a:p>
          <a:p>
            <a:pPr algn="ctr"/>
            <a:endParaRPr lang="en-US" sz="4800" b="1" dirty="0">
              <a:solidFill>
                <a:schemeClr val="tx2">
                  <a:lumMod val="50000"/>
                </a:schemeClr>
              </a:solidFill>
              <a:latin typeface="Nikosh" panose="02000000000000000000" pitchFamily="2" charset="0"/>
              <a:cs typeface="Nikosh" panose="02000000000000000000" pitchFamily="2" charset="0"/>
            </a:endParaRPr>
          </a:p>
          <a:p>
            <a:pPr algn="ctr"/>
            <a:endParaRPr lang="en-US" sz="4800" b="1" dirty="0">
              <a:solidFill>
                <a:schemeClr val="tx2">
                  <a:lumMod val="50000"/>
                </a:schemeClr>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72959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 calcmode="lin" valueType="num">
                                      <p:cBhvr additive="base">
                                        <p:cTn id="2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additive="base">
                                        <p:cTn id="2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additive="base">
                                        <p:cTn id="2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3213" b="33334"/>
          <a:stretch/>
        </p:blipFill>
        <p:spPr>
          <a:xfrm>
            <a:off x="0" y="1066800"/>
            <a:ext cx="8971927" cy="4114800"/>
          </a:xfrm>
          <a:prstGeom prst="rect">
            <a:avLst/>
          </a:prstGeom>
          <a:ln>
            <a:solidFill>
              <a:schemeClr val="tx1"/>
            </a:solidFill>
          </a:ln>
        </p:spPr>
      </p:pic>
      <p:sp>
        <p:nvSpPr>
          <p:cNvPr id="9" name="TextBox 8"/>
          <p:cNvSpPr txBox="1"/>
          <p:nvPr/>
        </p:nvSpPr>
        <p:spPr>
          <a:xfrm>
            <a:off x="166352" y="5366"/>
            <a:ext cx="8977648" cy="1077218"/>
          </a:xfrm>
          <a:prstGeom prst="rect">
            <a:avLst/>
          </a:prstGeom>
          <a:noFill/>
        </p:spPr>
        <p:txBody>
          <a:bodyPr wrap="square" rtlCol="0">
            <a:spAutoFit/>
          </a:bodyPr>
          <a:lstStyle/>
          <a:p>
            <a:r>
              <a:rPr lang="en-US" sz="3200" b="1" dirty="0">
                <a:latin typeface="Nikosh" panose="02000000000000000000" pitchFamily="2" charset="0"/>
                <a:cs typeface="Nikosh" panose="02000000000000000000" pitchFamily="2" charset="0"/>
              </a:rPr>
              <a:t> </a:t>
            </a:r>
            <a:r>
              <a:rPr lang="en-US" sz="3200" b="1" dirty="0" smtClean="0">
                <a:latin typeface="Nikosh" panose="02000000000000000000" pitchFamily="2" charset="0"/>
                <a:cs typeface="Nikosh" panose="02000000000000000000" pitchFamily="2" charset="0"/>
              </a:rPr>
              <a:t>       What do you see in the picture? Describe it .</a:t>
            </a:r>
            <a:endParaRPr lang="en-US" sz="3200" b="1" dirty="0">
              <a:latin typeface="Nikosh" panose="02000000000000000000" pitchFamily="2" charset="0"/>
              <a:cs typeface="Nikosh" panose="02000000000000000000" pitchFamily="2" charset="0"/>
            </a:endParaRPr>
          </a:p>
        </p:txBody>
      </p:sp>
      <p:sp>
        <p:nvSpPr>
          <p:cNvPr id="10" name="TextBox 9"/>
          <p:cNvSpPr txBox="1"/>
          <p:nvPr/>
        </p:nvSpPr>
        <p:spPr>
          <a:xfrm>
            <a:off x="-1" y="5181600"/>
            <a:ext cx="8971927" cy="1569660"/>
          </a:xfrm>
          <a:prstGeom prst="rect">
            <a:avLst/>
          </a:prstGeom>
          <a:solidFill>
            <a:schemeClr val="accent3">
              <a:lumMod val="40000"/>
              <a:lumOff val="60000"/>
            </a:schemeClr>
          </a:solidFill>
          <a:ln>
            <a:solidFill>
              <a:schemeClr val="tx1"/>
            </a:solidFill>
          </a:ln>
        </p:spPr>
        <p:txBody>
          <a:bodyPr wrap="square" rtlCol="0">
            <a:spAutoFit/>
          </a:bodyPr>
          <a:lstStyle/>
          <a:p>
            <a:r>
              <a:rPr lang="en-US" sz="3200" b="1" dirty="0" smtClean="0">
                <a:latin typeface="Nikosh" panose="02000000000000000000" pitchFamily="2" charset="0"/>
                <a:cs typeface="Nikosh" panose="02000000000000000000" pitchFamily="2" charset="0"/>
              </a:rPr>
              <a:t>This is the Shat Gombuj Mosque. It is one of the historical places of Bangladesh. It is also one of the world heritages. </a:t>
            </a:r>
            <a:endParaRPr lang="en-US" sz="3200" b="1"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3295539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533400"/>
            <a:ext cx="6248400" cy="769441"/>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smtClean="0">
                <a:ln w="22225">
                  <a:solidFill>
                    <a:schemeClr val="accent2"/>
                  </a:solidFill>
                  <a:prstDash val="solid"/>
                </a:ln>
                <a:solidFill>
                  <a:srgbClr val="C00000"/>
                </a:solidFill>
                <a:latin typeface="Nikosh" panose="02000000000000000000" pitchFamily="2" charset="0"/>
                <a:cs typeface="Nikosh" panose="02000000000000000000" pitchFamily="2" charset="0"/>
              </a:rPr>
              <a:t>Today our topic is</a:t>
            </a:r>
            <a:endParaRPr kumimoji="0" lang="en-US" sz="4400" b="1" i="0" u="none" strike="noStrike" kern="0" normalizeH="0" baseline="0" noProof="0" dirty="0">
              <a:ln w="22225">
                <a:solidFill>
                  <a:schemeClr val="accent2"/>
                </a:solidFill>
                <a:prstDash val="solid"/>
              </a:ln>
              <a:solidFill>
                <a:srgbClr val="C00000"/>
              </a:solidFill>
              <a:uLnTx/>
              <a:uFillTx/>
              <a:latin typeface="Nikosh" panose="02000000000000000000" pitchFamily="2" charset="0"/>
              <a:cs typeface="Nikosh" panose="02000000000000000000" pitchFamily="2" charset="0"/>
            </a:endParaRPr>
          </a:p>
        </p:txBody>
      </p:sp>
      <p:sp>
        <p:nvSpPr>
          <p:cNvPr id="5" name="Rectangle 4"/>
          <p:cNvSpPr/>
          <p:nvPr/>
        </p:nvSpPr>
        <p:spPr>
          <a:xfrm>
            <a:off x="0" y="2278559"/>
            <a:ext cx="9144000" cy="2554545"/>
          </a:xfrm>
          <a:prstGeom prst="rect">
            <a:avLst/>
          </a:prstGeom>
          <a:solidFill>
            <a:schemeClr val="accent3">
              <a:lumMod val="20000"/>
              <a:lumOff val="80000"/>
            </a:schemeClr>
          </a:solidFill>
          <a:ln>
            <a:solidFill>
              <a:schemeClr val="tx1"/>
            </a:solidFill>
          </a:ln>
        </p:spPr>
        <p:txBody>
          <a:bodyPr wrap="square" lIns="91440" tIns="45720" rIns="91440" bIns="45720">
            <a:spAutoFit/>
          </a:bodyPr>
          <a:lstStyle/>
          <a:p>
            <a:pPr algn="ctr"/>
            <a:r>
              <a:rPr lang="en-US" sz="8000" b="1" dirty="0" smtClean="0">
                <a:ln w="22225">
                  <a:solidFill>
                    <a:schemeClr val="accent2"/>
                  </a:solidFill>
                  <a:prstDash val="solid"/>
                </a:ln>
                <a:solidFill>
                  <a:srgbClr val="FF0000"/>
                </a:solidFill>
                <a:latin typeface="Nikosh" panose="02000000000000000000" pitchFamily="2" charset="0"/>
                <a:cs typeface="Nikosh" panose="02000000000000000000" pitchFamily="2" charset="0"/>
              </a:rPr>
              <a:t>The Shat Gambuj Mosque</a:t>
            </a:r>
            <a:endParaRPr lang="en-US" sz="8000" b="1" dirty="0">
              <a:ln w="22225">
                <a:solidFill>
                  <a:schemeClr val="accent2"/>
                </a:solidFill>
                <a:prstDash val="solid"/>
              </a:ln>
              <a:solidFill>
                <a:srgbClr val="FF000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8916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763000" cy="646331"/>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dirty="0" smtClean="0">
                <a:ln w="1905"/>
                <a:solidFill>
                  <a:srgbClr val="C00000"/>
                </a:solidFill>
                <a:effectLst>
                  <a:innerShdw blurRad="69850" dist="43180" dir="5400000">
                    <a:srgbClr val="000000">
                      <a:alpha val="65000"/>
                    </a:srgbClr>
                  </a:innerShdw>
                </a:effectLst>
              </a:rPr>
              <a:t>Learning Outcomes</a:t>
            </a:r>
            <a:r>
              <a:rPr kumimoji="0" lang="en-US" sz="3600" b="1" i="0" u="none" strike="noStrike" kern="0" cap="none" spc="0" normalizeH="0" baseline="0" noProof="0" dirty="0" smtClean="0">
                <a:ln w="1905"/>
                <a:solidFill>
                  <a:srgbClr val="C00000"/>
                </a:solidFill>
                <a:effectLst>
                  <a:innerShdw blurRad="69850" dist="43180" dir="5400000">
                    <a:srgbClr val="000000">
                      <a:alpha val="65000"/>
                    </a:srgbClr>
                  </a:innerShdw>
                </a:effectLst>
                <a:uLnTx/>
                <a:uFillTx/>
              </a:rPr>
              <a:t> Of The Lesson</a:t>
            </a:r>
            <a:endParaRPr kumimoji="0" lang="en-US" sz="3600" b="1" i="0" u="none" strike="noStrike" kern="0" cap="none" spc="0" normalizeH="0" baseline="0" noProof="0" dirty="0">
              <a:ln w="1905"/>
              <a:solidFill>
                <a:srgbClr val="C00000"/>
              </a:solidFill>
              <a:effectLst>
                <a:innerShdw blurRad="69850" dist="43180" dir="5400000">
                  <a:srgbClr val="000000">
                    <a:alpha val="65000"/>
                  </a:srgbClr>
                </a:innerShdw>
              </a:effectLst>
              <a:uLnTx/>
              <a:uFillTx/>
            </a:endParaRPr>
          </a:p>
        </p:txBody>
      </p:sp>
      <p:sp>
        <p:nvSpPr>
          <p:cNvPr id="3" name="TextBox 2"/>
          <p:cNvSpPr txBox="1"/>
          <p:nvPr/>
        </p:nvSpPr>
        <p:spPr>
          <a:xfrm>
            <a:off x="152400" y="2286000"/>
            <a:ext cx="8915400" cy="4401205"/>
          </a:xfrm>
          <a:prstGeom prst="rect">
            <a:avLst/>
          </a:prstGeom>
          <a:solidFill>
            <a:schemeClr val="accent3">
              <a:lumMod val="20000"/>
              <a:lumOff val="80000"/>
            </a:schemeClr>
          </a:solid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effectLst/>
                <a:uLnTx/>
                <a:uFillTx/>
              </a:rPr>
              <a:t>        </a:t>
            </a:r>
            <a:r>
              <a:rPr kumimoji="0" lang="en-US" sz="2800" b="1" i="0" u="none" strike="noStrike" kern="0" cap="none" spc="0" normalizeH="0" baseline="0" noProof="0" dirty="0" smtClean="0">
                <a:ln>
                  <a:noFill/>
                </a:ln>
                <a:solidFill>
                  <a:srgbClr val="FF0000"/>
                </a:solidFill>
                <a:effectLst/>
                <a:uLnTx/>
                <a:uFillTx/>
              </a:rPr>
              <a:t>After this lesson the students will</a:t>
            </a:r>
            <a:r>
              <a:rPr kumimoji="0" lang="en-US" sz="2800" b="1" i="0" u="none" strike="noStrike" kern="0" cap="none" spc="0" normalizeH="0" noProof="0" dirty="0" smtClean="0">
                <a:ln>
                  <a:noFill/>
                </a:ln>
                <a:solidFill>
                  <a:srgbClr val="FF0000"/>
                </a:solidFill>
                <a:effectLst/>
                <a:uLnTx/>
                <a:uFillTx/>
              </a:rPr>
              <a:t> be able</a:t>
            </a:r>
            <a:r>
              <a:rPr lang="en-US" sz="2800" b="1" kern="0" dirty="0">
                <a:solidFill>
                  <a:srgbClr val="FF0000"/>
                </a:solidFill>
              </a:rPr>
              <a:t> </a:t>
            </a:r>
            <a:r>
              <a:rPr lang="en-US" sz="2800" b="1" kern="0" dirty="0" smtClean="0">
                <a:solidFill>
                  <a:srgbClr val="FF0000"/>
                </a:solidFill>
              </a:rPr>
              <a:t>to----</a:t>
            </a: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2060"/>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sz="2800" b="1" i="1" u="none" strike="noStrike" kern="0" cap="none" spc="0" normalizeH="0" baseline="0" noProof="0" dirty="0" smtClean="0">
                <a:ln>
                  <a:noFill/>
                </a:ln>
                <a:solidFill>
                  <a:srgbClr val="002060"/>
                </a:solidFill>
                <a:effectLst/>
                <a:uLnTx/>
                <a:uFillTx/>
              </a:rPr>
              <a:t>    </a:t>
            </a:r>
            <a:r>
              <a:rPr lang="en-US" sz="2800" b="1" i="1" kern="0" dirty="0" smtClean="0">
                <a:solidFill>
                  <a:srgbClr val="002060"/>
                </a:solidFill>
              </a:rPr>
              <a:t>1.</a:t>
            </a:r>
            <a:r>
              <a:rPr kumimoji="0" lang="en-US" sz="2800" b="1" i="1" u="none" strike="noStrike" kern="0" cap="none" spc="0" normalizeH="0" baseline="0" noProof="0" dirty="0" smtClean="0">
                <a:ln>
                  <a:noFill/>
                </a:ln>
                <a:solidFill>
                  <a:srgbClr val="002060"/>
                </a:solidFill>
                <a:effectLst/>
                <a:uLnTx/>
                <a:uFillTx/>
              </a:rPr>
              <a:t> talk about </a:t>
            </a:r>
            <a:r>
              <a:rPr lang="en-US" sz="2800" b="1" i="1" kern="0" dirty="0">
                <a:solidFill>
                  <a:srgbClr val="002060"/>
                </a:solidFill>
              </a:rPr>
              <a:t>a</a:t>
            </a:r>
            <a:r>
              <a:rPr kumimoji="0" lang="en-US" sz="2800" b="1" i="1" u="none" strike="noStrike" kern="0" cap="none" spc="0" normalizeH="0" baseline="0" noProof="0" dirty="0" smtClean="0">
                <a:ln>
                  <a:noFill/>
                </a:ln>
                <a:solidFill>
                  <a:srgbClr val="002060"/>
                </a:solidFill>
                <a:effectLst/>
                <a:uLnTx/>
                <a:uFillTx/>
              </a:rPr>
              <a:t> picture.</a:t>
            </a:r>
          </a:p>
          <a:p>
            <a:pPr marL="0" marR="0" lvl="0" indent="0" defTabSz="914400" eaLnBrk="1" fontAlgn="auto" latinLnBrk="0" hangingPunct="1">
              <a:lnSpc>
                <a:spcPct val="150000"/>
              </a:lnSpc>
              <a:spcBef>
                <a:spcPts val="0"/>
              </a:spcBef>
              <a:spcAft>
                <a:spcPts val="0"/>
              </a:spcAft>
              <a:buClrTx/>
              <a:buSzTx/>
              <a:buFontTx/>
              <a:buNone/>
              <a:tabLst/>
              <a:defRPr/>
            </a:pPr>
            <a:r>
              <a:rPr lang="en-US" sz="2800" b="1" i="1" kern="0" dirty="0"/>
              <a:t> </a:t>
            </a:r>
            <a:r>
              <a:rPr lang="en-US" sz="2800" b="1" i="1" kern="0" dirty="0" smtClean="0"/>
              <a:t>   </a:t>
            </a:r>
            <a:r>
              <a:rPr lang="en-US" sz="2800" b="1" i="1" kern="0" dirty="0" smtClean="0">
                <a:solidFill>
                  <a:schemeClr val="accent5">
                    <a:lumMod val="50000"/>
                  </a:schemeClr>
                </a:solidFill>
              </a:rPr>
              <a:t>2. listen for specific information.</a:t>
            </a:r>
            <a:endParaRPr kumimoji="0" lang="en-US" sz="2800" b="1" i="1" u="none" strike="noStrike" kern="0" cap="none" spc="0" normalizeH="0" baseline="0" noProof="0" dirty="0" smtClean="0">
              <a:ln>
                <a:noFill/>
              </a:ln>
              <a:solidFill>
                <a:schemeClr val="accent5">
                  <a:lumMod val="50000"/>
                </a:schemeClr>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sz="2000" b="1" i="1" u="none" strike="noStrike" kern="0" cap="none" spc="0" normalizeH="0" baseline="0" noProof="0" dirty="0">
                <a:ln>
                  <a:noFill/>
                </a:ln>
                <a:effectLst/>
                <a:uLnTx/>
                <a:uFillTx/>
              </a:rPr>
              <a:t> </a:t>
            </a:r>
            <a:r>
              <a:rPr kumimoji="0" lang="en-US" sz="2000" b="1" i="1" u="none" strike="noStrike" kern="0" cap="none" spc="0" normalizeH="0" baseline="0" noProof="0" dirty="0" smtClean="0">
                <a:ln>
                  <a:noFill/>
                </a:ln>
                <a:effectLst/>
                <a:uLnTx/>
                <a:uFillTx/>
              </a:rPr>
              <a:t>     </a:t>
            </a:r>
            <a:r>
              <a:rPr lang="en-US" sz="2400" b="1" i="1" kern="0" noProof="0" dirty="0" smtClean="0">
                <a:solidFill>
                  <a:srgbClr val="00B050"/>
                </a:solidFill>
              </a:rPr>
              <a:t>3</a:t>
            </a:r>
            <a:r>
              <a:rPr lang="en-US" sz="2400" b="1" i="1" kern="0" dirty="0" smtClean="0">
                <a:solidFill>
                  <a:srgbClr val="00B050"/>
                </a:solidFill>
              </a:rPr>
              <a:t>.</a:t>
            </a:r>
            <a:r>
              <a:rPr lang="en-US" sz="2800" b="1" i="1" kern="0" dirty="0" smtClean="0">
                <a:solidFill>
                  <a:srgbClr val="00B050"/>
                </a:solidFill>
              </a:rPr>
              <a:t>read</a:t>
            </a:r>
            <a:r>
              <a:rPr lang="en-US" sz="2400" b="1" i="1" kern="0" dirty="0" smtClean="0">
                <a:solidFill>
                  <a:srgbClr val="00B050"/>
                </a:solidFill>
              </a:rPr>
              <a:t> and understand the text through</a:t>
            </a:r>
            <a:r>
              <a:rPr lang="en-US" sz="2800" b="1" i="1" kern="0" dirty="0" smtClean="0">
                <a:solidFill>
                  <a:srgbClr val="00B050"/>
                </a:solidFill>
              </a:rPr>
              <a:t> </a:t>
            </a:r>
            <a:r>
              <a:rPr lang="en-US" sz="2400" b="1" i="1" kern="0" dirty="0" smtClean="0">
                <a:solidFill>
                  <a:srgbClr val="00B050"/>
                </a:solidFill>
              </a:rPr>
              <a:t>silent reading.</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2800" b="1" i="1" u="none" strike="noStrike" kern="0" cap="none" spc="0" normalizeH="0" baseline="0" noProof="0" dirty="0">
                <a:ln>
                  <a:noFill/>
                </a:ln>
                <a:effectLst/>
                <a:uLnTx/>
                <a:uFillTx/>
              </a:rPr>
              <a:t> </a:t>
            </a:r>
            <a:r>
              <a:rPr kumimoji="0" lang="en-US" sz="2800" b="1" i="1" u="none" strike="noStrike" kern="0" cap="none" spc="0" normalizeH="0" baseline="0" noProof="0" dirty="0" smtClean="0">
                <a:ln>
                  <a:noFill/>
                </a:ln>
                <a:effectLst/>
                <a:uLnTx/>
                <a:uFillTx/>
              </a:rPr>
              <a:t>   4.</a:t>
            </a:r>
            <a:r>
              <a:rPr kumimoji="0" lang="en-US" sz="2800" b="1" i="1" u="none" strike="noStrike" kern="0" cap="none" spc="0" normalizeH="0" noProof="0" dirty="0" smtClean="0">
                <a:ln>
                  <a:noFill/>
                </a:ln>
                <a:effectLst/>
                <a:uLnTx/>
                <a:uFillTx/>
              </a:rPr>
              <a:t> </a:t>
            </a:r>
            <a:r>
              <a:rPr lang="en-US" sz="2800" b="1" i="1" kern="0" dirty="0" smtClean="0"/>
              <a:t>write about a place.</a:t>
            </a:r>
            <a:endParaRPr kumimoji="0" lang="en-US" sz="2800" b="1" i="1" u="none" strike="noStrike" kern="0" cap="none" spc="0" normalizeH="0" baseline="0" noProof="0" dirty="0" smtClean="0">
              <a:ln>
                <a:noFill/>
              </a:ln>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sz="2800" b="1" i="1" u="none" strike="noStrike" kern="0" cap="none" spc="0" normalizeH="0" baseline="0" noProof="0" dirty="0">
                <a:ln>
                  <a:noFill/>
                </a:ln>
                <a:effectLst/>
                <a:uLnTx/>
                <a:uFillTx/>
              </a:rPr>
              <a:t> </a:t>
            </a:r>
            <a:r>
              <a:rPr kumimoji="0" lang="en-US" sz="2800" b="1" i="1" u="none" strike="noStrike" kern="0" cap="none" spc="0" normalizeH="0" baseline="0" noProof="0" dirty="0" smtClean="0">
                <a:ln>
                  <a:noFill/>
                </a:ln>
                <a:effectLst/>
                <a:uLnTx/>
                <a:uFillTx/>
              </a:rPr>
              <a:t>   5.</a:t>
            </a:r>
            <a:r>
              <a:rPr kumimoji="0" lang="en-US" sz="2800" b="1" i="1" u="none" strike="noStrike" kern="0" cap="none" spc="0" normalizeH="0" noProof="0" dirty="0" smtClean="0">
                <a:ln>
                  <a:noFill/>
                </a:ln>
                <a:effectLst/>
                <a:uLnTx/>
                <a:uFillTx/>
              </a:rPr>
              <a:t> infer the meaning from the text.</a:t>
            </a:r>
            <a:endParaRPr kumimoji="0" lang="en-US" sz="2800" b="1" i="1" u="none" strike="noStrike" kern="0" cap="none" spc="0" normalizeH="0" baseline="0" noProof="0" dirty="0">
              <a:ln>
                <a:noFill/>
              </a:ln>
              <a:effectLst/>
              <a:uLnTx/>
              <a:uFillTx/>
            </a:endParaRPr>
          </a:p>
        </p:txBody>
      </p:sp>
    </p:spTree>
    <p:extLst>
      <p:ext uri="{BB962C8B-B14F-4D97-AF65-F5344CB8AC3E}">
        <p14:creationId xmlns:p14="http://schemas.microsoft.com/office/powerpoint/2010/main" val="24429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ষাট গম্বুজ মসজিদের কিছু বিস্ময়কর ইতিহাস   বা ( 240 X 240 )">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20789" y="76200"/>
            <a:ext cx="8521065" cy="6477000"/>
          </a:xfrm>
          <a:prstGeom prst="rect">
            <a:avLst/>
          </a:prstGeom>
        </p:spPr>
      </p:pic>
    </p:spTree>
    <p:extLst>
      <p:ext uri="{BB962C8B-B14F-4D97-AF65-F5344CB8AC3E}">
        <p14:creationId xmlns:p14="http://schemas.microsoft.com/office/powerpoint/2010/main" val="305788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0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a:off x="914400" y="76200"/>
            <a:ext cx="7162800" cy="1524000"/>
          </a:xfrm>
          <a:prstGeom prst="downArrowCallout">
            <a:avLst/>
          </a:prstGeom>
          <a:solidFill>
            <a:schemeClr val="tx2">
              <a:lumMod val="20000"/>
              <a:lumOff val="80000"/>
            </a:schemeClr>
          </a:solidFill>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5400" b="1" dirty="0">
                <a:solidFill>
                  <a:srgbClr val="00B050"/>
                </a:solidFill>
                <a:latin typeface="Times New Roman" panose="02020603050405020304" pitchFamily="18" charset="0"/>
                <a:cs typeface="Times New Roman" panose="02020603050405020304" pitchFamily="18" charset="0"/>
              </a:rPr>
              <a:t>Silent reading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08" y="1617784"/>
            <a:ext cx="8183562" cy="5240215"/>
          </a:xfrm>
          <a:prstGeom prst="rect">
            <a:avLst/>
          </a:prstGeom>
        </p:spPr>
      </p:pic>
    </p:spTree>
    <p:extLst>
      <p:ext uri="{BB962C8B-B14F-4D97-AF65-F5344CB8AC3E}">
        <p14:creationId xmlns:p14="http://schemas.microsoft.com/office/powerpoint/2010/main" val="236947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636" r="3896" b="42142"/>
          <a:stretch/>
        </p:blipFill>
        <p:spPr>
          <a:xfrm>
            <a:off x="228599" y="2133600"/>
            <a:ext cx="8764595" cy="3980883"/>
          </a:xfrm>
          <a:prstGeom prst="rect">
            <a:avLst/>
          </a:prstGeom>
          <a:ln>
            <a:solidFill>
              <a:schemeClr val="tx1"/>
            </a:solidFill>
          </a:ln>
        </p:spPr>
      </p:pic>
      <p:sp>
        <p:nvSpPr>
          <p:cNvPr id="3" name="Up Arrow 2"/>
          <p:cNvSpPr/>
          <p:nvPr/>
        </p:nvSpPr>
        <p:spPr>
          <a:xfrm flipH="1">
            <a:off x="7040881" y="2057400"/>
            <a:ext cx="45719" cy="169033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562600" y="980182"/>
            <a:ext cx="3048000" cy="107721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 77 low height </a:t>
            </a:r>
            <a:r>
              <a:rPr lang="en-US" sz="3200" b="1" dirty="0">
                <a:latin typeface="Times New Roman" panose="02020603050405020304" pitchFamily="18" charset="0"/>
                <a:cs typeface="Times New Roman" panose="02020603050405020304" pitchFamily="18" charset="0"/>
              </a:rPr>
              <a:t>d</a:t>
            </a:r>
            <a:r>
              <a:rPr lang="en-US" sz="3200" b="1" dirty="0" smtClean="0">
                <a:latin typeface="Times New Roman" panose="02020603050405020304" pitchFamily="18" charset="0"/>
                <a:cs typeface="Times New Roman" panose="02020603050405020304" pitchFamily="18" charset="0"/>
              </a:rPr>
              <a:t>ooms</a:t>
            </a:r>
            <a:endParaRPr lang="en-US" sz="3200" b="1" dirty="0">
              <a:latin typeface="Times New Roman" panose="02020603050405020304" pitchFamily="18" charset="0"/>
              <a:cs typeface="Times New Roman" panose="02020603050405020304" pitchFamily="18" charset="0"/>
            </a:endParaRPr>
          </a:p>
        </p:txBody>
      </p:sp>
      <p:sp>
        <p:nvSpPr>
          <p:cNvPr id="5" name="Up Arrow 4"/>
          <p:cNvSpPr/>
          <p:nvPr/>
        </p:nvSpPr>
        <p:spPr>
          <a:xfrm flipH="1">
            <a:off x="1242059" y="2057400"/>
            <a:ext cx="45719" cy="110389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 y="980182"/>
            <a:ext cx="3829051"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Four corners have 4 smaller </a:t>
            </a:r>
            <a:r>
              <a:rPr lang="en-US" sz="3200" b="1" dirty="0">
                <a:latin typeface="Times New Roman" panose="02020603050405020304" pitchFamily="18" charset="0"/>
                <a:cs typeface="Times New Roman" panose="02020603050405020304" pitchFamily="18" charset="0"/>
              </a:rPr>
              <a:t>d</a:t>
            </a:r>
            <a:r>
              <a:rPr lang="en-US" sz="3200" b="1" dirty="0" smtClean="0">
                <a:latin typeface="Times New Roman" panose="02020603050405020304" pitchFamily="18" charset="0"/>
                <a:cs typeface="Times New Roman" panose="02020603050405020304" pitchFamily="18" charset="0"/>
              </a:rPr>
              <a:t>ooms</a:t>
            </a:r>
            <a:endParaRPr lang="en-US" sz="3200" b="1" dirty="0">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2209800" y="4608404"/>
            <a:ext cx="2209800" cy="60959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 name="Straight Arrow Connector 11"/>
          <p:cNvCxnSpPr/>
          <p:nvPr/>
        </p:nvCxnSpPr>
        <p:spPr>
          <a:xfrm flipV="1">
            <a:off x="2209800" y="4608404"/>
            <a:ext cx="1485900" cy="60959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52400" y="6179162"/>
            <a:ext cx="8840794"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11 Arched doorways on east</a:t>
            </a:r>
            <a:endParaRPr lang="en-US" sz="3200" b="1"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flipV="1">
            <a:off x="2234045" y="4608404"/>
            <a:ext cx="2871355" cy="6152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7" name="Straight Arrow Connector 16"/>
          <p:cNvCxnSpPr/>
          <p:nvPr/>
        </p:nvCxnSpPr>
        <p:spPr>
          <a:xfrm flipV="1">
            <a:off x="2327564" y="4679336"/>
            <a:ext cx="3432464" cy="53866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9" name="Straight Arrow Connector 18"/>
          <p:cNvCxnSpPr/>
          <p:nvPr/>
        </p:nvCxnSpPr>
        <p:spPr>
          <a:xfrm flipV="1">
            <a:off x="2296391" y="4679336"/>
            <a:ext cx="4028209" cy="56506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1" name="Straight Arrow Connector 20"/>
          <p:cNvCxnSpPr/>
          <p:nvPr/>
        </p:nvCxnSpPr>
        <p:spPr>
          <a:xfrm flipV="1">
            <a:off x="2296391" y="4679336"/>
            <a:ext cx="4561609" cy="61783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p:nvPr/>
        </p:nvCxnSpPr>
        <p:spPr>
          <a:xfrm flipV="1">
            <a:off x="2312894" y="4772041"/>
            <a:ext cx="5078506" cy="47236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5" name="Straight Arrow Connector 24"/>
          <p:cNvCxnSpPr/>
          <p:nvPr/>
        </p:nvCxnSpPr>
        <p:spPr>
          <a:xfrm flipV="1">
            <a:off x="2327564" y="4608404"/>
            <a:ext cx="872836" cy="60959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9" name="Straight Arrow Connector 28"/>
          <p:cNvCxnSpPr/>
          <p:nvPr/>
        </p:nvCxnSpPr>
        <p:spPr>
          <a:xfrm flipV="1">
            <a:off x="2327564" y="4608404"/>
            <a:ext cx="263236" cy="60959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3" name="Straight Arrow Connector 32"/>
          <p:cNvCxnSpPr/>
          <p:nvPr/>
        </p:nvCxnSpPr>
        <p:spPr>
          <a:xfrm flipH="1" flipV="1">
            <a:off x="1905000" y="4608404"/>
            <a:ext cx="381000" cy="63600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4" name="Straight Arrow Connector 43"/>
          <p:cNvCxnSpPr/>
          <p:nvPr/>
        </p:nvCxnSpPr>
        <p:spPr>
          <a:xfrm flipV="1">
            <a:off x="2312894" y="4608404"/>
            <a:ext cx="5562600" cy="60959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2" name="Rectangle 21"/>
          <p:cNvSpPr/>
          <p:nvPr/>
        </p:nvSpPr>
        <p:spPr>
          <a:xfrm>
            <a:off x="152400" y="76200"/>
            <a:ext cx="8840794"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imes New Roman" panose="02020603050405020304" pitchFamily="18" charset="0"/>
                <a:cs typeface="Times New Roman" panose="02020603050405020304" pitchFamily="18" charset="0"/>
              </a:rPr>
              <a:t>Have a look outside the mosque.</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6591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par>
                                <p:cTn id="24" presetID="22" presetClass="entr" presetSubtype="4"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par>
                                <p:cTn id="27" presetID="22" presetClass="entr" presetSubtype="4"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par>
                                <p:cTn id="30" presetID="22" presetClass="entr" presetSubtype="4"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22" presetClass="entr" presetSubtype="4"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par>
                                <p:cTn id="45" presetID="22" presetClass="entr" presetSubtype="4"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par>
                                <p:cTn id="51" presetID="22" presetClass="entr" presetSubtype="4"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down)">
                                      <p:cBhvr>
                                        <p:cTn id="53" dur="500"/>
                                        <p:tgtEl>
                                          <p:spTgt spid="44"/>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theme/theme1.xml><?xml version="1.0" encoding="utf-8"?>
<a:theme xmlns:a="http://schemas.openxmlformats.org/drawingml/2006/main" name="Slic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4084</TotalTime>
  <Words>592</Words>
  <Application>Microsoft Office PowerPoint</Application>
  <PresentationFormat>On-screen Show (4:3)</PresentationFormat>
  <Paragraphs>99</Paragraphs>
  <Slides>21</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Century Gothic</vt:lpstr>
      <vt:lpstr>Nikosh</vt:lpstr>
      <vt:lpstr>Times New Roman</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MD.AMIR HOSSEN</cp:lastModifiedBy>
  <cp:revision>493</cp:revision>
  <dcterms:created xsi:type="dcterms:W3CDTF">2006-08-16T00:00:00Z</dcterms:created>
  <dcterms:modified xsi:type="dcterms:W3CDTF">2020-06-19T14:43:16Z</dcterms:modified>
</cp:coreProperties>
</file>