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69" r:id="rId4"/>
    <p:sldId id="274" r:id="rId5"/>
    <p:sldId id="270" r:id="rId6"/>
    <p:sldId id="273" r:id="rId7"/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6DF9A-12CB-433F-93F5-5CF03D9E96C8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733C4-F7A2-4D5E-AC31-FA3DC440D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70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6DF9A-12CB-433F-93F5-5CF03D9E96C8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733C4-F7A2-4D5E-AC31-FA3DC440D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463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6DF9A-12CB-433F-93F5-5CF03D9E96C8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733C4-F7A2-4D5E-AC31-FA3DC440D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990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6DF9A-12CB-433F-93F5-5CF03D9E96C8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733C4-F7A2-4D5E-AC31-FA3DC440D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989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6DF9A-12CB-433F-93F5-5CF03D9E96C8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733C4-F7A2-4D5E-AC31-FA3DC440D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351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6DF9A-12CB-433F-93F5-5CF03D9E96C8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733C4-F7A2-4D5E-AC31-FA3DC440D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216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6DF9A-12CB-433F-93F5-5CF03D9E96C8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733C4-F7A2-4D5E-AC31-FA3DC440D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354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6DF9A-12CB-433F-93F5-5CF03D9E96C8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733C4-F7A2-4D5E-AC31-FA3DC440D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86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6DF9A-12CB-433F-93F5-5CF03D9E96C8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733C4-F7A2-4D5E-AC31-FA3DC440D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269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6DF9A-12CB-433F-93F5-5CF03D9E96C8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733C4-F7A2-4D5E-AC31-FA3DC440D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102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6DF9A-12CB-433F-93F5-5CF03D9E96C8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733C4-F7A2-4D5E-AC31-FA3DC440D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18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6DF9A-12CB-433F-93F5-5CF03D9E96C8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733C4-F7A2-4D5E-AC31-FA3DC440D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22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jpg"/><Relationship Id="rId7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44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512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16100" y="2712832"/>
            <a:ext cx="6946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 the following questions to passive.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22400" y="1085021"/>
            <a:ext cx="9372600" cy="523220"/>
          </a:xfrm>
          <a:prstGeom prst="rect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word  + am/ is /are+ Sub  +past participle+ by+ object 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7000" y="1759782"/>
            <a:ext cx="10020300" cy="523220"/>
          </a:xfrm>
          <a:prstGeom prst="rec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word +am/ is /are + not +sub+ past participle +by + Object?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8900" y="3446668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Do you like tea?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8900" y="3949478"/>
            <a:ext cx="6642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Doesn’t mother cook rice pudding?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28900" y="4452288"/>
            <a:ext cx="657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Why do they like you?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28900" y="4955098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d) When does your father read newspaper?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28900" y="5457908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e) What do you say?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28900" y="5960720"/>
            <a:ext cx="6540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f) Doesn’t your sister teach you English?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83197" y="424070"/>
            <a:ext cx="3891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Follow the structures…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383197" y="2599509"/>
            <a:ext cx="9411803" cy="3775165"/>
            <a:chOff x="1383197" y="2599509"/>
            <a:chExt cx="9411803" cy="3775165"/>
          </a:xfrm>
        </p:grpSpPr>
        <p:sp>
          <p:nvSpPr>
            <p:cNvPr id="14" name="Rectangle 13"/>
            <p:cNvSpPr/>
            <p:nvPr/>
          </p:nvSpPr>
          <p:spPr>
            <a:xfrm>
              <a:off x="1383197" y="2599509"/>
              <a:ext cx="9411803" cy="37751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843129" y="3708278"/>
              <a:ext cx="469126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Pair work</a:t>
              </a:r>
              <a:endPara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9565308" y="342348"/>
            <a:ext cx="2184400" cy="5715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Time- 10 minutes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-3" y="424070"/>
            <a:ext cx="12192002" cy="6059870"/>
            <a:chOff x="-3" y="424070"/>
            <a:chExt cx="12192002" cy="605987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3" y="424070"/>
              <a:ext cx="12192002" cy="605987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422400" y="424070"/>
              <a:ext cx="5932557" cy="48977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1"/>
                  </a:solidFill>
                </a:rPr>
                <a:t>What can you see in the picture?</a:t>
              </a:r>
              <a:endParaRPr lang="en-US" sz="32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192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3" grpId="0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03500" y="1206500"/>
            <a:ext cx="3263900" cy="523220"/>
          </a:xfrm>
          <a:prstGeom prst="rect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Match your answer.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78098" y="2099488"/>
            <a:ext cx="8369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Is tea liked by you?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78099" y="2729408"/>
            <a:ext cx="8412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Isn’t rice pudding cooked by mother?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8099" y="3359328"/>
            <a:ext cx="8526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Why are you liked by them?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78099" y="3989248"/>
            <a:ext cx="7997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When is newspaper read by your father?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78098" y="4619168"/>
            <a:ext cx="8369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e) What is said by you?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8099" y="5249088"/>
            <a:ext cx="81265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f) Aren’t you taught English by your sister?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1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834" y="5133767"/>
            <a:ext cx="2491407" cy="165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81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85900" y="876300"/>
            <a:ext cx="6807200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Voice of present continuous tense.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30824" y="2250108"/>
            <a:ext cx="407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799" y="3401233"/>
            <a:ext cx="20905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apple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89100" y="4679121"/>
            <a:ext cx="922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Sub + be verb + being + past participle + by + object.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38330" y="2252870"/>
            <a:ext cx="22661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 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eating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5817709" y="2250108"/>
            <a:ext cx="20938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apple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56314" y="3401233"/>
            <a:ext cx="556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59892" y="3401233"/>
            <a:ext cx="13914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being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94095" y="3401233"/>
            <a:ext cx="1614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eaten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91062" y="3401233"/>
            <a:ext cx="7293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by</a:t>
            </a:r>
            <a:endParaRPr lang="en-US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8706676" y="3401233"/>
            <a:ext cx="1113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B050"/>
                </a:solidFill>
              </a:rPr>
              <a:t>m</a:t>
            </a:r>
            <a:r>
              <a:rPr lang="en-US" sz="4000" dirty="0" smtClean="0">
                <a:solidFill>
                  <a:srgbClr val="00B050"/>
                </a:solidFill>
              </a:rPr>
              <a:t>e.</a:t>
            </a:r>
            <a:endParaRPr lang="en-US" sz="4000" dirty="0">
              <a:solidFill>
                <a:srgbClr val="00B050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1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194" y="4955689"/>
            <a:ext cx="2760048" cy="182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52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11" grpId="0"/>
      <p:bldP spid="13" grpId="0"/>
      <p:bldP spid="14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73200" y="1320800"/>
            <a:ext cx="77851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 continuous tense questions and negatives.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7900" y="2324100"/>
            <a:ext cx="10528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table and try to understand the changes of active to Passive.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231900" y="3243525"/>
            <a:ext cx="9969500" cy="2194560"/>
            <a:chOff x="1231900" y="3243525"/>
            <a:chExt cx="9969500" cy="2194560"/>
          </a:xfrm>
        </p:grpSpPr>
        <p:grpSp>
          <p:nvGrpSpPr>
            <p:cNvPr id="18" name="Group 17"/>
            <p:cNvGrpSpPr/>
            <p:nvPr/>
          </p:nvGrpSpPr>
          <p:grpSpPr>
            <a:xfrm>
              <a:off x="1231900" y="3243525"/>
              <a:ext cx="9969500" cy="2194560"/>
              <a:chOff x="1231900" y="3361690"/>
              <a:chExt cx="9969500" cy="2194560"/>
            </a:xfrm>
          </p:grpSpPr>
          <p:cxnSp>
            <p:nvCxnSpPr>
              <p:cNvPr id="5" name="Straight Connector 4"/>
              <p:cNvCxnSpPr/>
              <p:nvPr/>
            </p:nvCxnSpPr>
            <p:spPr>
              <a:xfrm flipV="1">
                <a:off x="1231900" y="3378200"/>
                <a:ext cx="99695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 flipV="1">
                <a:off x="1231900" y="4097867"/>
                <a:ext cx="99695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 flipV="1">
                <a:off x="1231900" y="4830234"/>
                <a:ext cx="99695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flipV="1">
                <a:off x="1231900" y="5549900"/>
                <a:ext cx="99695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16200000" flipV="1">
                <a:off x="140970" y="4458970"/>
                <a:ext cx="219456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16200000" flipV="1">
                <a:off x="4928870" y="4458970"/>
                <a:ext cx="219456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16200000" flipV="1">
                <a:off x="10072370" y="4458970"/>
                <a:ext cx="219456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/>
            <p:cNvSpPr txBox="1"/>
            <p:nvPr/>
          </p:nvSpPr>
          <p:spPr>
            <a:xfrm>
              <a:off x="2705100" y="3336235"/>
              <a:ext cx="1981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Active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708900" y="3336235"/>
              <a:ext cx="1752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Passive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473200" y="4098235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you composing an email?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73200" y="4750169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Aren’t you writing a letter?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72199" y="4098235"/>
            <a:ext cx="5086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an email being written by you?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35700" y="4750169"/>
            <a:ext cx="5213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 letter being written by you?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1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526" y="5414625"/>
            <a:ext cx="2067716" cy="137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2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5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98700" y="1765300"/>
            <a:ext cx="72898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 the following questions into passive…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8900" y="30861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Is she watching television?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8900" y="3673475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Are they playing chess?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8900" y="426085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Is Mr. Samir teaching you English?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8900" y="4848225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Is the mother feeding the baby?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28900" y="54356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Is the head teacher calling me?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1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194" y="4955689"/>
            <a:ext cx="2760048" cy="182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78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13000" y="1143000"/>
            <a:ext cx="45974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Match your answer.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98698" y="2705100"/>
            <a:ext cx="8319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Is television being watched by her? 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98698" y="3422650"/>
            <a:ext cx="8229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Is chess being played by them?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98698" y="4140200"/>
            <a:ext cx="8483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Are you being taught English by Mr. Samir?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98698" y="4857750"/>
            <a:ext cx="8573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Is the baby being fed by the mother?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98698" y="5575300"/>
            <a:ext cx="8229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Am I being called by the head teacher?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1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194" y="4955689"/>
            <a:ext cx="2760048" cy="182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62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95400" y="723900"/>
            <a:ext cx="4356100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 perfect tense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2349500"/>
            <a:ext cx="629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have eaten a banana.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70200" y="3098800"/>
            <a:ext cx="6337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banana has been eaten by me.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35100" y="4762500"/>
            <a:ext cx="9512300" cy="1200329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Structure- Sub + have/has + been+ past participle + by+ object.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1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536" y="5691719"/>
            <a:ext cx="1649705" cy="109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20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16099" y="1524000"/>
            <a:ext cx="7581901" cy="107721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 the following sentences into passive individually…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36800" y="3048000"/>
            <a:ext cx="8249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Alim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has opened the window.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6800" y="3717925"/>
            <a:ext cx="8365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I have read the news.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6800" y="4387850"/>
            <a:ext cx="8496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We have won the match.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6800" y="5057775"/>
            <a:ext cx="8496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The hungry boy has eaten all the mangoes.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6800" y="5727700"/>
            <a:ext cx="8496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Have they done the work?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1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196" y="5057775"/>
            <a:ext cx="2606046" cy="172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91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993571" y="1188720"/>
            <a:ext cx="5980612" cy="5042263"/>
            <a:chOff x="2993571" y="326571"/>
            <a:chExt cx="5980612" cy="504226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3571" y="326571"/>
              <a:ext cx="5980612" cy="5042263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4062549" y="718456"/>
              <a:ext cx="3644537" cy="126709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310743" y="875212"/>
              <a:ext cx="3200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/>
                <a:t>Class Over</a:t>
              </a:r>
              <a:endParaRPr lang="en-US" sz="5400" b="1" dirty="0"/>
            </a:p>
          </p:txBody>
        </p:sp>
      </p:grpSp>
      <p:pic>
        <p:nvPicPr>
          <p:cNvPr id="2" name="School Bell Ringing Sound Effect 1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63646" y="265612"/>
            <a:ext cx="609600" cy="60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7526" y="3075057"/>
            <a:ext cx="42769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Bye. See </a:t>
            </a:r>
            <a:r>
              <a:rPr lang="en-US" sz="4000" b="1" dirty="0" smtClean="0"/>
              <a:t>you </a:t>
            </a:r>
            <a:r>
              <a:rPr lang="en-US" sz="4000" b="1" dirty="0" smtClean="0"/>
              <a:t>again.</a:t>
            </a:r>
            <a:endParaRPr lang="en-US" sz="40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81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194" y="4955689"/>
            <a:ext cx="2760048" cy="182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04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992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992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28" b="9227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182" y="858315"/>
            <a:ext cx="8712817" cy="60842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0035">
            <a:off x="6208069" y="350360"/>
            <a:ext cx="4022567" cy="52778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91762" y="3385544"/>
            <a:ext cx="24690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  <a:endParaRPr lang="en-US" sz="4400" b="1" dirty="0">
              <a:solidFill>
                <a:srgbClr val="0070C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10" b="89876" l="3152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285" y="5186773"/>
            <a:ext cx="1139763" cy="138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2724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786 -0.18218 L 0.12786 -0.18195 C 0.12929 -0.1875 0.13086 -0.19237 0.13216 -0.19769 C 0.13607 -0.21436 0.13021 -0.19746 0.13541 -0.21135 C 0.13581 -0.21644 0.13594 -0.22153 0.13646 -0.22662 C 0.13672 -0.22871 0.13737 -0.23056 0.13763 -0.23241 C 0.13802 -0.23635 0.13828 -0.24028 0.13867 -0.24399 C 0.14127 -0.23959 0.14401 -0.23519 0.14518 -0.22871 L 0.14739 -0.21713 C 0.14778 -0.21505 0.14831 -0.2132 0.14844 -0.21135 L 0.14961 -0.19977 C 0.14713 -0.18264 0.14726 -0.18102 0.14961 -0.22662 C 0.14974 -0.2294 0.14974 -0.23241 0.15065 -0.23449 C 0.1513 -0.23612 0.15286 -0.23565 0.1539 -0.23635 C 0.15469 -0.23449 0.15547 -0.23264 0.15612 -0.23056 C 0.15781 -0.22454 0.15742 -0.21783 0.1582 -0.21135 C 0.15872 -0.20741 0.16041 -0.19977 0.16041 -0.19954 C 0.16107 -0.20533 0.16133 -0.20996 0.16263 -0.21505 C 0.16328 -0.21783 0.16419 -0.22014 0.16471 -0.22292 C 0.16562 -0.22662 0.16627 -0.23056 0.16693 -0.23449 C 0.16732 -0.23635 0.16914 -0.24074 0.1681 -0.24028 L 0.16367 -0.2382 C 0.16406 -0.23635 0.16432 -0.23426 0.16471 -0.23241 C 0.16536 -0.23033 0.1664 -0.22894 0.16693 -0.22662 C 0.16758 -0.22431 0.16745 -0.22153 0.1681 -0.21899 C 0.16953 -0.21297 0.17057 -0.21274 0.17344 -0.20926 C 0.17565 -0.20996 0.17877 -0.20811 0.17995 -0.21135 C 0.18724 -0.22917 0.17526 -0.2213 0.17461 -0.22084 C 0.17044 -0.21366 0.17005 -0.21482 0.17344 -0.19769 C 0.17383 -0.19584 0.17565 -0.19653 0.17669 -0.19584 C 0.1789 -0.19653 0.18112 -0.19653 0.1832 -0.19769 C 0.19036 -0.20186 0.18672 -0.21482 0.18763 -0.22662 C 0.18802 -0.23195 0.18984 -0.24213 0.18984 -0.2419 C 0.19062 -0.22292 0.18984 -0.22246 0.19193 -0.20926 C 0.19232 -0.20741 0.19219 -0.2051 0.1931 -0.20348 C 0.19388 -0.20209 0.19518 -0.20232 0.19635 -0.20162 C 0.19844 -0.20232 0.20078 -0.20209 0.20286 -0.20348 C 0.20547 -0.20533 0.20508 -0.20973 0.20612 -0.2132 C 0.20664 -0.21528 0.20755 -0.21713 0.20833 -0.21899 C 0.20794 -0.22084 0.20833 -0.22408 0.20716 -0.22477 C 0.20338 -0.22709 0.20169 -0.22269 0.19961 -0.21899 C 0.19987 -0.21528 0.19974 -0.20301 0.20286 -0.19977 C 0.20482 -0.19746 0.20716 -0.19699 0.20937 -0.19584 L 0.21263 -0.19399 C 0.21523 -0.20787 0.21237 -0.19121 0.21484 -0.21899 C 0.21497 -0.22107 0.2151 -0.22338 0.21588 -0.22477 C 0.21666 -0.22616 0.2181 -0.22616 0.21914 -0.22662 C 0.22096 -0.22616 0.22291 -0.22616 0.22461 -0.22477 C 0.22669 -0.22292 0.22877 -0.21644 0.23008 -0.2132 C 0.23255 -0.19977 0.23437 -0.20301 0.2289 -0.19977 C 0.22435 -0.2007 0.21953 -0.19792 0.21693 -0.20556 C 0.2164 -0.20718 0.21627 -0.20926 0.21588 -0.21135 C 0.21627 -0.21389 0.21549 -0.21829 0.21693 -0.21899 C 0.22161 -0.2213 0.22669 -0.21783 0.23112 -0.21505 C 0.2319 -0.2132 0.23242 -0.21112 0.23333 -0.20926 C 0.23398 -0.20787 0.23489 -0.20695 0.23541 -0.20556 C 0.23971 -0.19283 0.2332 -0.20556 0.23867 -0.19584 C 0.23698 -0.20487 0.23463 -0.21482 0.23867 -0.22477 C 0.24023 -0.22848 0.24375 -0.22338 0.24635 -0.22292 C 0.24674 -0.22084 0.24635 -0.21783 0.24739 -0.21713 C 0.24883 -0.21598 0.25026 -0.21899 0.25182 -0.21899 C 0.25364 -0.21899 0.25547 -0.2176 0.25716 -0.21713 C 0.25833 -0.21574 0.25963 -0.21505 0.26054 -0.2132 C 0.2612 -0.21158 0.26133 -0.20949 0.26159 -0.20741 C 0.26211 -0.20232 0.26224 -0.19699 0.26263 -0.1919 C 0.26406 -0.19584 0.26614 -0.19908 0.26706 -0.20348 C 0.26732 -0.20556 0.26732 -0.20764 0.2681 -0.20926 C 0.26888 -0.21112 0.27005 -0.2125 0.27135 -0.2132 C 0.27383 -0.21459 0.27643 -0.21459 0.27903 -0.21505 C 0.27734 -0.21713 0.27474 -0.22084 0.27239 -0.22084 C 0.27057 -0.22084 0.26888 -0.21968 0.26706 -0.21899 C 0.26549 -0.21112 0.26341 -0.20255 0.26706 -0.19399 C 0.26784 -0.1919 0.27304 -0.1919 0.27565 -0.1919 " pathEditMode="relative" rAng="0" ptsTypes="AAAAAAAAAAAAAAAAAAAAAAAAAAAAAAAAAAAAAAAAAAAAAAAAAAAAAAAAAAAAAAAAAAAAAAAAA">
                                      <p:cBhvr>
                                        <p:cTn id="25" dur="2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2" y="-3079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1"/>
                            </p:stCondLst>
                            <p:childTnLst>
                              <p:par>
                                <p:cTn id="2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1"/>
                            </p:stCondLst>
                            <p:childTnLst>
                              <p:par>
                                <p:cTn id="35" presetID="27" presetClass="emph" presetSubtype="0" repeatCount="indefinite" fill="remove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6" dur="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2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51010" y="197953"/>
            <a:ext cx="24899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Identity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63039" y="4352624"/>
            <a:ext cx="433285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MD. NOOR E ALAM SIDDIKI</a:t>
            </a:r>
          </a:p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Asstt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Teacher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NAGESWARI KERAMOTIA M.L HIGH SCHOOL.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Mobile- 01716962418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Email- nooralam.na35@gmail.com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20346" y="4562250"/>
            <a:ext cx="2619094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Title-voice (2) 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41563" y="1561514"/>
            <a:ext cx="110196" cy="445353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857" y="1999092"/>
            <a:ext cx="1922015" cy="251449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59687" y="5136870"/>
            <a:ext cx="2173355" cy="46166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Unit-8,lesson-2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940" y="1561514"/>
            <a:ext cx="2381250" cy="27044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04918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 animBg="1"/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2590800" y="1892300"/>
            <a:ext cx="7010400" cy="3214581"/>
            <a:chOff x="2590800" y="1892300"/>
            <a:chExt cx="7010400" cy="321458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0800" y="1892300"/>
              <a:ext cx="7010400" cy="3214581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2692400" y="3670300"/>
              <a:ext cx="2717800" cy="1423881"/>
              <a:chOff x="7315200" y="1993900"/>
              <a:chExt cx="4178300" cy="3125681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7315200" y="1993900"/>
                <a:ext cx="4178300" cy="3125681"/>
                <a:chOff x="7315200" y="1993900"/>
                <a:chExt cx="4178300" cy="3125681"/>
              </a:xfrm>
            </p:grpSpPr>
            <p:sp>
              <p:nvSpPr>
                <p:cNvPr id="7" name="Rectangle 6"/>
                <p:cNvSpPr/>
                <p:nvPr/>
              </p:nvSpPr>
              <p:spPr>
                <a:xfrm>
                  <a:off x="7327900" y="1993900"/>
                  <a:ext cx="88899" cy="311298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11407448" y="2006599"/>
                  <a:ext cx="70288" cy="311298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Rectangle 5"/>
                <p:cNvSpPr/>
                <p:nvPr/>
              </p:nvSpPr>
              <p:spPr>
                <a:xfrm>
                  <a:off x="7315200" y="1993900"/>
                  <a:ext cx="4178300" cy="1206500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" name="TextBox 8"/>
              <p:cNvSpPr txBox="1"/>
              <p:nvPr/>
            </p:nvSpPr>
            <p:spPr>
              <a:xfrm>
                <a:off x="7607300" y="2298700"/>
                <a:ext cx="3683000" cy="45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The house will be sold.</a:t>
                </a:r>
                <a:endParaRPr lang="en-US" b="1" dirty="0"/>
              </a:p>
            </p:txBody>
          </p:sp>
        </p:grpSp>
      </p:grpSp>
      <p:sp>
        <p:nvSpPr>
          <p:cNvPr id="12" name="TextBox 11"/>
          <p:cNvSpPr txBox="1"/>
          <p:nvPr/>
        </p:nvSpPr>
        <p:spPr>
          <a:xfrm>
            <a:off x="3020426" y="1092200"/>
            <a:ext cx="5778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What can you see in the picture?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120900" y="54991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A house and there is a signboard in front of the house.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28260" y="1092929"/>
            <a:ext cx="6362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What text is inscribed on the signboard?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038600" y="5479503"/>
            <a:ext cx="414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The house will be sold.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98800" y="1099818"/>
            <a:ext cx="5702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What is the subject of the sentence?</a:t>
            </a:r>
            <a:endParaRPr lang="en-US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145968" y="5478778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There is no subject in the sentence.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67394" y="1095104"/>
            <a:ext cx="5219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What kinds of sentence is it?</a:t>
            </a:r>
            <a:endParaRPr lang="en-US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406900" y="5350321"/>
            <a:ext cx="337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Passive voice.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33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43188" y="2496456"/>
            <a:ext cx="6900862" cy="2714172"/>
          </a:xfrm>
          <a:prstGeom prst="rect">
            <a:avLst/>
          </a:prstGeom>
          <a:pattFill prst="horzBrick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382611" y="3193141"/>
            <a:ext cx="74267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FF0000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Voice </a:t>
            </a:r>
            <a:endParaRPr lang="en-US" sz="8800" b="1" dirty="0">
              <a:solidFill>
                <a:srgbClr val="FF0000"/>
              </a:solidFill>
              <a:effectLst>
                <a:glow rad="101600">
                  <a:schemeClr val="bg2">
                    <a:lumMod val="10000"/>
                    <a:alpha val="6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602467" y="2173359"/>
            <a:ext cx="7155992" cy="1629285"/>
            <a:chOff x="3164114" y="2384701"/>
            <a:chExt cx="5852166" cy="142239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2" name="Rounded Rectangle 11"/>
            <p:cNvSpPr/>
            <p:nvPr/>
          </p:nvSpPr>
          <p:spPr>
            <a:xfrm>
              <a:off x="3164114" y="3715656"/>
              <a:ext cx="5852160" cy="91440"/>
            </a:xfrm>
            <a:prstGeom prst="roundRect">
              <a:avLst/>
            </a:prstGeom>
            <a:grpFill/>
            <a:ln cap="rnd">
              <a:noFill/>
              <a:bevel/>
            </a:ln>
            <a:effectLst>
              <a:reflection stA="97000" endPos="650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164120" y="2384701"/>
              <a:ext cx="5852160" cy="13237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368861" y="1092206"/>
            <a:ext cx="3924239" cy="70788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z="158750"/>
          </a:bodyPr>
          <a:lstStyle/>
          <a:p>
            <a:r>
              <a:rPr lang="en-US" sz="4000" dirty="0" smtClean="0">
                <a:effectLst>
                  <a:reflection blurRad="6350" stA="55000" endA="300" endPos="45500" dir="5400000" sy="-100000" algn="bl" rotWithShape="0"/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Todays lesson is…</a:t>
            </a:r>
            <a:endParaRPr lang="en-US" sz="4000" dirty="0">
              <a:effectLst>
                <a:reflection blurRad="6350" stA="55000" endA="300" endPos="45500" dir="5400000" sy="-100000" algn="bl" rotWithShape="0"/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12387" y="4799800"/>
            <a:ext cx="3630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Unit- 8, lesson-2</a:t>
            </a:r>
            <a:endParaRPr lang="en-US" sz="2400" b="1" dirty="0"/>
          </a:p>
        </p:txBody>
      </p:sp>
      <p:grpSp>
        <p:nvGrpSpPr>
          <p:cNvPr id="16" name="Group 15"/>
          <p:cNvGrpSpPr/>
          <p:nvPr/>
        </p:nvGrpSpPr>
        <p:grpSpPr>
          <a:xfrm>
            <a:off x="2589403" y="3816626"/>
            <a:ext cx="7166978" cy="1828800"/>
            <a:chOff x="3156860" y="3795486"/>
            <a:chExt cx="5873926" cy="141514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3" name="Rounded Rectangle 12"/>
            <p:cNvSpPr/>
            <p:nvPr/>
          </p:nvSpPr>
          <p:spPr>
            <a:xfrm>
              <a:off x="3178626" y="3795486"/>
              <a:ext cx="5852160" cy="91440"/>
            </a:xfrm>
            <a:prstGeom prst="roundRect">
              <a:avLst/>
            </a:prstGeom>
            <a:grpFill/>
            <a:ln cap="rnd">
              <a:noFill/>
              <a:beve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156860" y="3886926"/>
              <a:ext cx="5852160" cy="13237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1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194" y="4955689"/>
            <a:ext cx="2760048" cy="182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604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1231900" y="2222500"/>
            <a:ext cx="356616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43000" y="1649896"/>
            <a:ext cx="3797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44700" y="2705100"/>
            <a:ext cx="843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studied this lesson, the students will be able to…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49600" y="3606800"/>
            <a:ext cx="736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make passive from present indefinite tense.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49600" y="4044950"/>
            <a:ext cx="736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make passive from present continuous tense.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49600" y="4483100"/>
            <a:ext cx="736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make passive from present perfect tense.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1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060" y="4963010"/>
            <a:ext cx="2531164" cy="167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68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66999" y="1574800"/>
            <a:ext cx="2705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27200" y="4851400"/>
            <a:ext cx="9867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Structure-  </a:t>
            </a:r>
            <a:r>
              <a:rPr lang="en-US" sz="3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verbs(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am,is,are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participleof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main verb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+by + </a:t>
            </a:r>
            <a:r>
              <a:rPr lang="en-US" sz="3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object.</a:t>
            </a:r>
            <a:endParaRPr lang="en-US" sz="3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71800" y="1574800"/>
            <a:ext cx="1358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92600" y="1574800"/>
            <a:ext cx="3492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application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08200" y="3124200"/>
            <a:ext cx="363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application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64200" y="3124200"/>
            <a:ext cx="6329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endParaRPr lang="en-US" sz="4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48400" y="3124200"/>
            <a:ext cx="1866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written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26400" y="3124200"/>
            <a:ext cx="800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12199" y="3124200"/>
            <a:ext cx="11663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4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endParaRPr lang="en-US" sz="4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86"/>
          <a:stretch/>
        </p:blipFill>
        <p:spPr>
          <a:xfrm>
            <a:off x="9454423" y="433457"/>
            <a:ext cx="2474190" cy="21733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1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535" y="5494227"/>
            <a:ext cx="2001077" cy="132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94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" grpId="0"/>
      <p:bldP spid="3" grpId="0"/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17699" y="1676400"/>
            <a:ext cx="9239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Now change the following sentences into passive…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00300" y="2506872"/>
            <a:ext cx="7226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 we read novels.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87599" y="3141872"/>
            <a:ext cx="7283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Najibur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pulls the cart.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00300" y="3878472"/>
            <a:ext cx="7226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My mother tells me a story.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00300" y="4602372"/>
            <a:ext cx="7226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We love our country.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00300" y="5300872"/>
            <a:ext cx="7269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The fisherman catches fish in the river.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1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194" y="4955689"/>
            <a:ext cx="2760048" cy="182959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512300" y="660400"/>
            <a:ext cx="2184400" cy="5715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Time- 10 minutes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50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81100" y="1003300"/>
            <a:ext cx="6642100" cy="523220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 Indefinite questions and negatives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1755364"/>
            <a:ext cx="863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table below to understand the changes to active to passive.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295400" y="2910828"/>
            <a:ext cx="9296400" cy="3144316"/>
            <a:chOff x="1295400" y="3022600"/>
            <a:chExt cx="10083800" cy="3403600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1295400" y="3022600"/>
              <a:ext cx="100838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V="1">
              <a:off x="1295400" y="3672840"/>
              <a:ext cx="100838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1295400" y="4361180"/>
              <a:ext cx="100838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1295400" y="5049520"/>
              <a:ext cx="100838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1295400" y="5737860"/>
              <a:ext cx="100838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1295400" y="6426200"/>
              <a:ext cx="100838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6200000" flipV="1">
              <a:off x="-383540" y="4721860"/>
              <a:ext cx="338328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3959860" y="4721860"/>
              <a:ext cx="338328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9662160" y="4721859"/>
              <a:ext cx="338328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2247900" y="2812224"/>
            <a:ext cx="1892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Active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29400" y="2814435"/>
            <a:ext cx="246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Passive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74800" y="3485263"/>
            <a:ext cx="393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you play cricket?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62100" y="4199003"/>
            <a:ext cx="368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do you want?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74800" y="4826019"/>
            <a:ext cx="3848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 does he call me?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62100" y="5472630"/>
            <a:ext cx="386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Don’t you sing a song?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45200" y="3485263"/>
            <a:ext cx="461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cricket played by you?</a:t>
            </a:r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08700" y="4199003"/>
            <a:ext cx="448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wanted by you?</a:t>
            </a:r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45200" y="4826019"/>
            <a:ext cx="461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am I called by him?</a:t>
            </a:r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08700" y="5472630"/>
            <a:ext cx="4660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Isn’t a song sung by you?</a:t>
            </a:r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1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0" y="5518535"/>
            <a:ext cx="1910962" cy="126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61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743</Words>
  <Application>Microsoft Office PowerPoint</Application>
  <PresentationFormat>Widescreen</PresentationFormat>
  <Paragraphs>117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Noor Alam</dc:creator>
  <cp:lastModifiedBy>Noor Alam</cp:lastModifiedBy>
  <cp:revision>52</cp:revision>
  <dcterms:created xsi:type="dcterms:W3CDTF">2020-06-02T15:09:12Z</dcterms:created>
  <dcterms:modified xsi:type="dcterms:W3CDTF">2020-06-19T17:48:14Z</dcterms:modified>
</cp:coreProperties>
</file>