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258" r:id="rId3"/>
    <p:sldId id="274" r:id="rId4"/>
    <p:sldId id="281" r:id="rId5"/>
    <p:sldId id="312" r:id="rId6"/>
    <p:sldId id="310" r:id="rId7"/>
    <p:sldId id="311" r:id="rId8"/>
    <p:sldId id="313" r:id="rId9"/>
    <p:sldId id="317" r:id="rId10"/>
    <p:sldId id="291" r:id="rId11"/>
    <p:sldId id="306" r:id="rId12"/>
    <p:sldId id="314" r:id="rId13"/>
    <p:sldId id="307" r:id="rId14"/>
    <p:sldId id="308" r:id="rId15"/>
    <p:sldId id="309" r:id="rId16"/>
    <p:sldId id="315" r:id="rId17"/>
    <p:sldId id="316" r:id="rId18"/>
    <p:sldId id="302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16AE2-721E-4FAA-8BDE-A5B1A79802A5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79602-C765-44DD-A76D-3A5143625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783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5A83011-5A66-4A50-B383-024EDF5D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657" y="352289"/>
            <a:ext cx="1277983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DD704539-B685-46F8-86B7-8B8CF87C737E}" type="datetime1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61B9E38-D3DD-4F65-B55D-C115386FFA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F7B047C9-9B39-4880-9482-E7192C27855C}"/>
              </a:ext>
            </a:extLst>
          </p:cNvPr>
          <p:cNvSpPr/>
          <p:nvPr userDrawn="1"/>
        </p:nvSpPr>
        <p:spPr>
          <a:xfrm>
            <a:off x="97970" y="86179"/>
            <a:ext cx="770709" cy="770708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CEC1773F-E9AF-4BD5-86F4-B6997462422B}"/>
              </a:ext>
            </a:extLst>
          </p:cNvPr>
          <p:cNvSpPr/>
          <p:nvPr userDrawn="1"/>
        </p:nvSpPr>
        <p:spPr>
          <a:xfrm rot="10800000">
            <a:off x="11323320" y="6001112"/>
            <a:ext cx="770709" cy="770708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xmlns="" id="{6CC46117-E6B6-443F-8A4F-38C967657537}"/>
              </a:ext>
            </a:extLst>
          </p:cNvPr>
          <p:cNvSpPr/>
          <p:nvPr userDrawn="1"/>
        </p:nvSpPr>
        <p:spPr>
          <a:xfrm rot="16200000">
            <a:off x="97971" y="6001113"/>
            <a:ext cx="770709" cy="770708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xmlns="" id="{CAC5AD3A-C910-4AF4-8212-F26CC4BA6298}"/>
              </a:ext>
            </a:extLst>
          </p:cNvPr>
          <p:cNvSpPr/>
          <p:nvPr userDrawn="1"/>
        </p:nvSpPr>
        <p:spPr>
          <a:xfrm rot="5400000">
            <a:off x="11323323" y="86180"/>
            <a:ext cx="770709" cy="770708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32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1D1C4C-E9D4-4364-B221-1CF675FB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A381D8-B159-42E7-B941-16FF584E3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77126-8D2A-436F-BF15-3C32FB809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572A-E535-4DF2-B7A1-8C9B4EB5E0AC}" type="datetime1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9BA094-CDD6-472C-9BBB-E524E109C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0772AD-A1A0-4B0E-9086-D4A0ED575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017C-013A-4C33-9222-9D0B0A5EB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5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DE39AB-9015-42F8-B3E8-0114FD159030}"/>
              </a:ext>
            </a:extLst>
          </p:cNvPr>
          <p:cNvSpPr/>
          <p:nvPr/>
        </p:nvSpPr>
        <p:spPr>
          <a:xfrm>
            <a:off x="1693993" y="340816"/>
            <a:ext cx="88040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Welcome to Multimedia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842461-3F5B-4042-9C87-E65EF4457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6294" y="1110257"/>
            <a:ext cx="5539409" cy="545054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DEC9649-FF84-49C9-85A9-AD21D3E8DDB7}"/>
              </a:ext>
            </a:extLst>
          </p:cNvPr>
          <p:cNvSpPr/>
          <p:nvPr/>
        </p:nvSpPr>
        <p:spPr>
          <a:xfrm>
            <a:off x="1752598" y="213150"/>
            <a:ext cx="8839201" cy="65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Full Stop (.)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4C158B-C7C6-409B-91C0-9781DF2AE571}"/>
              </a:ext>
            </a:extLst>
          </p:cNvPr>
          <p:cNvSpPr/>
          <p:nvPr/>
        </p:nvSpPr>
        <p:spPr>
          <a:xfrm>
            <a:off x="381334" y="998681"/>
            <a:ext cx="11353466" cy="1235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Rule-1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Assertive, Imperative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এব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ং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Optative Sentence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সম্প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ূ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্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ণ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বিরতি প্রকাশ করতে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Full Stop (.) ব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্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হৃত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4E5105-3F9F-424E-84FE-0FC102FA3AF9}"/>
              </a:ext>
            </a:extLst>
          </p:cNvPr>
          <p:cNvSpPr/>
          <p:nvPr/>
        </p:nvSpPr>
        <p:spPr>
          <a:xfrm>
            <a:off x="400091" y="2154580"/>
            <a:ext cx="11502368" cy="2077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Assertive     : 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Farhan goes to school everyday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Imperative  : 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the book on the table .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Optative      : 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you prosper in your life .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endParaRPr lang="en-US" sz="2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83C69B7-B5EA-4CDA-A72B-6F47F48AC557}"/>
              </a:ext>
            </a:extLst>
          </p:cNvPr>
          <p:cNvSpPr/>
          <p:nvPr/>
        </p:nvSpPr>
        <p:spPr>
          <a:xfrm>
            <a:off x="533734" y="4649661"/>
            <a:ext cx="11353466" cy="1235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</a:t>
            </a:r>
            <a:r>
              <a:rPr lang="bn-IN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রাখার কৌশল </a:t>
            </a:r>
            <a:r>
              <a:rPr lang="en-US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Assertive, Imperative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এব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ং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Optative Sentence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এরা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সবাই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কপালে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পরে টিপ ।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6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DEC9649-FF84-49C9-85A9-AD21D3E8DDB7}"/>
              </a:ext>
            </a:extLst>
          </p:cNvPr>
          <p:cNvSpPr/>
          <p:nvPr/>
        </p:nvSpPr>
        <p:spPr>
          <a:xfrm>
            <a:off x="1752598" y="213150"/>
            <a:ext cx="8839201" cy="65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Full Stop (.)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4C158B-C7C6-409B-91C0-9781DF2AE571}"/>
              </a:ext>
            </a:extLst>
          </p:cNvPr>
          <p:cNvSpPr/>
          <p:nvPr/>
        </p:nvSpPr>
        <p:spPr>
          <a:xfrm>
            <a:off x="381334" y="998681"/>
            <a:ext cx="11353466" cy="1235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Rule-2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Abbreviation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বা কোন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এর সংক্ষিপ্ত রূপ প্রকাশ করতে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Full Stop (.) ব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্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হৃত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4E5105-3F9F-424E-84FE-0FC102FA3AF9}"/>
              </a:ext>
            </a:extLst>
          </p:cNvPr>
          <p:cNvSpPr/>
          <p:nvPr/>
        </p:nvSpPr>
        <p:spPr>
          <a:xfrm>
            <a:off x="400091" y="2154580"/>
            <a:ext cx="11502368" cy="2077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M.A.</a:t>
            </a:r>
            <a:endParaRPr lang="en-US" sz="24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U.S.A.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B.Sc.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live in Washington D.C. ?                                                                              </a:t>
            </a:r>
            <a:endParaRPr lang="en-US" sz="2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83C69B7-B5EA-4CDA-A72B-6F47F48AC557}"/>
              </a:ext>
            </a:extLst>
          </p:cNvPr>
          <p:cNvSpPr/>
          <p:nvPr/>
        </p:nvSpPr>
        <p:spPr>
          <a:xfrm>
            <a:off x="533734" y="4649661"/>
            <a:ext cx="11353466" cy="1235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</a:t>
            </a:r>
            <a:r>
              <a:rPr lang="en-US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Note:</a:t>
            </a:r>
            <a:r>
              <a:rPr lang="bn-IN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নিয়ম বাধ্যতামূলকভাবে অনুসরণ করা হয় না ।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Wren and Martin – 272 page )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456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400DD4-C40D-4A71-B3C3-25AC7CE29007}"/>
              </a:ext>
            </a:extLst>
          </p:cNvPr>
          <p:cNvSpPr txBox="1"/>
          <p:nvPr/>
        </p:nvSpPr>
        <p:spPr>
          <a:xfrm>
            <a:off x="287901" y="1832114"/>
            <a:ext cx="1171575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spend time in the kitchen from morning till afternoon </a:t>
            </a:r>
          </a:p>
          <a:p>
            <a:pPr marL="514350" indent="-514350">
              <a:buAutoNum type="arabicPeriod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I spend time in the kitchen from morning till afternoon .</a:t>
            </a: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not mention it  </a:t>
            </a:r>
          </a:p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2. Do not mention it . 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allah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bless you</a:t>
            </a:r>
          </a:p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3. May Allah bless you .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teacher is an ma </a:t>
            </a:r>
          </a:p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4. Our English teacher is an M.A.  </a:t>
            </a:r>
          </a:p>
        </p:txBody>
      </p:sp>
      <p:sp>
        <p:nvSpPr>
          <p:cNvPr id="5" name="Round Diagonal Corner Rectangle 12">
            <a:extLst>
              <a:ext uri="{FF2B5EF4-FFF2-40B4-BE49-F238E27FC236}">
                <a16:creationId xmlns:a16="http://schemas.microsoft.com/office/drawing/2014/main" xmlns="" id="{247FD17D-4C1C-49D4-9F4A-672AE8DA88B8}"/>
              </a:ext>
            </a:extLst>
          </p:cNvPr>
          <p:cNvSpPr/>
          <p:nvPr/>
        </p:nvSpPr>
        <p:spPr>
          <a:xfrm>
            <a:off x="1764665" y="352289"/>
            <a:ext cx="7832035" cy="1143000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pair WORK</a:t>
            </a:r>
            <a:endParaRPr lang="en-US" sz="6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1C3D1A-4FAD-40D2-B22C-11C7F757D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3425" y="151991"/>
            <a:ext cx="2623931" cy="19679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2217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DEC9649-FF84-49C9-85A9-AD21D3E8DDB7}"/>
              </a:ext>
            </a:extLst>
          </p:cNvPr>
          <p:cNvSpPr/>
          <p:nvPr/>
        </p:nvSpPr>
        <p:spPr>
          <a:xfrm>
            <a:off x="1752598" y="213150"/>
            <a:ext cx="8839201" cy="65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Full Stop (.)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4C158B-C7C6-409B-91C0-9781DF2AE571}"/>
              </a:ext>
            </a:extLst>
          </p:cNvPr>
          <p:cNvSpPr/>
          <p:nvPr/>
        </p:nvSpPr>
        <p:spPr>
          <a:xfrm>
            <a:off x="381334" y="1011933"/>
            <a:ext cx="11353466" cy="1235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Rule-3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প্রচলিত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নিয়ম অনুসারে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এবং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এর পরে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Full Stop (.) ব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্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হৃত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endParaRPr lang="b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তবে আধুনিক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English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এর ক্ষেত্রে কোন বাধ্যবাধকতা নেই ।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Wren and Martin – 272 page )</a:t>
            </a:r>
            <a:r>
              <a:rPr lang="b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4E5105-3F9F-424E-84FE-0FC102FA3AF9}"/>
              </a:ext>
            </a:extLst>
          </p:cNvPr>
          <p:cNvSpPr/>
          <p:nvPr/>
        </p:nvSpPr>
        <p:spPr>
          <a:xfrm>
            <a:off x="400091" y="2830444"/>
            <a:ext cx="11502368" cy="2077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Mr. Fahim is our class teacher .</a:t>
            </a: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Or 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Fahim is our class teacher . </a:t>
            </a:r>
          </a:p>
          <a:p>
            <a:pPr marL="457200" indent="-457200">
              <a:buAutoNum type="arabicPeriod" startAt="2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Mrs.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going for shopping .</a:t>
            </a: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Or 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going for shopping .</a:t>
            </a: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6400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DEC9649-FF84-49C9-85A9-AD21D3E8DDB7}"/>
              </a:ext>
            </a:extLst>
          </p:cNvPr>
          <p:cNvSpPr/>
          <p:nvPr/>
        </p:nvSpPr>
        <p:spPr>
          <a:xfrm>
            <a:off x="1752598" y="213150"/>
            <a:ext cx="8839201" cy="65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Full Stop (.)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4C158B-C7C6-409B-91C0-9781DF2AE571}"/>
              </a:ext>
            </a:extLst>
          </p:cNvPr>
          <p:cNvSpPr/>
          <p:nvPr/>
        </p:nvSpPr>
        <p:spPr>
          <a:xfrm>
            <a:off x="381334" y="998681"/>
            <a:ext cx="11353466" cy="1761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Rule-4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ইতোমধ্যে আলোচনা করা হয়েছে যে,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Abbreviation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বা কোন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এর সংক্ষিপ্ত রূপ প্রকাশ করতে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Full Stop (.) ব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্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হৃত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তবে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In.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(ইঞ্চি) ব্যতিত অন্য কোন পরিমাপ বা পরিমাণ বাচক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Abbreviation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 পর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Stop (.)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ব্যবহৃত হয় না ।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4E5105-3F9F-424E-84FE-0FC102FA3AF9}"/>
              </a:ext>
            </a:extLst>
          </p:cNvPr>
          <p:cNvSpPr/>
          <p:nvPr/>
        </p:nvSpPr>
        <p:spPr>
          <a:xfrm>
            <a:off x="400091" y="2962961"/>
            <a:ext cx="11502368" cy="2077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want a 10 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bamboo .</a:t>
            </a:r>
            <a:endParaRPr lang="en-US" sz="24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log is 12 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Sami was only 5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Ibs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(pounds) at birth .</a:t>
            </a: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13 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In.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.                                                                           </a:t>
            </a:r>
            <a:endParaRPr lang="en-US" sz="24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4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DEC9649-FF84-49C9-85A9-AD21D3E8DDB7}"/>
              </a:ext>
            </a:extLst>
          </p:cNvPr>
          <p:cNvSpPr/>
          <p:nvPr/>
        </p:nvSpPr>
        <p:spPr>
          <a:xfrm>
            <a:off x="1752598" y="213150"/>
            <a:ext cx="8839201" cy="65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Full Stop (.)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4C158B-C7C6-409B-91C0-9781DF2AE571}"/>
              </a:ext>
            </a:extLst>
          </p:cNvPr>
          <p:cNvSpPr/>
          <p:nvPr/>
        </p:nvSpPr>
        <p:spPr>
          <a:xfrm>
            <a:off x="419267" y="1146474"/>
            <a:ext cx="11353466" cy="1235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Rule-5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Abbreviation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Acronym/Ellipsis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হিসেবে ব্যবহৃত হয় তার পরেও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Full Stop (.) ব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্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হৃত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না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b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4E5105-3F9F-424E-84FE-0FC102FA3AF9}"/>
              </a:ext>
            </a:extLst>
          </p:cNvPr>
          <p:cNvSpPr/>
          <p:nvPr/>
        </p:nvSpPr>
        <p:spPr>
          <a:xfrm>
            <a:off x="421014" y="2908354"/>
            <a:ext cx="11502368" cy="2077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NASA is situated in the U.S.A. </a:t>
            </a:r>
            <a:endParaRPr lang="en-US" sz="24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SAARC summit held in Bangladesh .</a:t>
            </a:r>
          </a:p>
        </p:txBody>
      </p:sp>
    </p:spTree>
    <p:extLst>
      <p:ext uri="{BB962C8B-B14F-4D97-AF65-F5344CB8AC3E}">
        <p14:creationId xmlns:p14="http://schemas.microsoft.com/office/powerpoint/2010/main" xmlns="" val="38177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12">
            <a:extLst>
              <a:ext uri="{FF2B5EF4-FFF2-40B4-BE49-F238E27FC236}">
                <a16:creationId xmlns:a16="http://schemas.microsoft.com/office/drawing/2014/main" xmlns="" id="{5FE5B15B-A546-400B-952E-D0499A4F917B}"/>
              </a:ext>
            </a:extLst>
          </p:cNvPr>
          <p:cNvSpPr/>
          <p:nvPr/>
        </p:nvSpPr>
        <p:spPr>
          <a:xfrm>
            <a:off x="2179982" y="382246"/>
            <a:ext cx="7832035" cy="1143000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GROUP WORK</a:t>
            </a:r>
            <a:endParaRPr lang="en-US" sz="6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EB94B5-4841-403E-B3AC-F390B176D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0805" y="1288914"/>
            <a:ext cx="3564647" cy="26734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F2BC87-E5FA-4895-ADA8-C9BA96039933}"/>
              </a:ext>
            </a:extLst>
          </p:cNvPr>
          <p:cNvSpPr txBox="1"/>
          <p:nvPr/>
        </p:nvSpPr>
        <p:spPr>
          <a:xfrm>
            <a:off x="529673" y="2625657"/>
            <a:ext cx="923717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who is a health organization  </a:t>
            </a:r>
          </a:p>
          <a:p>
            <a:pPr marL="514350" indent="-514350">
              <a:buAutoNum type="arabicPeriod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WHO is a Health Organization .</a:t>
            </a: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want to buy 36 in cloth  </a:t>
            </a:r>
          </a:p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2. I want to buy 36 In. cloth . 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well is 1200 ft deep</a:t>
            </a:r>
          </a:p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3. The well is 1200 ft deep .</a:t>
            </a:r>
          </a:p>
        </p:txBody>
      </p:sp>
    </p:spTree>
    <p:extLst>
      <p:ext uri="{BB962C8B-B14F-4D97-AF65-F5344CB8AC3E}">
        <p14:creationId xmlns:p14="http://schemas.microsoft.com/office/powerpoint/2010/main" xmlns="" val="228059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12">
            <a:extLst>
              <a:ext uri="{FF2B5EF4-FFF2-40B4-BE49-F238E27FC236}">
                <a16:creationId xmlns:a16="http://schemas.microsoft.com/office/drawing/2014/main" xmlns="" id="{0848F6E3-53E3-4132-BDC0-4172CDD03EEF}"/>
              </a:ext>
            </a:extLst>
          </p:cNvPr>
          <p:cNvSpPr/>
          <p:nvPr/>
        </p:nvSpPr>
        <p:spPr>
          <a:xfrm>
            <a:off x="3075125" y="534851"/>
            <a:ext cx="5285961" cy="943111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845F00-E1A4-4BA4-B1BA-BF416BB56ED6}"/>
              </a:ext>
            </a:extLst>
          </p:cNvPr>
          <p:cNvSpPr txBox="1"/>
          <p:nvPr/>
        </p:nvSpPr>
        <p:spPr>
          <a:xfrm>
            <a:off x="1099517" y="2665413"/>
            <a:ext cx="923717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owes a lot of money to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smith  </a:t>
            </a:r>
          </a:p>
          <a:p>
            <a:pPr marL="514350" indent="-514350">
              <a:buAutoNum type="arabicPeriod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He owes a lot of money to Mr. Smith .</a:t>
            </a: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take the world as it is  </a:t>
            </a:r>
          </a:p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2. Take the world as it is . 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is a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tno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3. He is a T.N.O. </a:t>
            </a:r>
          </a:p>
        </p:txBody>
      </p:sp>
    </p:spTree>
    <p:extLst>
      <p:ext uri="{BB962C8B-B14F-4D97-AF65-F5344CB8AC3E}">
        <p14:creationId xmlns:p14="http://schemas.microsoft.com/office/powerpoint/2010/main" xmlns="" val="40478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7" name="TextBox 10">
            <a:extLst>
              <a:ext uri="{FF2B5EF4-FFF2-40B4-BE49-F238E27FC236}">
                <a16:creationId xmlns:a16="http://schemas.microsoft.com/office/drawing/2014/main" xmlns="" id="{266E5E23-B57A-4B1C-AF12-0325AE2F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40" y="5626953"/>
            <a:ext cx="11251095" cy="6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definition and types of Punctuation Marks . </a:t>
            </a:r>
          </a:p>
        </p:txBody>
      </p:sp>
      <p:sp>
        <p:nvSpPr>
          <p:cNvPr id="8" name="Round Diagonal Corner Rectangle 12">
            <a:extLst>
              <a:ext uri="{FF2B5EF4-FFF2-40B4-BE49-F238E27FC236}">
                <a16:creationId xmlns:a16="http://schemas.microsoft.com/office/drawing/2014/main" xmlns="" id="{3C0D604A-8F36-4E64-920D-9BC814A594C6}"/>
              </a:ext>
            </a:extLst>
          </p:cNvPr>
          <p:cNvSpPr/>
          <p:nvPr/>
        </p:nvSpPr>
        <p:spPr>
          <a:xfrm>
            <a:off x="2292996" y="213921"/>
            <a:ext cx="4227070" cy="766595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Home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628B8-DD47-48A1-8A08-3242E313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7020" y="1073324"/>
            <a:ext cx="7161534" cy="471135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DEFB5758-F281-4924-9C5E-F89AE5B59DF9}"/>
              </a:ext>
            </a:extLst>
          </p:cNvPr>
          <p:cNvSpPr/>
          <p:nvPr/>
        </p:nvSpPr>
        <p:spPr>
          <a:xfrm>
            <a:off x="3949149" y="5801757"/>
            <a:ext cx="7540730" cy="801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THANKS  OF  ALL</a:t>
            </a:r>
            <a:endParaRPr lang="en-US" sz="4000" b="1" i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B80C4AC-A549-48EE-8DED-C781A8A4E465}"/>
              </a:ext>
            </a:extLst>
          </p:cNvPr>
          <p:cNvSpPr/>
          <p:nvPr/>
        </p:nvSpPr>
        <p:spPr>
          <a:xfrm>
            <a:off x="1273396" y="405763"/>
            <a:ext cx="6446118" cy="62330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tx1"/>
                </a:solidFill>
                <a:latin typeface="Algerian" panose="04020705040A02060702" pitchFamily="82" charset="0"/>
              </a:rPr>
              <a:t>No more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FA3EC0-A9B8-4C3C-84BD-1C6B19FF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976055"/>
            <a:ext cx="4956313" cy="495631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p Ribbon 6">
            <a:extLst>
              <a:ext uri="{FF2B5EF4-FFF2-40B4-BE49-F238E27FC236}">
                <a16:creationId xmlns:a16="http://schemas.microsoft.com/office/drawing/2014/main" xmlns="" id="{294B1A81-EBC1-44BC-AC29-8CB90F3D4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211" y="267891"/>
            <a:ext cx="5648028" cy="827484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9AB5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688" b="1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cxnSp>
        <p:nvCxnSpPr>
          <p:cNvPr id="15365" name="Straight Connector 13">
            <a:extLst>
              <a:ext uri="{FF2B5EF4-FFF2-40B4-BE49-F238E27FC236}">
                <a16:creationId xmlns:a16="http://schemas.microsoft.com/office/drawing/2014/main" xmlns="" id="{484495D3-BE84-424F-8E2D-A7B5C3DB02C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673948" y="3722936"/>
            <a:ext cx="4740175" cy="89297"/>
          </a:xfrm>
          <a:prstGeom prst="line">
            <a:avLst/>
          </a:prstGeom>
          <a:noFill/>
          <a:ln w="57150" algn="ctr">
            <a:solidFill>
              <a:srgbClr val="000000"/>
            </a:solidFill>
            <a:prstDash val="sysDash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7" name="Picture 6" descr="Photo Self PP 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184" y="1670173"/>
            <a:ext cx="2677886" cy="16739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9706" y="3450660"/>
            <a:ext cx="5263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MD.ABDUR ROUF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8721" y="4258492"/>
            <a:ext cx="6723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Lecturer(English)</a:t>
            </a:r>
            <a:br>
              <a:rPr lang="en-US" sz="2800" dirty="0" smtClean="0"/>
            </a:br>
            <a:r>
              <a:rPr lang="en-US" sz="2800" dirty="0" err="1" smtClean="0"/>
              <a:t>Khalna</a:t>
            </a:r>
            <a:r>
              <a:rPr lang="en-US" sz="2800" dirty="0" smtClean="0"/>
              <a:t> </a:t>
            </a:r>
            <a:r>
              <a:rPr lang="en-US" sz="2800" dirty="0" err="1" smtClean="0"/>
              <a:t>Islamia</a:t>
            </a:r>
            <a:r>
              <a:rPr lang="en-US" sz="2800" dirty="0" smtClean="0"/>
              <a:t> </a:t>
            </a:r>
            <a:r>
              <a:rPr lang="en-US" sz="2800" dirty="0" err="1" smtClean="0"/>
              <a:t>Fazil</a:t>
            </a:r>
            <a:r>
              <a:rPr lang="en-US" sz="2800" dirty="0" smtClean="0"/>
              <a:t>(Degree) </a:t>
            </a:r>
            <a:r>
              <a:rPr lang="en-US" sz="2800" dirty="0" err="1" smtClean="0"/>
              <a:t>Madrasah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Patnitala,Naogaon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Mob:01767650169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399067" y="2366444"/>
            <a:ext cx="47076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Enlish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</a:t>
            </a:r>
            <a:r>
              <a:rPr lang="en-US" sz="5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nd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Paper</a:t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Class: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Alim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Flowchart: Alternate Process 16">
            <a:extLst>
              <a:ext uri="{FF2B5EF4-FFF2-40B4-BE49-F238E27FC236}">
                <a16:creationId xmlns:a16="http://schemas.microsoft.com/office/drawing/2014/main" xmlns="" id="{9C5C817C-3939-475A-9BCE-12F6E3381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551" y="284177"/>
            <a:ext cx="9772055" cy="68558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sentences</a:t>
            </a:r>
            <a:endParaRPr lang="en-US" altLang="en-US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xmlns="" id="{06125F80-669A-406B-B064-FB3F585E9C1F}"/>
              </a:ext>
            </a:extLst>
          </p:cNvPr>
          <p:cNvSpPr/>
          <p:nvPr/>
        </p:nvSpPr>
        <p:spPr>
          <a:xfrm>
            <a:off x="1263551" y="4586808"/>
            <a:ext cx="7919796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en-SG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can you see in these sentences 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xmlns="" id="{A24D9D0D-000E-4464-B280-1BA51EDE3646}"/>
              </a:ext>
            </a:extLst>
          </p:cNvPr>
          <p:cNvSpPr/>
          <p:nvPr/>
        </p:nvSpPr>
        <p:spPr>
          <a:xfrm>
            <a:off x="1263551" y="5391268"/>
            <a:ext cx="10340819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en-SG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These are the Punctuation Marks and Capital Letter 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7BBCC72-D20B-4631-A95F-49F4C9107BD8}"/>
              </a:ext>
            </a:extLst>
          </p:cNvPr>
          <p:cNvSpPr/>
          <p:nvPr/>
        </p:nvSpPr>
        <p:spPr>
          <a:xfrm>
            <a:off x="393441" y="1377226"/>
            <a:ext cx="113306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up his basket the porter followed the girl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Taking up his basket , the porter followed the girl . 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what can you see in these pictures </a:t>
            </a: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SG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can you see in these pictures ? </a:t>
            </a:r>
            <a:endParaRPr lang="en-US" sz="3600" dirty="0">
              <a:solidFill>
                <a:srgbClr val="002060"/>
              </a:solidFill>
            </a:endParaRPr>
          </a:p>
          <a:p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Flowchart: Terminator 7">
            <a:extLst>
              <a:ext uri="{FF2B5EF4-FFF2-40B4-BE49-F238E27FC236}">
                <a16:creationId xmlns:a16="http://schemas.microsoft.com/office/drawing/2014/main" xmlns="" id="{8E990D27-3B68-4C85-8030-3478BE3AD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30" y="276615"/>
            <a:ext cx="10287000" cy="71437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188" b="1" u="sng" dirty="0">
                <a:latin typeface="Algerian" panose="04020705040A02060702" pitchFamily="82" charset="0"/>
              </a:rPr>
              <a:t>Today our topic is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49F3C74C-3F29-4174-9191-302FF1800852}"/>
              </a:ext>
            </a:extLst>
          </p:cNvPr>
          <p:cNvSpPr/>
          <p:nvPr/>
        </p:nvSpPr>
        <p:spPr>
          <a:xfrm>
            <a:off x="2761254" y="1157908"/>
            <a:ext cx="6952589" cy="714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b="1" dirty="0"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 Punctuation Marks ”</a:t>
            </a:r>
            <a:endParaRPr lang="en-US" sz="4400" dirty="0"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6D32E2-71DC-4E52-816C-E40157AF8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3849" y="2039200"/>
            <a:ext cx="4604302" cy="4604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2-Point Star 10">
            <a:extLst>
              <a:ext uri="{FF2B5EF4-FFF2-40B4-BE49-F238E27FC236}">
                <a16:creationId xmlns:a16="http://schemas.microsoft.com/office/drawing/2014/main" xmlns="" id="{974D3FE5-2F8D-48D1-96A9-39F3D0C71A97}"/>
              </a:ext>
            </a:extLst>
          </p:cNvPr>
          <p:cNvSpPr/>
          <p:nvPr/>
        </p:nvSpPr>
        <p:spPr>
          <a:xfrm>
            <a:off x="1524000" y="228600"/>
            <a:ext cx="9067800" cy="1066800"/>
          </a:xfrm>
          <a:prstGeom prst="star12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lgerian" pitchFamily="82" charset="0"/>
              </a:rPr>
              <a:t>Learning Outcomes</a:t>
            </a:r>
          </a:p>
        </p:txBody>
      </p:sp>
      <p:sp>
        <p:nvSpPr>
          <p:cNvPr id="7" name="Rounded Rectangular Callout 1">
            <a:extLst>
              <a:ext uri="{FF2B5EF4-FFF2-40B4-BE49-F238E27FC236}">
                <a16:creationId xmlns:a16="http://schemas.microsoft.com/office/drawing/2014/main" xmlns="" id="{26C2F84D-DB54-4ECA-8940-8D412D0D6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825" y="1599903"/>
            <a:ext cx="10188773" cy="1218902"/>
          </a:xfrm>
          <a:prstGeom prst="wedgeRoundRectCallout">
            <a:avLst>
              <a:gd name="adj1" fmla="val -20833"/>
              <a:gd name="adj2" fmla="val 80644"/>
              <a:gd name="adj3" fmla="val 16667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188" b="1" dirty="0">
                <a:latin typeface="Algerian" panose="04020705040A02060702" pitchFamily="82" charset="0"/>
                <a:cs typeface="Times New Roman" panose="02020603050405020304" pitchFamily="18" charset="0"/>
              </a:rPr>
              <a:t>After we have studied this TEXT , we will be able to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xmlns="" id="{A2C17506-BD46-45BA-83FA-ED6B0400E9B9}"/>
              </a:ext>
            </a:extLst>
          </p:cNvPr>
          <p:cNvSpPr/>
          <p:nvPr/>
        </p:nvSpPr>
        <p:spPr>
          <a:xfrm>
            <a:off x="975360" y="3048000"/>
            <a:ext cx="1014984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18" indent="-571518">
              <a:buFont typeface="Wingdings" pitchFamily="2" charset="2"/>
              <a:buChar char="v"/>
            </a:pP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Define the definition of Punctuation Marks .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xmlns="" id="{D389A85C-F2DE-4B94-AA9D-92FAA512D833}"/>
              </a:ext>
            </a:extLst>
          </p:cNvPr>
          <p:cNvSpPr/>
          <p:nvPr/>
        </p:nvSpPr>
        <p:spPr>
          <a:xfrm>
            <a:off x="982980" y="3807972"/>
            <a:ext cx="1014984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18" indent="-571518">
              <a:buFont typeface="Wingdings" pitchFamily="2" charset="2"/>
              <a:buChar char="v"/>
            </a:pP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the name of the Punctuation Marks .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xmlns="" id="{BEF09BFA-39F7-4DAA-957A-51D2332E0C31}"/>
              </a:ext>
            </a:extLst>
          </p:cNvPr>
          <p:cNvSpPr/>
          <p:nvPr/>
        </p:nvSpPr>
        <p:spPr>
          <a:xfrm>
            <a:off x="996113" y="4567944"/>
            <a:ext cx="1014984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18" indent="-571518">
              <a:buFont typeface="Wingdings" pitchFamily="2" charset="2"/>
              <a:buChar char="v"/>
            </a:pP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the rules of Full Stop (.) .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xmlns="" id="{19C8B230-5CCC-4593-AF32-E82CF072D7A3}"/>
              </a:ext>
            </a:extLst>
          </p:cNvPr>
          <p:cNvSpPr/>
          <p:nvPr/>
        </p:nvSpPr>
        <p:spPr>
          <a:xfrm>
            <a:off x="1021080" y="5410200"/>
            <a:ext cx="1014984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Complete the sentences with Full Stop (.) .</a:t>
            </a:r>
          </a:p>
        </p:txBody>
      </p:sp>
    </p:spTree>
    <p:extLst>
      <p:ext uri="{BB962C8B-B14F-4D97-AF65-F5344CB8AC3E}">
        <p14:creationId xmlns:p14="http://schemas.microsoft.com/office/powerpoint/2010/main" xmlns="" val="37457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F68F4B7-4889-4D01-9C64-77D3917B94FB}"/>
              </a:ext>
            </a:extLst>
          </p:cNvPr>
          <p:cNvSpPr/>
          <p:nvPr/>
        </p:nvSpPr>
        <p:spPr>
          <a:xfrm>
            <a:off x="342900" y="201662"/>
            <a:ext cx="11506200" cy="403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Punctuation marks</a:t>
            </a:r>
          </a:p>
          <a:p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Punctuation Marks :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set of symbols and marks which are used to clarify meaning in text by separating strings of words into clauses, phrases and sentences 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I am a teacher of English . </a:t>
            </a:r>
          </a:p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75AD9D-3A7A-4A2A-B902-995F98CD1A03}"/>
              </a:ext>
            </a:extLst>
          </p:cNvPr>
          <p:cNvSpPr/>
          <p:nvPr/>
        </p:nvSpPr>
        <p:spPr>
          <a:xfrm>
            <a:off x="342900" y="3763617"/>
            <a:ext cx="11506200" cy="2857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 of Punctuation marks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Punctuation Marks used in writing to separate parts of sentences and make the meaning clear 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She bought a new house . </a:t>
            </a:r>
          </a:p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887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BE8A7A4-755D-4747-8422-E657E8DF5576}"/>
              </a:ext>
            </a:extLst>
          </p:cNvPr>
          <p:cNvSpPr/>
          <p:nvPr/>
        </p:nvSpPr>
        <p:spPr>
          <a:xfrm>
            <a:off x="396676" y="225287"/>
            <a:ext cx="11506200" cy="6427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Types of Punctuation Marks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Full Stop or Period (.)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Comma (,)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Semi-Colon (;)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Colon (:)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Note of Interrogation or Question Mark (?)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Note of Exclamation (!)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Inverted Comma (“ ”)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Apostrophe (’) 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Hyphen (-)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Dash ( __ )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 Brackets or Parentheses (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)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874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xmlns="" id="{F8B07D36-5BA6-410D-8625-9BFB1333D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6125501"/>
              </p:ext>
            </p:extLst>
          </p:nvPr>
        </p:nvGraphicFramePr>
        <p:xfrm>
          <a:off x="4910024" y="2705103"/>
          <a:ext cx="1901687" cy="1604548"/>
        </p:xfrm>
        <a:graphic>
          <a:graphicData uri="http://schemas.openxmlformats.org/presentationml/2006/ole">
            <p:oleObj spid="_x0000_s1046" name="Packager Shell Object" showAsIcon="1" r:id="rId3" imgW="914400" imgH="771840" progId="Package">
              <p:embed/>
            </p:oleObj>
          </a:graphicData>
        </a:graphic>
      </p:graphicFrame>
      <p:sp>
        <p:nvSpPr>
          <p:cNvPr id="4" name="Round Diagonal Corner Rectangle 12">
            <a:extLst>
              <a:ext uri="{FF2B5EF4-FFF2-40B4-BE49-F238E27FC236}">
                <a16:creationId xmlns:a16="http://schemas.microsoft.com/office/drawing/2014/main" xmlns="" id="{C4A2F5CF-8C14-49AE-B842-BDDAA9F0A2AA}"/>
              </a:ext>
            </a:extLst>
          </p:cNvPr>
          <p:cNvSpPr/>
          <p:nvPr/>
        </p:nvSpPr>
        <p:spPr>
          <a:xfrm>
            <a:off x="2179982" y="534851"/>
            <a:ext cx="7832035" cy="633827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Let’s watch a video </a:t>
            </a:r>
            <a:endParaRPr lang="en-US" sz="5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9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12">
            <a:extLst>
              <a:ext uri="{FF2B5EF4-FFF2-40B4-BE49-F238E27FC236}">
                <a16:creationId xmlns:a16="http://schemas.microsoft.com/office/drawing/2014/main" xmlns="" id="{1CBA205A-A2D7-4D4A-847D-D4BECE3D1C13}"/>
              </a:ext>
            </a:extLst>
          </p:cNvPr>
          <p:cNvSpPr/>
          <p:nvPr/>
        </p:nvSpPr>
        <p:spPr>
          <a:xfrm>
            <a:off x="1844178" y="217937"/>
            <a:ext cx="7832035" cy="633827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Individual WORK</a:t>
            </a:r>
            <a:endParaRPr lang="en-US" sz="4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6E0F200C-F2AC-4A92-9A65-6F138F8D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29" y="1121984"/>
            <a:ext cx="10807148" cy="6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Write the definition of Punctuation Marks . 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70696EDB-71A7-48F0-AAB1-1AA0EC0BF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29" y="3341887"/>
            <a:ext cx="11251095" cy="6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Write the types of Punctuation Marks 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FEDF8C-D248-4A7D-8F67-F2B6ED68754C}"/>
              </a:ext>
            </a:extLst>
          </p:cNvPr>
          <p:cNvSpPr/>
          <p:nvPr/>
        </p:nvSpPr>
        <p:spPr>
          <a:xfrm>
            <a:off x="642729" y="1755812"/>
            <a:ext cx="10807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set of symbols and marks which are used to clarify meaning in text by separating strings of words into clauses, phrases and sentences 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3EEB4F-D371-412D-BAD6-057AC470F91F}"/>
              </a:ext>
            </a:extLst>
          </p:cNvPr>
          <p:cNvSpPr/>
          <p:nvPr/>
        </p:nvSpPr>
        <p:spPr>
          <a:xfrm>
            <a:off x="642729" y="3878435"/>
            <a:ext cx="6176274" cy="2425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Ans: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Full Stop or Period (.)</a:t>
            </a:r>
          </a:p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Comma (,)</a:t>
            </a:r>
          </a:p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Semi-Colon (;)</a:t>
            </a:r>
          </a:p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Colon (:)</a:t>
            </a:r>
          </a:p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Note of Interrogation or Question Mark (?)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FCBAFD5-1DD0-414D-A132-43DC761DB6A6}"/>
              </a:ext>
            </a:extLst>
          </p:cNvPr>
          <p:cNvSpPr/>
          <p:nvPr/>
        </p:nvSpPr>
        <p:spPr>
          <a:xfrm>
            <a:off x="7235686" y="4028891"/>
            <a:ext cx="4658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Note of Exclamation (!)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Inverted Comma (“ ”)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Apostrophe (’)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Hyphen (-)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Dash ( __ )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 Brackets or Parentheses ( ( ) 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D96AA98-7B20-4123-B92C-99F38360F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1254" y="133974"/>
            <a:ext cx="1828624" cy="201287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8484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939</Words>
  <Application>Microsoft Office PowerPoint</Application>
  <PresentationFormat>Custom</PresentationFormat>
  <Paragraphs>128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230</cp:revision>
  <dcterms:created xsi:type="dcterms:W3CDTF">2019-11-07T10:47:30Z</dcterms:created>
  <dcterms:modified xsi:type="dcterms:W3CDTF">2020-06-16T12:40:47Z</dcterms:modified>
</cp:coreProperties>
</file>