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  <p:sldMasterId id="2147483708" r:id="rId6"/>
  </p:sldMasterIdLst>
  <p:notesMasterIdLst>
    <p:notesMasterId r:id="rId25"/>
  </p:notesMasterIdLst>
  <p:sldIdLst>
    <p:sldId id="257" r:id="rId7"/>
    <p:sldId id="258" r:id="rId8"/>
    <p:sldId id="259" r:id="rId9"/>
    <p:sldId id="275" r:id="rId10"/>
    <p:sldId id="260" r:id="rId11"/>
    <p:sldId id="273" r:id="rId12"/>
    <p:sldId id="261" r:id="rId13"/>
    <p:sldId id="262" r:id="rId14"/>
    <p:sldId id="263" r:id="rId15"/>
    <p:sldId id="264" r:id="rId16"/>
    <p:sldId id="274" r:id="rId17"/>
    <p:sldId id="266" r:id="rId18"/>
    <p:sldId id="267" r:id="rId19"/>
    <p:sldId id="268" r:id="rId20"/>
    <p:sldId id="269" r:id="rId21"/>
    <p:sldId id="270" r:id="rId22"/>
    <p:sldId id="271" r:id="rId23"/>
    <p:sldId id="27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93F74-9EFA-4D98-8BF2-8F6DB3A61175}" type="datetimeFigureOut">
              <a:rPr lang="en-US" smtClean="0"/>
              <a:t>6/19/2020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62FF19-F11A-4D74-A739-F4BE7225C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19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মোঃ</a:t>
            </a:r>
            <a:r>
              <a:rPr lang="en-US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মুজতাহিদুল</a:t>
            </a:r>
            <a:r>
              <a:rPr lang="en-US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sz="1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ইসলাম</a:t>
            </a:r>
            <a:r>
              <a:rPr lang="en-US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IN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খাঁ, সহকারী অধ্যাপক,</a:t>
            </a:r>
            <a:r>
              <a:rPr kumimoji="0" lang="bn-IN" sz="1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 বলিহার ডিগ্রী কলেজ,নওগাঁ।  </a:t>
            </a:r>
            <a:endParaRPr kumimoji="0" lang="en-US" sz="12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4EC8B-5323-4C74-BD50-5BC9D2F63B0B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687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মোঃ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মুজতাহিদুল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ইসলাম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bn-IN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খাঁ, সহকারী অধ্যাপক,</a:t>
            </a:r>
            <a:r>
              <a:rPr kumimoji="0" lang="bn-IN" sz="1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 বলিহার ডিগ্রী কলেজ,নওগাঁ। 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4EC8B-5323-4C74-BD50-5BC9D2F63B0B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7339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মোঃ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মুজতাহিদুল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ইসলাম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bn-IN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খাঁ, সহকারী অধ্যাপক,</a:t>
            </a:r>
            <a:r>
              <a:rPr kumimoji="0" lang="bn-IN" sz="1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 বলিহার ডিগ্রী কলেজ,নওগাঁ। 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2FF19-F11A-4D74-A739-F4BE7225C74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0765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মোঃ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মুজতাহিদুল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ইসলাম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bn-IN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খাঁ, সহকারী অধ্যাপক,</a:t>
            </a:r>
            <a:r>
              <a:rPr kumimoji="0" lang="bn-IN" sz="1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 বলিহার ডিগ্রী কলেজ,নওগাঁ। 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4EC8B-5323-4C74-BD50-5BC9D2F63B0B}" type="slidenum">
              <a:rPr lang="en-US" smtClean="0">
                <a:solidFill>
                  <a:prstClr val="black"/>
                </a:solidFill>
              </a:rPr>
              <a:pPr/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452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মোঃ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মুজতাহিদুল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ইসলাম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bn-IN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খাঁ, সহকারী অধ্যাপক,</a:t>
            </a:r>
            <a:r>
              <a:rPr kumimoji="0" lang="bn-IN" sz="1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 বলিহার ডিগ্রী কলেজ,নওগাঁ। 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2FF19-F11A-4D74-A739-F4BE7225C74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1908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মোঃ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মুজতাহিদুল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ইসলাম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bn-IN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খাঁ, সহকারী অধ্যাপক,</a:t>
            </a:r>
            <a:r>
              <a:rPr kumimoji="0" lang="bn-IN" sz="1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 বলিহার ডিগ্রী কলেজ,নওগাঁ। 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ED7EF-8A4D-4C33-805D-86128A674676}" type="slidenum">
              <a:rPr lang="en-US" smtClean="0">
                <a:solidFill>
                  <a:prstClr val="black"/>
                </a:solidFill>
              </a:rPr>
              <a:pPr/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মোঃ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মুজতাহিদুল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ইসলাম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bn-IN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খাঁ, সহকারী অধ্যাপক,</a:t>
            </a:r>
            <a:r>
              <a:rPr kumimoji="0" lang="bn-IN" sz="1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 বলিহার ডিগ্রী কলেজ,নওগাঁ। 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4EC8B-5323-4C74-BD50-5BC9D2F63B0B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77123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মোঃ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মুজতাহিদুল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ইসলাম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bn-IN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খাঁ, সহকারী অধ্যাপক,</a:t>
            </a:r>
            <a:r>
              <a:rPr kumimoji="0" lang="bn-IN" sz="1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 বলিহার ডিগ্রী কলেজ,নওগাঁ। 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ED7EF-8A4D-4C33-805D-86128A674676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মোঃ</a:t>
            </a:r>
            <a:r>
              <a:rPr lang="en-US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মুজতাহিদুল</a:t>
            </a:r>
            <a:r>
              <a:rPr lang="en-US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sz="1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ইসলাম</a:t>
            </a:r>
            <a:r>
              <a:rPr lang="en-US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IN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খাঁ, সহকারী অধ্যাপক,</a:t>
            </a:r>
            <a:r>
              <a:rPr kumimoji="0" lang="bn-IN" sz="1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 বলিহার ডিগ্রী কলেজ,নওগাঁ। 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2ED7EF-8A4D-4C33-805D-86128A674676}" type="slidenum">
              <a:rPr lang="en-US" smtClean="0">
                <a:solidFill>
                  <a:prstClr val="black"/>
                </a:solidFill>
              </a:rPr>
              <a:pPr/>
              <a:t>17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মোঃ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মুজতাহিদুল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ইসলাম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bn-IN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খাঁ, সহকারী অধ্যাপক,</a:t>
            </a:r>
            <a:r>
              <a:rPr kumimoji="0" lang="bn-IN" sz="1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 বলিহার ডিগ্রী কলেজ,নওগাঁ। 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2FF19-F11A-4D74-A739-F4BE7225C74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3507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মোঃ</a:t>
            </a:r>
            <a:r>
              <a:rPr lang="en-US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মুজতাহিদুল</a:t>
            </a:r>
            <a:r>
              <a:rPr lang="en-US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sz="1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ইসলাম</a:t>
            </a:r>
            <a:r>
              <a:rPr lang="en-US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IN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খাঁ, সহকারী অধ্যাপক,</a:t>
            </a:r>
            <a:r>
              <a:rPr kumimoji="0" lang="bn-IN" sz="1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 বলিহার ডিগ্রী কলেজ,নওগাঁ।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4EC8B-5323-4C74-BD50-5BC9D2F63B0B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76209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মোঃ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মুজতাহিদুল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ইসলাম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bn-IN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খাঁ, সহকারী অধ্যাপক,</a:t>
            </a:r>
            <a:r>
              <a:rPr kumimoji="0" lang="bn-IN" sz="1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 বলিহার ডিগ্রী কলেজ,নওগাঁ। 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D35B77-41CB-4E13-AD50-A50521FEE11F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071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মোঃ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মুজতাহিদুল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ইসলাম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bn-IN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খাঁ, সহকারী অধ্যাপক,</a:t>
            </a:r>
            <a:r>
              <a:rPr kumimoji="0" lang="bn-IN" sz="1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 বলিহার ডিগ্রী কলেজ,নওগাঁ। 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2FF19-F11A-4D74-A739-F4BE7225C74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700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মোঃ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মুজতাহিদুল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ইসলাম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bn-IN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খাঁ, সহকারী অধ্যাপক,</a:t>
            </a:r>
            <a:r>
              <a:rPr kumimoji="0" lang="bn-IN" sz="1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 বলিহার ডিগ্রী কলেজ,নওগাঁ। 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4EC8B-5323-4C74-BD50-5BC9D2F63B0B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631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মোঃ মুজতাহিদুল ইসলাম খাঁ, সহকারী অধ্যাপক, বলিহার ডিগ্রি কলেজ, নওগাঁ।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4EC8B-5323-4C74-BD50-5BC9D2F63B0B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627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 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মোঃ</a:t>
            </a:r>
            <a:r>
              <a:rPr lang="en-US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1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মুজতাহিদুল</a:t>
            </a:r>
            <a:r>
              <a:rPr lang="en-US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sz="12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ইসলাম</a:t>
            </a:r>
            <a:r>
              <a:rPr lang="en-US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IN" sz="1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খাঁ, সহকারী অধ্যাপক,</a:t>
            </a:r>
            <a:r>
              <a:rPr kumimoji="0" lang="bn-IN" sz="1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 বলিহার ডিগ্রী কলেজ,নওগাঁ। 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4EC8B-5323-4C74-BD50-5BC9D2F63B0B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5567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</a:rPr>
              <a:t>মোঃ মুজতাহিদুল ইসলাম খাঁ, সহকারী অধ্যাপক, বলিহার ডিগ্রি কলেজ, নওগাঁ।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4EC8B-5323-4C74-BD50-5BC9D2F63B0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356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মোঃ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মুজতাহিদুল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200" b="1" i="0" u="none" strike="noStrike" kern="1200" cap="none" spc="0" normalizeH="0" baseline="0" noProof="0" dirty="0" err="1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ইসলাম</a:t>
            </a:r>
            <a:r>
              <a:rPr kumimoji="0" lang="en-US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bn-IN" sz="1200" b="1" i="0" u="none" strike="noStrike" kern="1200" cap="none" spc="0" normalizeH="0" baseline="0" noProof="0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খাঁ, সহকারী অধ্যাপক,</a:t>
            </a:r>
            <a:r>
              <a:rPr kumimoji="0" lang="bn-IN" sz="1800" b="1" i="0" u="none" strike="noStrike" kern="1200" cap="none" spc="0" normalizeH="0" baseline="0" noProof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uLnTx/>
                <a:uFillTx/>
                <a:latin typeface="+mn-lt"/>
                <a:ea typeface="+mn-ea"/>
              </a:rPr>
              <a:t> বলিহার ডিগ্রী কলেজ,নওগাঁ।  </a:t>
            </a:r>
            <a:endParaRPr kumimoji="0" lang="en-US" sz="1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4EC8B-5323-4C74-BD50-5BC9D2F63B0B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685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2221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3119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920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652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1502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1378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2906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7865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66072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287691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74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1546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3212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8445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04514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3287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3693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8589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83062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6555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74784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4576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745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2509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19049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306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9201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141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1068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44696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13127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2915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6689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6702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206225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46566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178605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839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6469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8597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28656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97511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80321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2952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1865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00731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9815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231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65878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456800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16916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70907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2514350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2234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96705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9717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35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0824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8F2A6F-F37E-4A2A-B29B-77C3A962F7F2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3DEE6-09D5-4D36-B63B-79A965F3700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059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6/19/2020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6510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0.png"/><Relationship Id="rId4" Type="http://schemas.openxmlformats.org/officeDocument/2006/relationships/image" Target="../media/image29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1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Relationship Id="rId6" Type="http://schemas.openxmlformats.org/officeDocument/2006/relationships/audio" Target="../media/audio30.wav"/><Relationship Id="rId5" Type="http://schemas.openxmlformats.org/officeDocument/2006/relationships/image" Target="../media/image270.png"/><Relationship Id="rId4" Type="http://schemas.openxmlformats.org/officeDocument/2006/relationships/image" Target="../media/image5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1.xml"/><Relationship Id="rId6" Type="http://schemas.openxmlformats.org/officeDocument/2006/relationships/audio" Target="../media/audio20.wav"/><Relationship Id="rId5" Type="http://schemas.openxmlformats.org/officeDocument/2006/relationships/image" Target="../media/image37.jpe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../clipboard/media/image3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0.png"/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10" Type="http://schemas.openxmlformats.org/officeDocument/2006/relationships/image" Target="../media/image23.png"/><Relationship Id="rId9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0.pn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endParaRPr lang="bn-IN" dirty="0" smtClean="0"/>
          </a:p>
          <a:p>
            <a:endParaRPr lang="bn-IN" dirty="0"/>
          </a:p>
          <a:p>
            <a:endParaRPr lang="bn-IN" dirty="0" smtClean="0"/>
          </a:p>
          <a:p>
            <a:endParaRPr lang="en-US" dirty="0"/>
          </a:p>
        </p:txBody>
      </p:sp>
      <p:pic>
        <p:nvPicPr>
          <p:cNvPr id="5" name="Picture 4" descr="rose-animated-gif-13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914400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010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6871" y="4916"/>
                <a:ext cx="9144000" cy="6858000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l"/>
                <a:r>
                  <a:rPr lang="bn-IN" sz="2800" dirty="0" smtClean="0">
                    <a:solidFill>
                      <a:prstClr val="black"/>
                    </a:solidFill>
                    <a:ea typeface="Cambria Math"/>
                  </a:rPr>
                  <a:t>একক কাজের সমাধান</a:t>
                </a:r>
                <a:endParaRPr lang="en-US" sz="2800" dirty="0" smtClean="0">
                  <a:solidFill>
                    <a:prstClr val="black"/>
                  </a:solidFill>
                  <a:ea typeface="Cambria Math"/>
                </a:endParaRPr>
              </a:p>
              <a:p>
                <a:pPr lvl="0" algn="l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 smtClean="0">
                        <a:solidFill>
                          <a:schemeClr val="tx1"/>
                        </a:solidFill>
                      </a:rPr>
                      <m:t>সমাধান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schemeClr val="tx1"/>
                        </a:solidFill>
                      </a:rPr>
                      <m:t>ঃ </m:t>
                    </m:r>
                  </m:oMath>
                </a14:m>
                <a:r>
                  <a:rPr lang="bn-IN" sz="2400" dirty="0" smtClean="0">
                    <a:solidFill>
                      <a:schemeClr val="tx1"/>
                    </a:solidFill>
                  </a:rPr>
                  <a:t>প্রদত্ত সমীকরণ,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  <a:r>
                  <a:rPr lang="bn-IN" sz="2400" dirty="0" smtClean="0">
                    <a:solidFill>
                      <a:schemeClr val="tx1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𝑜𝑠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num>
                      <m:den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𝑠𝑖𝑛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den>
                    </m:f>
                    <m:r>
                      <a:rPr lang="en-US" sz="2400" dirty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2400" dirty="0">
                        <a:solidFill>
                          <a:schemeClr val="tx1"/>
                        </a:solidFill>
                        <a:latin typeface="Cambria Math"/>
                      </a:rPr>
                      <m:t>tan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en-US" sz="24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lvl="0" algn="l"/>
                <a:r>
                  <a:rPr lang="bn-IN" sz="2400" dirty="0" smtClean="0">
                    <a:solidFill>
                      <a:schemeClr val="tx1"/>
                    </a:solidFill>
                  </a:rPr>
                  <a:t>          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বা</a:t>
                </a:r>
                <a:r>
                  <a:rPr lang="en-US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𝑐𝑜𝑠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num>
                      <m:den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𝑠𝑖𝑛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den>
                    </m:f>
                    <m:r>
                      <a:rPr lang="en-US" sz="2400" dirty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𝑠𝑖𝑛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𝑐𝑜𝑠</m:t>
                        </m:r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den>
                    </m:f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;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</a:rPr>
                      <m:t>𝑐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𝑜𝑠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400" dirty="0">
                        <a:solidFill>
                          <a:schemeClr val="tx1"/>
                        </a:solidFill>
                        <a:latin typeface="Cambria Math"/>
                      </a:rPr>
                      <m:t>≠</m:t>
                    </m:r>
                    <m:r>
                      <a:rPr lang="en-US" sz="2400" b="0" i="0" dirty="0" smtClean="0">
                        <a:solidFill>
                          <a:schemeClr val="tx1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,sin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2400" b="0" dirty="0" smtClean="0">
                  <a:solidFill>
                    <a:schemeClr val="tx1"/>
                  </a:solidFill>
                  <a:ea typeface="Cambria Math"/>
                </a:endParaRPr>
              </a:p>
              <a:p>
                <a:pPr lvl="0" algn="l"/>
                <a:r>
                  <a:rPr lang="bn-IN" sz="2000" dirty="0" smtClean="0">
                    <a:solidFill>
                      <a:schemeClr val="tx1"/>
                    </a:solidFill>
                  </a:rPr>
                  <a:t>             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বা</a:t>
                </a:r>
                <a:r>
                  <a:rPr lang="en-US" sz="2800" dirty="0">
                    <a:solidFill>
                      <a:schemeClr val="tx1"/>
                    </a:solidFill>
                  </a:rPr>
                  <a:t>,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𝑐𝑜𝑠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𝑠𝑖𝑛</m:t>
                    </m:r>
                    <m:r>
                      <m:rPr>
                        <m:sty m:val="p"/>
                      </m:rPr>
                      <a:rPr lang="el-GR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θ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𝑠𝑖𝑛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cos</m:t>
                    </m:r>
                    <m:r>
                      <m:rPr>
                        <m:sty m:val="p"/>
                      </m:rPr>
                      <a:rPr lang="el-GR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θ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𝑠𝑖𝑛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en-US" sz="2000" dirty="0">
                  <a:solidFill>
                    <a:schemeClr val="tx1"/>
                  </a:solidFill>
                </a:endParaRPr>
              </a:p>
              <a:p>
                <a:pPr lvl="0" algn="l"/>
                <a:r>
                  <a:rPr lang="bn-IN" sz="2000" dirty="0" smtClean="0">
                    <a:solidFill>
                      <a:schemeClr val="tx1"/>
                    </a:solidFill>
                  </a:rPr>
                  <a:t>             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বা</a:t>
                </a:r>
                <a:r>
                  <a:rPr lang="en-US" sz="2800" dirty="0">
                    <a:solidFill>
                      <a:schemeClr val="tx1"/>
                    </a:solidFill>
                  </a:rPr>
                  <a:t>,</a:t>
                </a:r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𝑠𝑖𝑛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cos</m:t>
                    </m:r>
                    <m:r>
                      <m:rPr>
                        <m:sty m:val="p"/>
                      </m:rPr>
                      <a:rPr lang="el-GR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θ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𝑠𝑖𝑛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lvl="0" algn="l"/>
                <a:r>
                  <a:rPr lang="bn-IN" sz="2000" dirty="0" smtClean="0">
                    <a:solidFill>
                      <a:schemeClr val="tx1"/>
                    </a:solidFill>
                  </a:rPr>
                  <a:t>             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বা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,</a:t>
                </a:r>
                <a:r>
                  <a:rPr lang="en-US" sz="2400" dirty="0">
                    <a:solidFill>
                      <a:schemeClr val="tx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cos</m:t>
                    </m:r>
                    <m:r>
                      <m:rPr>
                        <m:sty m:val="p"/>
                      </m:rPr>
                      <a:rPr lang="el-GR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θ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r>
                  <a:rPr lang="bn-IN" sz="2800" dirty="0" smtClean="0">
                    <a:solidFill>
                      <a:schemeClr val="tx1"/>
                    </a:solidFill>
                  </a:rPr>
                  <a:t>       </a:t>
                </a:r>
                <a14:m>
                  <m:oMath xmlns:m="http://schemas.openxmlformats.org/officeDocument/2006/math">
                    <m:r>
                      <a:rPr lang="bn-IN" sz="24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[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𝑠𝑖𝑛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দ্বারা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ভাগ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করে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bn-IN" sz="2800" dirty="0" smtClean="0">
                    <a:solidFill>
                      <a:schemeClr val="tx1"/>
                    </a:solidFill>
                  </a:rPr>
                  <a:t>] </a:t>
                </a:r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lvl="0" algn="l"/>
                <a:r>
                  <a:rPr lang="bn-IN" sz="2000" dirty="0" smtClean="0">
                    <a:solidFill>
                      <a:schemeClr val="tx1"/>
                    </a:solidFill>
                  </a:rPr>
                  <a:t>             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বা</a:t>
                </a:r>
                <a:r>
                  <a:rPr lang="en-US" sz="2800" dirty="0">
                    <a:solidFill>
                      <a:srgbClr val="002060"/>
                    </a:solidFill>
                  </a:rPr>
                  <a:t>, ,</a:t>
                </a:r>
                <a:r>
                  <a:rPr lang="en-US" sz="24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cos</m:t>
                    </m:r>
                    <m:r>
                      <m:rPr>
                        <m:sty m:val="p"/>
                      </m:rPr>
                      <a:rPr lang="el-GR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θ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cos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en-US" sz="2000" dirty="0" smtClean="0">
                  <a:solidFill>
                    <a:srgbClr val="002060"/>
                  </a:solidFill>
                </a:endParaRPr>
              </a:p>
              <a:p>
                <a:pPr lvl="0" algn="l"/>
                <a:endParaRPr lang="en-US" sz="2000" dirty="0">
                  <a:solidFill>
                    <a:srgbClr val="002060"/>
                  </a:solidFill>
                </a:endParaRPr>
              </a:p>
              <a:p>
                <a:pPr lvl="0" algn="l"/>
                <a:endParaRPr lang="en-US" sz="2000" dirty="0" smtClean="0">
                  <a:solidFill>
                    <a:srgbClr val="002060"/>
                  </a:solidFill>
                </a:endParaRPr>
              </a:p>
              <a:p>
                <a:pPr lvl="0" algn="l"/>
                <a14:m>
                  <m:oMath xmlns:m="http://schemas.openxmlformats.org/officeDocument/2006/math">
                    <m:r>
                      <a:rPr lang="bn-IN" sz="2000" b="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                 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∴ </m:t>
                    </m:r>
                    <m:r>
                      <m:rPr>
                        <m:sty m:val="p"/>
                      </m:rPr>
                      <a:rPr lang="el-GR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θ</m:t>
                    </m:r>
                    <m:r>
                      <a:rPr lang="en-US" sz="24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±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  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যেখানে,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n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ℤ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2000" dirty="0">
                  <a:solidFill>
                    <a:schemeClr val="tx1"/>
                  </a:solidFill>
                  <a:ea typeface="Cambria Math"/>
                </a:endParaRPr>
              </a:p>
              <a:p>
                <a:pPr lvl="0" algn="l"/>
                <a:r>
                  <a:rPr lang="bn-IN" sz="2400" dirty="0" smtClean="0">
                    <a:solidFill>
                      <a:schemeClr val="tx1"/>
                    </a:solidFill>
                    <a:ea typeface="Cambria Math"/>
                  </a:rPr>
                  <a:t>           </a:t>
                </a:r>
                <a:r>
                  <a:rPr lang="en-US" sz="2400" dirty="0" smtClean="0">
                    <a:solidFill>
                      <a:schemeClr val="tx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নির্ণেয়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সমাধান</m:t>
                    </m:r>
                    <m:r>
                      <a:rPr lang="en-US" sz="2400" dirty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:</m:t>
                    </m:r>
                    <m:r>
                      <a:rPr lang="en-US" sz="2000" i="1" dirty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l-GR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θ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±</m:t>
                    </m:r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bn-IN" sz="2000" dirty="0">
                    <a:solidFill>
                      <a:schemeClr val="tx1"/>
                    </a:solidFill>
                  </a:rPr>
                  <a:t>যেখানে,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>
                    <a:solidFill>
                      <a:prstClr val="black"/>
                    </a:solidFill>
                  </a:rPr>
                  <a:t>n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ℤ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2000" dirty="0">
                  <a:solidFill>
                    <a:prstClr val="black"/>
                  </a:solidFill>
                  <a:ea typeface="Cambria Math"/>
                </a:endParaRPr>
              </a:p>
              <a:p>
                <a:pPr lvl="0" algn="l"/>
                <a:endParaRPr lang="en-US" sz="2000" dirty="0">
                  <a:solidFill>
                    <a:srgbClr val="002060"/>
                  </a:solidFill>
                </a:endParaRPr>
              </a:p>
              <a:p>
                <a:pPr lvl="0" algn="l"/>
                <a:endParaRPr lang="en-US" sz="2800" dirty="0">
                  <a:solidFill>
                    <a:srgbClr val="002060"/>
                  </a:solidFill>
                </a:endParaRPr>
              </a:p>
              <a:p>
                <a:pPr algn="l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6871" y="4916"/>
                <a:ext cx="9144000" cy="6858000"/>
              </a:xfrm>
              <a:blipFill rotWithShape="1">
                <a:blip r:embed="rId3"/>
                <a:stretch>
                  <a:fillRect l="-1197" t="-886" b="-6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2" y="3962400"/>
            <a:ext cx="238803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432" y="3820074"/>
            <a:ext cx="5698524" cy="86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192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2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>
                <a:normAutofit/>
              </a:bodyPr>
              <a:lstStyle/>
              <a:p>
                <a:pPr lvl="0" algn="l" defTabSz="685800">
                  <a:lnSpc>
                    <a:spcPct val="90000"/>
                  </a:lnSpc>
                  <a:spcBef>
                    <a:spcPts val="750"/>
                  </a:spcBef>
                </a:pPr>
                <a:endParaRPr lang="bn-IN" dirty="0" smtClean="0">
                  <a:solidFill>
                    <a:prstClr val="black"/>
                  </a:solidFill>
                </a:endParaRPr>
              </a:p>
              <a:p>
                <a:pPr lvl="0" algn="l" defTabSz="685800">
                  <a:lnSpc>
                    <a:spcPct val="90000"/>
                  </a:lnSpc>
                  <a:spcBef>
                    <a:spcPts val="75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bn-IN" b="0" i="0" dirty="0" smtClean="0">
                          <a:solidFill>
                            <a:prstClr val="black"/>
                          </a:solidFill>
                        </a:rPr>
                        <m:t> </m:t>
                      </m:r>
                    </m:oMath>
                  </m:oMathPara>
                </a14:m>
                <a:endParaRPr lang="bn-IN" b="0" i="0" dirty="0" smtClean="0">
                  <a:solidFill>
                    <a:prstClr val="black"/>
                  </a:solidFill>
                </a:endParaRPr>
              </a:p>
              <a:p>
                <a:pPr lvl="0" algn="l" defTabSz="685800">
                  <a:lnSpc>
                    <a:spcPct val="90000"/>
                  </a:lnSpc>
                  <a:spcBef>
                    <a:spcPts val="75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6000" dirty="0">
                          <a:solidFill>
                            <a:prstClr val="black"/>
                          </a:solidFill>
                        </a:rPr>
                        <m:t>সমাধান কর </m:t>
                      </m:r>
                    </m:oMath>
                  </m:oMathPara>
                </a14:m>
                <a:endParaRPr lang="en-US" sz="4000" dirty="0" smtClean="0">
                  <a:solidFill>
                    <a:prstClr val="black"/>
                  </a:solidFill>
                </a:endParaRPr>
              </a:p>
              <a:p>
                <a:pPr lvl="0" algn="l" defTabSz="685800">
                  <a:lnSpc>
                    <a:spcPct val="90000"/>
                  </a:lnSpc>
                  <a:spcBef>
                    <a:spcPts val="750"/>
                  </a:spcBef>
                </a:pP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         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36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3600">
                            <a:solidFill>
                              <a:prstClr val="black"/>
                            </a:solidFill>
                            <a:latin typeface="Cambria Math"/>
                          </a:rPr>
                          <m:t>i</m:t>
                        </m:r>
                      </m:e>
                    </m:d>
                    <m:r>
                      <a:rPr lang="en-US" sz="360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/>
                      </a:rPr>
                      <m:t>𝑐𝑜𝑠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/>
                      </a:rPr>
                      <m:t>6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/>
                      </a:rPr>
                      <m:t>𝑐𝑜𝑠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/>
                      </a:rPr>
                      <m:t>4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/>
                      </a:rPr>
                      <m:t>𝑠𝑖𝑛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/>
                      </a:rPr>
                      <m:t>3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3600" i="1">
                        <a:solidFill>
                          <a:prstClr val="black"/>
                        </a:solidFill>
                        <a:latin typeface="Cambria Math"/>
                      </a:rPr>
                      <m:t>𝑠𝑖𝑛𝑥</m:t>
                    </m:r>
                  </m:oMath>
                </a14:m>
                <a:endParaRPr lang="en-US" sz="2400" dirty="0" smtClean="0">
                  <a:solidFill>
                    <a:prstClr val="black"/>
                  </a:solidFill>
                </a:endParaRPr>
              </a:p>
              <a:p>
                <a:pPr lvl="0" algn="l" defTabSz="685800">
                  <a:lnSpc>
                    <a:spcPct val="90000"/>
                  </a:lnSpc>
                  <a:spcBef>
                    <a:spcPts val="750"/>
                  </a:spcBef>
                </a:pPr>
                <a:endParaRPr lang="bn-IN" sz="2400" dirty="0" smtClean="0">
                  <a:solidFill>
                    <a:prstClr val="black"/>
                  </a:solidFill>
                </a:endParaRPr>
              </a:p>
              <a:p>
                <a:pPr lvl="0" algn="l" defTabSz="685800">
                  <a:lnSpc>
                    <a:spcPct val="90000"/>
                  </a:lnSpc>
                  <a:spcBef>
                    <a:spcPts val="750"/>
                  </a:spcBef>
                </a:pPr>
                <a:r>
                  <a:rPr lang="bn-IN" sz="2400" dirty="0">
                    <a:solidFill>
                      <a:prstClr val="black"/>
                    </a:solidFill>
                  </a:rPr>
                  <a:t> </a:t>
                </a:r>
                <a:r>
                  <a:rPr lang="bn-IN" sz="2400" dirty="0" smtClean="0">
                    <a:solidFill>
                      <a:prstClr val="black"/>
                    </a:solidFill>
                  </a:rPr>
                  <a:t>         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dirty="0">
                    <a:solidFill>
                      <a:prstClr val="black"/>
                    </a:solidFill>
                  </a:rPr>
                  <a:t>(ii)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𝑠𝑖𝑛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𝑐𝑜𝑠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যখন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dirty="0">
                  <a:solidFill>
                    <a:prstClr val="black"/>
                  </a:solidFill>
                  <a:ea typeface="Cambria Math"/>
                </a:endParaRPr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3"/>
                <a:stretch>
                  <a:fillRect l="-1667" t="-1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orizontal Scroll 3"/>
          <p:cNvSpPr/>
          <p:nvPr/>
        </p:nvSpPr>
        <p:spPr>
          <a:xfrm>
            <a:off x="1219200" y="0"/>
            <a:ext cx="6477000" cy="838200"/>
          </a:xfrm>
          <a:prstGeom prst="horizontalScroll">
            <a:avLst/>
          </a:prstGeom>
          <a:blipFill>
            <a:blip r:embed="rId4"/>
            <a:tile tx="0" ty="0" sx="100000" sy="100000" flip="none" algn="tl"/>
          </a:blip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8000" b="1" i="0" u="none" strike="noStrike" kern="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জোড়ায় কাজ</a:t>
            </a:r>
            <a:endParaRPr kumimoji="0" lang="en-US" sz="8000" b="1" i="0" u="none" strike="noStrike" kern="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7218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l"/>
                <a:r>
                  <a:rPr lang="en-US" sz="2800" dirty="0" err="1" smtClean="0">
                    <a:solidFill>
                      <a:schemeClr val="tx1"/>
                    </a:solidFill>
                  </a:rPr>
                  <a:t>জোড়া</a:t>
                </a:r>
                <a:r>
                  <a:rPr lang="bn-IN" sz="2800" dirty="0" smtClean="0">
                    <a:solidFill>
                      <a:schemeClr val="tx1"/>
                    </a:solidFill>
                  </a:rPr>
                  <a:t>য়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কাজে</a:t>
                </a:r>
                <a:r>
                  <a:rPr lang="bn-IN" sz="2800" dirty="0">
                    <a:solidFill>
                      <a:schemeClr val="tx1"/>
                    </a:solidFill>
                  </a:rPr>
                  <a:t>র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</a:rPr>
                  <a:t>সমাধান</a:t>
                </a:r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algn="l"/>
                <a:r>
                  <a:rPr lang="bn-IN" sz="2000" dirty="0" smtClean="0">
                    <a:solidFill>
                      <a:prstClr val="black"/>
                    </a:solidFill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solidFill>
                          <a:prstClr val="black"/>
                        </a:solidFill>
                        <a:latin typeface="Cambria Math"/>
                      </a:rPr>
                      <m:t>i</m:t>
                    </m:r>
                  </m:oMath>
                </a14:m>
                <a:r>
                  <a:rPr lang="bn-IN" sz="2000" dirty="0" smtClean="0">
                    <a:solidFill>
                      <a:prstClr val="black"/>
                    </a:solidFill>
                  </a:rPr>
                  <a:t>)</a:t>
                </a:r>
                <a:r>
                  <a:rPr lang="en-US" sz="2000" dirty="0" err="1" smtClean="0">
                    <a:solidFill>
                      <a:prstClr val="black"/>
                    </a:solidFill>
                  </a:rPr>
                  <a:t>সমাধান</a:t>
                </a:r>
                <a:r>
                  <a:rPr lang="bn-IN" sz="2000" dirty="0">
                    <a:solidFill>
                      <a:prstClr val="black"/>
                    </a:solidFill>
                  </a:rPr>
                  <a:t>ঃ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𝑐𝑜𝑠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6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𝑐𝑜𝑠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4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𝑠𝑖𝑛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3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𝑠𝑖𝑛𝑥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2000" b="0" dirty="0" smtClean="0">
                  <a:solidFill>
                    <a:prstClr val="black"/>
                  </a:solidFill>
                </a:endParaRPr>
              </a:p>
              <a:p>
                <a:pPr algn="l"/>
                <a:r>
                  <a:rPr lang="en-US" sz="2000" dirty="0" smtClean="0">
                    <a:solidFill>
                      <a:prstClr val="black"/>
                    </a:solidFill>
                  </a:rPr>
                  <a:t>   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          </a:t>
                </a:r>
                <a:r>
                  <a:rPr lang="en-US" sz="2400" dirty="0"/>
                  <a:t>বা,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𝑐𝑜𝑠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5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𝑐𝑜𝑠𝑥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𝑠𝑖𝑛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𝑐𝑜𝑠𝑥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</a:rPr>
                  <a:t>  </a:t>
                </a:r>
                <a:endParaRPr lang="bn-IN" sz="2400" dirty="0" smtClean="0">
                  <a:solidFill>
                    <a:prstClr val="black"/>
                  </a:solidFill>
                </a:endParaRPr>
              </a:p>
              <a:p>
                <a:pPr algn="l"/>
                <a:r>
                  <a:rPr lang="en-US" sz="2400" dirty="0" smtClean="0">
                    <a:solidFill>
                      <a:prstClr val="black"/>
                    </a:solidFill>
                  </a:rPr>
                  <a:t>               </a:t>
                </a:r>
                <a:r>
                  <a:rPr lang="en-US" sz="2400" dirty="0">
                    <a:solidFill>
                      <a:prstClr val="black"/>
                    </a:solidFill>
                  </a:rPr>
                  <a:t>বা,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𝑐𝑜𝑠𝑥</m:t>
                    </m:r>
                    <m:r>
                      <a:rPr lang="bn-IN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𝑠𝑖𝑛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𝑐𝑜𝑠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5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)=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dirty="0" smtClean="0">
                    <a:solidFill>
                      <a:schemeClr val="tx1"/>
                    </a:solidFill>
                  </a:rPr>
                  <a:t>  </a:t>
                </a:r>
              </a:p>
              <a:p>
                <a:pPr lvl="0" algn="l"/>
                <a:r>
                  <a:rPr lang="en-US" sz="2400" dirty="0" smtClean="0">
                    <a:solidFill>
                      <a:prstClr val="black"/>
                    </a:solidFill>
                  </a:rPr>
                  <a:t>               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বা</a:t>
                </a:r>
                <a:r>
                  <a:rPr lang="en-US" sz="2400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𝑐𝑜𝑠𝑥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{</m:t>
                    </m:r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</a:rPr>
                      <m:t>cos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( 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𝑐𝑜𝑠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5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}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en-US" dirty="0" smtClean="0">
                  <a:solidFill>
                    <a:prstClr val="black"/>
                  </a:solidFill>
                </a:endParaRPr>
              </a:p>
              <a:p>
                <a:pPr lvl="0" algn="l"/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              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বা</a:t>
                </a:r>
                <a:r>
                  <a:rPr lang="en-US" sz="2400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𝑐𝑜𝑠𝑥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𝑠𝑖𝑛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.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</a:rPr>
                      <m:t>sin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⁡( 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7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 )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en-US" dirty="0" smtClean="0">
                  <a:solidFill>
                    <a:prstClr val="black"/>
                  </a:solidFill>
                </a:endParaRPr>
              </a:p>
              <a:p>
                <a:pPr lvl="0" algn="l" defTabSz="914400">
                  <a:lnSpc>
                    <a:spcPct val="100000"/>
                  </a:lnSpc>
                  <a:spcBef>
                    <a:spcPct val="20000"/>
                  </a:spcBef>
                </a:pPr>
                <a:r>
                  <a:rPr lang="en-US" sz="2800" dirty="0" smtClean="0">
                    <a:solidFill>
                      <a:prstClr val="black"/>
                    </a:solidFill>
                    <a:ea typeface="Cambria Math"/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∴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cosx</m:t>
                    </m:r>
                    <m:r>
                      <a:rPr lang="en-US" sz="2800" b="0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800" b="0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o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=(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800" b="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)</m:t>
                    </m:r>
                    <m:f>
                      <m:fPr>
                        <m:ctrlP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8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,</a:t>
                </a:r>
                <a:r>
                  <a:rPr lang="bn-IN" sz="2400" dirty="0">
                    <a:solidFill>
                      <a:prstClr val="black"/>
                    </a:solidFill>
                  </a:rPr>
                  <a:t> যেখানে,</a:t>
                </a:r>
                <a:r>
                  <a:rPr lang="en-US" sz="2400" dirty="0">
                    <a:solidFill>
                      <a:prstClr val="black"/>
                    </a:solidFill>
                  </a:rPr>
                  <a:t> n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ℤ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2400" dirty="0" smtClean="0">
                  <a:solidFill>
                    <a:prstClr val="black"/>
                  </a:solidFill>
                  <a:ea typeface="Cambria Math"/>
                </a:endParaRPr>
              </a:p>
              <a:p>
                <a:pPr lvl="0" algn="l" defTabSz="914400">
                  <a:lnSpc>
                    <a:spcPct val="100000"/>
                  </a:lnSpc>
                  <a:spcBef>
                    <a:spcPct val="20000"/>
                  </a:spcBef>
                </a:pPr>
                <a:r>
                  <a:rPr lang="en-US" sz="2400" dirty="0" smtClean="0">
                    <a:solidFill>
                      <a:prstClr val="black"/>
                    </a:solidFill>
                  </a:rPr>
                  <a:t>   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আবার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𝑠𝑖𝑛</m:t>
                    </m:r>
                    <m:d>
                      <m:d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f>
                          <m:fPr>
                            <m:ctrlP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num>
                          <m:den>
                            <m:r>
                              <a:rPr lang="en-US" sz="24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4</m:t>
                            </m:r>
                          </m:den>
                        </m:f>
                      </m:e>
                    </m:d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⇒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𝑛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endParaRPr lang="en-US" sz="2400" b="0" i="1" dirty="0" smtClean="0">
                  <a:solidFill>
                    <a:prstClr val="black"/>
                  </a:solidFill>
                  <a:latin typeface="Cambria Math"/>
                  <a:ea typeface="Cambria Math"/>
                </a:endParaRPr>
              </a:p>
              <a:p>
                <a:pPr lvl="0" algn="l" defTabSz="914400">
                  <a:lnSpc>
                    <a:spcPct val="100000"/>
                  </a:lnSpc>
                  <a:spcBef>
                    <a:spcPct val="20000"/>
                  </a:spcBef>
                </a:pPr>
                <a:r>
                  <a:rPr lang="en-US" sz="2400" dirty="0" smtClean="0">
                    <a:solidFill>
                      <a:prstClr val="black"/>
                    </a:solidFill>
                    <a:ea typeface="Cambria Math"/>
                  </a:rPr>
                  <a:t>                    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⇒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x</m:t>
                    </m:r>
                    <m:r>
                      <a:rPr lang="en-US" sz="2400" b="0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=(</m:t>
                    </m:r>
                    <m:r>
                      <a:rPr lang="en-US" sz="2400" b="0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4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n</m:t>
                    </m:r>
                    <m:r>
                      <a:rPr lang="en-US" sz="2400" b="0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b="0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400" b="0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)</m:t>
                    </m:r>
                    <m:f>
                      <m:fPr>
                        <m:ctrlP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,</a:t>
                </a:r>
                <a:r>
                  <a:rPr lang="bn-IN" sz="2400" dirty="0">
                    <a:solidFill>
                      <a:prstClr val="black"/>
                    </a:solidFill>
                  </a:rPr>
                  <a:t> যেখানে,</a:t>
                </a:r>
                <a:r>
                  <a:rPr lang="en-US" sz="2400" dirty="0">
                    <a:solidFill>
                      <a:prstClr val="black"/>
                    </a:solidFill>
                  </a:rPr>
                  <a:t> n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ℤ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ea typeface="Cambria Math"/>
                </a:endParaRPr>
              </a:p>
              <a:p>
                <a:pPr lvl="0" algn="l"/>
                <a:r>
                  <a:rPr lang="bn-IN" sz="2400" dirty="0" smtClean="0">
                    <a:solidFill>
                      <a:prstClr val="black"/>
                    </a:solidFill>
                    <a:ea typeface="Cambria Math"/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  <a:ea typeface="Cambria Math"/>
                  </a:rPr>
                  <a:t>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আবার</a:t>
                </a:r>
                <a:r>
                  <a:rPr lang="en-US" sz="2400" dirty="0">
                    <a:solidFill>
                      <a:prstClr val="black"/>
                    </a:solidFill>
                  </a:rPr>
                  <a:t>,</a:t>
                </a:r>
                <a:r>
                  <a:rPr lang="en-US" sz="2400" dirty="0" smtClean="0">
                    <a:solidFill>
                      <a:prstClr val="black"/>
                    </a:solidFill>
                    <a:ea typeface="Cambria Math"/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/>
                      </a:rPr>
                      <m:t>sin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⁡( 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7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 )=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⇒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7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𝑛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endParaRPr lang="en-US" sz="2400" i="1" dirty="0" smtClean="0">
                  <a:solidFill>
                    <a:prstClr val="black"/>
                  </a:solidFill>
                  <a:latin typeface="Cambria Math"/>
                  <a:ea typeface="Cambria Math"/>
                </a:endParaRPr>
              </a:p>
              <a:p>
                <a:pPr lvl="0" algn="l"/>
                <a:r>
                  <a:rPr lang="en-US" sz="2400" dirty="0" smtClean="0">
                    <a:solidFill>
                      <a:prstClr val="black"/>
                    </a:solidFill>
                    <a:ea typeface="Cambria Math"/>
                  </a:rPr>
                  <a:t>                   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⇒</m:t>
                    </m:r>
                    <m:r>
                      <m:rPr>
                        <m:sty m:val="p"/>
                      </m:rPr>
                      <a:rPr lang="en-US" sz="2400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x</m:t>
                    </m:r>
                    <m:r>
                      <a:rPr lang="en-US" sz="2400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=(</m:t>
                    </m:r>
                    <m:r>
                      <a:rPr lang="en-US" sz="2400" b="0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4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n</m:t>
                    </m:r>
                    <m:r>
                      <a:rPr lang="en-US" sz="2400" b="0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0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400" b="0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)</m:t>
                    </m:r>
                    <m:f>
                      <m:fPr>
                        <m:ctrlP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,</a:t>
                </a:r>
                <a:r>
                  <a:rPr lang="en-US" sz="24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  <a:ea typeface="Cambria Math"/>
                  </a:rPr>
                  <a:t> </a:t>
                </a:r>
                <a:r>
                  <a:rPr lang="bn-IN" sz="2400" dirty="0" smtClean="0">
                    <a:solidFill>
                      <a:prstClr val="black"/>
                    </a:solidFill>
                  </a:rPr>
                  <a:t>যেখানে</a:t>
                </a:r>
                <a:r>
                  <a:rPr lang="bn-IN" sz="2400" dirty="0">
                    <a:solidFill>
                      <a:prstClr val="black"/>
                    </a:solidFill>
                  </a:rPr>
                  <a:t>,</a:t>
                </a:r>
                <a:r>
                  <a:rPr lang="en-US" sz="2400" dirty="0">
                    <a:solidFill>
                      <a:prstClr val="black"/>
                    </a:solidFill>
                  </a:rPr>
                  <a:t> n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ℤ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lvl="0" algn="l"/>
                <a:r>
                  <a:rPr lang="en-US" sz="24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নির্ণেয়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সমাধান</m:t>
                    </m:r>
                    <m:r>
                      <a:rPr lang="en-US" sz="2400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:</m:t>
                    </m:r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8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)</m:t>
                    </m:r>
                    <m:f>
                      <m:fPr>
                        <m:ctrlPr>
                          <a:rPr lang="en-US" sz="28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8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dirty="0">
                        <a:solidFill>
                          <a:prstClr val="black"/>
                        </a:solidFill>
                      </a:rPr>
                      <m:t> ,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en-US" sz="2400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n</m:t>
                        </m:r>
                        <m:r>
                          <a:rPr lang="en-US" sz="2400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400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e>
                    </m:d>
                    <m:f>
                      <m:fPr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6</m:t>
                        </m:r>
                      </m:den>
                    </m:f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,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4</m:t>
                    </m:r>
                    <m:r>
                      <m:rPr>
                        <m:sty m:val="p"/>
                      </m:rPr>
                      <a:rPr lang="en-US" sz="2400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n</m:t>
                    </m:r>
                    <m:r>
                      <a:rPr lang="en-US" sz="2400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400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)</m:t>
                    </m:r>
                    <m:f>
                      <m:fPr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14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:r>
                  <a:rPr lang="bn-IN" sz="2400" dirty="0" smtClean="0">
                    <a:solidFill>
                      <a:prstClr val="black"/>
                    </a:solidFill>
                  </a:rPr>
                  <a:t>,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>
                    <a:solidFill>
                      <a:prstClr val="black"/>
                    </a:solidFill>
                  </a:rPr>
                  <a:t>n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ℤ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  <a:p>
                <a:pPr lvl="0" algn="l"/>
                <a:endParaRPr lang="en-US" sz="1400" dirty="0">
                  <a:solidFill>
                    <a:prstClr val="black"/>
                  </a:solidFill>
                </a:endParaRPr>
              </a:p>
              <a:p>
                <a:pPr algn="l"/>
                <a:endParaRPr lang="en-US" sz="160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3"/>
                <a:stretch>
                  <a:fillRect l="-1265" t="-1597" b="-4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943600" y="3581400"/>
                <a:ext cx="3352800" cy="4663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prstClr val="black"/>
                    </a:solidFill>
                  </a:rPr>
                  <a:t>cos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m:rPr>
                        <m:nor/>
                      </m:rPr>
                      <a:rPr lang="en-US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হলে</m:t>
                    </m:r>
                    <m:r>
                      <a:rPr lang="en-US" sz="2400" i="1" dirty="0" smtClean="0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=(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)</m:t>
                    </m:r>
                    <m:f>
                      <m:f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3581400"/>
                <a:ext cx="3352800" cy="466346"/>
              </a:xfrm>
              <a:prstGeom prst="rect">
                <a:avLst/>
              </a:prstGeom>
              <a:blipFill rotWithShape="1">
                <a:blip r:embed="rId4"/>
                <a:stretch>
                  <a:fillRect l="-2727" t="-15789" r="-1273" b="-22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943600" y="4047746"/>
                <a:ext cx="3200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solidFill>
                      <a:prstClr val="black"/>
                    </a:solidFill>
                  </a:rPr>
                  <a:t>sin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m:rPr>
                        <m:nor/>
                      </m:rPr>
                      <a:rPr lang="en-US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হলে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3600" y="4047746"/>
                <a:ext cx="3200400" cy="461665"/>
              </a:xfrm>
              <a:prstGeom prst="rect">
                <a:avLst/>
              </a:prstGeom>
              <a:blipFill rotWithShape="1">
                <a:blip r:embed="rId5"/>
                <a:stretch>
                  <a:fillRect l="-2857" t="-10526" b="-28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8030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en-US" sz="2800" dirty="0"/>
                  <a:t>জোড়া</a:t>
                </a:r>
                <a:r>
                  <a:rPr lang="bn-IN" sz="2800" dirty="0"/>
                  <a:t>য়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কাজে</a:t>
                </a:r>
                <a:r>
                  <a:rPr lang="bn-IN" sz="2800" dirty="0"/>
                  <a:t>র</a:t>
                </a:r>
                <a:r>
                  <a:rPr lang="en-US" sz="2800" dirty="0"/>
                  <a:t> </a:t>
                </a:r>
                <a:r>
                  <a:rPr lang="en-US" sz="2800" dirty="0" err="1"/>
                  <a:t>সমাধান</a:t>
                </a:r>
                <a:endParaRPr lang="en-US" sz="2800" dirty="0"/>
              </a:p>
              <a:p>
                <a:pPr algn="l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ii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)</m:t>
                    </m:r>
                    <m:r>
                      <m:rPr>
                        <m:nor/>
                      </m:rPr>
                      <a:rPr lang="bn-IN" sz="2400" b="0" i="0" dirty="0" smtClean="0">
                        <a:solidFill>
                          <a:prstClr val="black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সমাধান</m:t>
                    </m:r>
                    <m:r>
                      <m:rPr>
                        <m:nor/>
                      </m:rPr>
                      <a:rPr lang="bn-IN" sz="2400" dirty="0">
                        <a:solidFill>
                          <a:prstClr val="black"/>
                        </a:solidFill>
                      </a:rPr>
                      <m:t>ঃ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prstClr val="black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prstClr val="black"/>
                        </a:solidFill>
                      </a:rPr>
                      <m:t>sin</m:t>
                    </m:r>
                    <m:r>
                      <m:rPr>
                        <m:sty m:val="p"/>
                      </m:rPr>
                      <a:rPr lang="el-GR" sz="2400" b="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θ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𝑐𝑜𝑠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2</m:t>
                    </m:r>
                    <m:sSup>
                      <m:sSupPr>
                        <m:ctrlP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𝑠𝑖𝑛</m:t>
                        </m:r>
                      </m:e>
                      <m:sup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𝜃</m:t>
                    </m:r>
                  </m:oMath>
                </a14:m>
                <a:r>
                  <a:rPr lang="en-US" dirty="0" smtClean="0"/>
                  <a:t> </a:t>
                </a:r>
              </a:p>
              <a:p>
                <a:pPr lvl="0" algn="l"/>
                <a:r>
                  <a:rPr lang="en-US" dirty="0" smtClean="0">
                    <a:ea typeface="Cambria Math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2</m:t>
                    </m:r>
                    <m:sSup>
                      <m:sSupPr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𝑠𝑖𝑛</m:t>
                        </m:r>
                      </m:e>
                      <m:sup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𝑠𝑖𝑛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m:rPr>
                        <m:nor/>
                      </m:rPr>
                      <a:rPr lang="en-US" dirty="0">
                        <a:solidFill>
                          <a:prstClr val="black"/>
                        </a:solidFill>
                      </a:rPr>
                      <m:t> </m:t>
                    </m:r>
                  </m:oMath>
                </a14:m>
                <a:endParaRPr lang="en-US" dirty="0" smtClean="0">
                  <a:solidFill>
                    <a:prstClr val="black"/>
                  </a:solidFill>
                </a:endParaRPr>
              </a:p>
              <a:p>
                <a:pPr lvl="0" algn="l"/>
                <a:r>
                  <a:rPr lang="en-US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  <a:ea typeface="Cambria Math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2</m:t>
                    </m:r>
                    <m:sSup>
                      <m:sSupPr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𝑠𝑖𝑛</m:t>
                        </m:r>
                      </m:e>
                      <m:sup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sup>
                    </m:sSup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𝑠𝑖𝑛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𝑠𝑖𝑛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m:rPr>
                        <m:nor/>
                      </m:rPr>
                      <a:rPr lang="en-US" dirty="0">
                        <a:solidFill>
                          <a:prstClr val="black"/>
                        </a:solidFill>
                      </a:rPr>
                      <m:t> </m:t>
                    </m:r>
                  </m:oMath>
                </a14:m>
                <a:endParaRPr lang="en-US" dirty="0" smtClean="0"/>
              </a:p>
              <a:p>
                <a:pPr lvl="0" algn="l"/>
                <a:r>
                  <a:rPr lang="en-US" dirty="0" smtClean="0">
                    <a:solidFill>
                      <a:prstClr val="black"/>
                    </a:solidFill>
                    <a:ea typeface="Cambria Math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𝑠𝑖𝑛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𝑠𝑖𝑛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)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(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𝑠𝑖𝑛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)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m:rPr>
                        <m:nor/>
                      </m:rPr>
                      <a:rPr lang="en-US" dirty="0">
                        <a:solidFill>
                          <a:prstClr val="black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b="0" i="0" dirty="0" smtClean="0">
                        <a:solidFill>
                          <a:prstClr val="black"/>
                        </a:solidFill>
                      </a:rPr>
                      <m:t> </m:t>
                    </m:r>
                  </m:oMath>
                </a14:m>
                <a:endParaRPr lang="en-US" b="0" dirty="0" smtClean="0">
                  <a:solidFill>
                    <a:prstClr val="black"/>
                  </a:solidFill>
                </a:endParaRPr>
              </a:p>
              <a:p>
                <a:pPr lvl="0" algn="l"/>
                <a:r>
                  <a:rPr lang="en-US" dirty="0" smtClean="0">
                    <a:solidFill>
                      <a:prstClr val="black"/>
                    </a:solidFill>
                    <a:ea typeface="Cambria Math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40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d>
                      <m:dPr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𝑠𝑖𝑛</m:t>
                        </m:r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e>
                    </m:d>
                    <m:d>
                      <m:dPr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𝑠𝑖𝑛</m:t>
                        </m:r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  <m:r>
                          <a:rPr lang="en-US" sz="2400" b="0" i="0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400" b="0" i="0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e>
                    </m:d>
                    <m:r>
                      <a:rPr lang="en-US" sz="2400" b="0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en-US" dirty="0" smtClean="0">
                  <a:solidFill>
                    <a:prstClr val="black"/>
                  </a:solidFill>
                </a:endParaRPr>
              </a:p>
              <a:p>
                <a:pPr lvl="0" algn="l"/>
                <a:r>
                  <a:rPr lang="en-US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               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𝑠𝑖𝑛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2400" b="0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:endParaRPr lang="en-US" i="1" dirty="0" smtClean="0">
                  <a:solidFill>
                    <a:prstClr val="black"/>
                  </a:solidFill>
                  <a:latin typeface="Cambria Math"/>
                  <a:ea typeface="Cambria Math"/>
                </a:endParaRPr>
              </a:p>
              <a:p>
                <a:pPr lvl="0" algn="l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                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⇒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sin</m:t>
                    </m:r>
                    <m:r>
                      <m:rPr>
                        <m:sty m:val="p"/>
                      </m:rPr>
                      <a:rPr lang="el-GR" sz="2400" b="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θ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=−</m:t>
                    </m:r>
                    <m:f>
                      <m:fPr>
                        <m:ctrlP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400" b="0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, </m:t>
                    </m:r>
                  </m:oMath>
                </a14:m>
                <a:r>
                  <a:rPr lang="en-US" dirty="0" err="1" smtClean="0">
                    <a:solidFill>
                      <a:prstClr val="black"/>
                    </a:solidFill>
                  </a:rPr>
                  <a:t>যা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অসম্ভব</a:t>
                </a:r>
                <a:r>
                  <a:rPr lang="bn-IN" dirty="0">
                    <a:solidFill>
                      <a:prstClr val="black"/>
                    </a:solidFill>
                  </a:rPr>
                  <a:t> </a:t>
                </a:r>
                <a:r>
                  <a:rPr lang="bn-IN" dirty="0" smtClean="0">
                    <a:solidFill>
                      <a:prstClr val="black"/>
                    </a:solidFill>
                  </a:rPr>
                  <a:t>কাজেই,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𝑠𝑖𝑛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240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≠</m:t>
                    </m:r>
                    <m:r>
                      <a:rPr lang="en-US" sz="2400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r>
                  <a:rPr lang="en-US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:endParaRPr lang="en-US" dirty="0" smtClean="0">
                  <a:solidFill>
                    <a:prstClr val="black"/>
                  </a:solidFill>
                </a:endParaRPr>
              </a:p>
              <a:p>
                <a:pPr lvl="0" algn="l"/>
                <a:r>
                  <a:rPr lang="en-US" dirty="0" smtClean="0">
                    <a:solidFill>
                      <a:prstClr val="black"/>
                    </a:solidFill>
                    <a:ea typeface="Cambria Math"/>
                  </a:rPr>
                  <a:t>            </a:t>
                </a:r>
                <a:r>
                  <a:rPr lang="bn-IN" dirty="0" smtClean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  </m:t>
                    </m:r>
                    <m:r>
                      <a:rPr lang="bn-IN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কিন্তু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𝑠𝑖𝑛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400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400" b="0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2400" b="0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2400" b="0" i="0" dirty="0" smtClean="0">
                  <a:solidFill>
                    <a:prstClr val="black"/>
                  </a:solidFill>
                  <a:latin typeface="Cambria Math"/>
                  <a:ea typeface="Cambria Math"/>
                </a:endParaRPr>
              </a:p>
              <a:p>
                <a:pPr lvl="0" algn="l"/>
                <a:r>
                  <a:rPr lang="en-US" dirty="0" smtClean="0">
                    <a:solidFill>
                      <a:prstClr val="black"/>
                    </a:solidFill>
                    <a:ea typeface="Cambria Math"/>
                  </a:rPr>
                  <a:t>                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𝑠𝑖𝑛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400" b="0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1</m:t>
                    </m:r>
                  </m:oMath>
                </a14:m>
                <a:endParaRPr lang="en-US" dirty="0" smtClean="0">
                  <a:solidFill>
                    <a:prstClr val="black"/>
                  </a:solidFill>
                </a:endParaRPr>
              </a:p>
              <a:p>
                <a:pPr lvl="0" algn="l" defTabSz="914400">
                  <a:lnSpc>
                    <a:spcPct val="100000"/>
                  </a:lnSpc>
                  <a:spcBef>
                    <a:spcPct val="20000"/>
                  </a:spcBef>
                </a:pPr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              </a:t>
                </a:r>
                <a:r>
                  <a:rPr lang="en-US" dirty="0" smtClean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=(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4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)</m:t>
                    </m:r>
                    <m:f>
                      <m:fPr>
                        <m:ctrlP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 smtClean="0">
                    <a:solidFill>
                      <a:prstClr val="black"/>
                    </a:solidFill>
                  </a:rPr>
                  <a:t> ,</a:t>
                </a:r>
                <a:r>
                  <a:rPr lang="bn-IN" sz="2400" dirty="0">
                    <a:solidFill>
                      <a:prstClr val="black"/>
                    </a:solidFill>
                  </a:rPr>
                  <a:t> যেখানে,</a:t>
                </a:r>
                <a:r>
                  <a:rPr lang="en-US" sz="2400" dirty="0">
                    <a:solidFill>
                      <a:prstClr val="black"/>
                    </a:solidFill>
                  </a:rPr>
                  <a:t> n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ℤ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ea typeface="Cambria Math"/>
                </a:endParaRPr>
              </a:p>
              <a:p>
                <a:pPr lvl="0" algn="l"/>
                <a:endParaRPr lang="en-US" dirty="0">
                  <a:solidFill>
                    <a:prstClr val="black"/>
                  </a:solidFill>
                </a:endParaRPr>
              </a:p>
              <a:p>
                <a:pPr lvl="0" algn="l"/>
                <a:r>
                  <a:rPr lang="en-US" sz="2000" dirty="0" smtClean="0">
                    <a:solidFill>
                      <a:prstClr val="black"/>
                    </a:solidFill>
                  </a:rPr>
                  <a:t>                             </a:t>
                </a:r>
                <a:r>
                  <a:rPr lang="en-US" sz="2000" dirty="0">
                    <a:solidFill>
                      <a:prstClr val="black"/>
                    </a:solidFill>
                  </a:rPr>
                  <a:t>n = 0 </a:t>
                </a:r>
                <a:r>
                  <a:rPr lang="en-US" sz="2000" dirty="0" err="1" smtClean="0">
                    <a:solidFill>
                      <a:prstClr val="black"/>
                    </a:solidFill>
                  </a:rPr>
                  <a:t>হলে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,</a:t>
                </a:r>
                <a:r>
                  <a:rPr lang="en-US" sz="24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endParaRPr lang="en-US" dirty="0" smtClean="0">
                  <a:solidFill>
                    <a:prstClr val="black"/>
                  </a:solidFill>
                </a:endParaRPr>
              </a:p>
              <a:p>
                <a:pPr lvl="0" algn="l"/>
                <a:r>
                  <a:rPr lang="en-US" sz="2000" dirty="0" smtClean="0">
                    <a:solidFill>
                      <a:prstClr val="black"/>
                    </a:solidFill>
                  </a:rPr>
                  <a:t>                             n =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2000" b="0" i="1" smtClean="0">
                        <a:solidFill>
                          <a:prstClr val="black"/>
                        </a:solidFill>
                        <a:latin typeface="Cambria Math"/>
                      </a:rPr>
                      <m:t>1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err="1">
                    <a:solidFill>
                      <a:prstClr val="black"/>
                    </a:solidFill>
                  </a:rPr>
                  <a:t>হলে</a:t>
                </a:r>
                <a:r>
                  <a:rPr lang="en-US" sz="2000" dirty="0">
                    <a:solidFill>
                      <a:prstClr val="black"/>
                    </a:solidFill>
                  </a:rPr>
                  <a:t>,</a:t>
                </a:r>
                <a:r>
                  <a:rPr lang="en-US" sz="24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=−</m:t>
                    </m:r>
                    <m:f>
                      <m:fPr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endParaRPr lang="en-US" dirty="0" smtClean="0">
                  <a:solidFill>
                    <a:prstClr val="black"/>
                  </a:solidFill>
                </a:endParaRPr>
              </a:p>
              <a:p>
                <a:pPr lvl="0" algn="l"/>
                <a:r>
                  <a:rPr lang="en-US" sz="2400" dirty="0" smtClean="0">
                    <a:solidFill>
                      <a:prstClr val="black"/>
                    </a:solidFill>
                    <a:ea typeface="Cambria Math"/>
                  </a:rPr>
                  <a:t>                 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নির্ণেয়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সমাধান</m:t>
                    </m:r>
                    <m:r>
                      <a:rPr lang="en-US" sz="2400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: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4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prstClr val="black"/>
                    </a:solidFill>
                  </a:rPr>
                  <a:t> </a:t>
                </a:r>
              </a:p>
              <a:p>
                <a:pPr lvl="0" algn="l"/>
                <a:endParaRPr lang="en-US" dirty="0">
                  <a:solidFill>
                    <a:prstClr val="black"/>
                  </a:solidFill>
                </a:endParaRPr>
              </a:p>
              <a:p>
                <a:pPr lvl="0" algn="l"/>
                <a:endParaRPr lang="en-US" dirty="0">
                  <a:solidFill>
                    <a:prstClr val="black"/>
                  </a:solidFill>
                </a:endParaRPr>
              </a:p>
              <a:p>
                <a:pPr lvl="0" algn="l"/>
                <a:endParaRPr lang="en-US" dirty="0">
                  <a:solidFill>
                    <a:prstClr val="black"/>
                  </a:solidFill>
                </a:endParaRPr>
              </a:p>
              <a:p>
                <a:pPr lvl="0" algn="l"/>
                <a:endParaRPr lang="en-US" dirty="0"/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3"/>
                <a:stretch>
                  <a:fillRect l="-1333" t="-1689" b="-19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 rot="10800000" flipV="1">
                <a:off x="0" y="4735560"/>
                <a:ext cx="2209800" cy="369332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20000"/>
                  </a:spcBef>
                  <a:defRPr/>
                </a:pPr>
                <a:r>
                  <a:rPr lang="bn-IN" kern="0" dirty="0" smtClean="0">
                    <a:solidFill>
                      <a:prstClr val="black"/>
                    </a:solidFill>
                  </a:rPr>
                  <a:t>সীমাঃ−</a:t>
                </a:r>
                <a:r>
                  <a:rPr lang="bn-IN" kern="0" dirty="0">
                    <a:solidFill>
                      <a:prstClr val="black"/>
                    </a:solidFill>
                  </a:rPr>
                  <a:t>2𝜋 </a:t>
                </a:r>
                <a14:m>
                  <m:oMath xmlns:m="http://schemas.openxmlformats.org/officeDocument/2006/math">
                    <m:r>
                      <a:rPr lang="bn-IN" i="1" kern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≤</m:t>
                    </m:r>
                    <m:r>
                      <a:rPr lang="bn-IN" i="1" kern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bn-IN" i="1" kern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≤</m:t>
                    </m:r>
                  </m:oMath>
                </a14:m>
                <a:r>
                  <a:rPr lang="bn-IN" kern="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kern="0" dirty="0" smtClean="0">
                    <a:solidFill>
                      <a:prstClr val="black"/>
                    </a:solidFill>
                  </a:rPr>
                  <a:t>2</a:t>
                </a:r>
                <a:r>
                  <a:rPr lang="bn-IN" kern="0" dirty="0" smtClean="0">
                    <a:solidFill>
                      <a:prstClr val="black"/>
                    </a:solidFill>
                  </a:rPr>
                  <a:t>𝜋 </a:t>
                </a:r>
                <a:endParaRPr lang="bn-IN" kern="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 flipV="1">
                <a:off x="0" y="4735560"/>
                <a:ext cx="2209800" cy="369332"/>
              </a:xfrm>
              <a:prstGeom prst="rect">
                <a:avLst/>
              </a:prstGeom>
              <a:blipFill rotWithShape="1">
                <a:blip r:embed="rId5"/>
                <a:stretch>
                  <a:fillRect l="-2204" t="-11667" r="-3306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8780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1189">
              <a:schemeClr val="accent3">
                <a:lumMod val="20000"/>
                <a:lumOff val="80000"/>
              </a:schemeClr>
            </a:gs>
            <a:gs pos="100000">
              <a:schemeClr val="bg1"/>
            </a:gs>
            <a:gs pos="0">
              <a:srgbClr val="ECF3FA"/>
            </a:gs>
            <a:gs pos="57000">
              <a:srgbClr val="DEEBF7"/>
            </a:gs>
            <a:gs pos="0">
              <a:schemeClr val="accent1">
                <a:lumMod val="5000"/>
                <a:lumOff val="95000"/>
              </a:schemeClr>
            </a:gs>
            <a:gs pos="93000">
              <a:schemeClr val="accent1">
                <a:lumMod val="44000"/>
                <a:lumOff val="56000"/>
                <a:alpha val="9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76200"/>
            <a:ext cx="5257800" cy="13234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C0000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8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8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81000" y="1600200"/>
                <a:ext cx="7848600" cy="584775"/>
              </a:xfrm>
              <a:prstGeom prst="rect">
                <a:avLst/>
              </a:prstGeom>
              <a:blipFill>
                <a:blip r:embed="rId3"/>
                <a:tile tx="0" ty="0" sx="100000" sy="100000" flip="none" algn="tl"/>
              </a:blipFill>
            </p:spPr>
            <p:txBody>
              <a:bodyPr wrap="square">
                <a:spAutoFit/>
              </a:bodyPr>
              <a:lstStyle/>
              <a:p>
                <a:pPr>
                  <a:spcBef>
                    <a:spcPct val="20000"/>
                  </a:spcBef>
                </a:pPr>
                <a:r>
                  <a:rPr lang="en-US" sz="3200" dirty="0" smtClean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 dirty="0" smtClean="0">
                        <a:solidFill>
                          <a:prstClr val="black"/>
                        </a:solidFill>
                      </a:rPr>
                      <m:t>সমাধান কর</m:t>
                    </m:r>
                    <m:r>
                      <m:rPr>
                        <m:nor/>
                      </m:rPr>
                      <a:rPr lang="en-US" sz="2400" b="0" i="0" dirty="0" smtClean="0">
                        <a:solidFill>
                          <a:prstClr val="black"/>
                        </a:solidFill>
                      </a:rPr>
                      <m:t>ঃ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prstClr val="black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4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cosxcos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2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xcos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3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x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 =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1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; 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</a:rPr>
                      <m:t>যখন</m:t>
                    </m:r>
                    <m:r>
                      <a:rPr lang="en-US" sz="200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20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600200"/>
                <a:ext cx="7848600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2020" t="-13684" b="-336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2940050"/>
            <a:ext cx="9144000" cy="388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290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>
                <a:normAutofit lnSpcReduction="10000"/>
              </a:bodyPr>
              <a:lstStyle/>
              <a:p>
                <a:pPr lvl="0" algn="l">
                  <a:spcBef>
                    <a:spcPts val="0"/>
                  </a:spcBef>
                </a:pPr>
                <a:r>
                  <a:rPr lang="bn-BD" b="1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দলীয় কা</a:t>
                </a:r>
                <a:r>
                  <a:rPr lang="bn-IN" b="1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জের সমাধান</a:t>
                </a:r>
              </a:p>
              <a:p>
                <a:pPr lvl="0" algn="l"/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schemeClr val="tx1"/>
                        </a:solidFill>
                      </a:rPr>
                      <m:t>সমাধান</m:t>
                    </m:r>
                    <m:r>
                      <m:rPr>
                        <m:nor/>
                      </m:rPr>
                      <a:rPr lang="bn-IN" sz="2000" dirty="0">
                        <a:solidFill>
                          <a:schemeClr val="tx1"/>
                        </a:solidFill>
                      </a:rPr>
                      <m:t>ঃ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1800" dirty="0">
                        <a:solidFill>
                          <a:schemeClr val="tx1"/>
                        </a:solidFill>
                      </a:rPr>
                      <m:t>4</m:t>
                    </m:r>
                    <m:r>
                      <m:rPr>
                        <m:nor/>
                      </m:rPr>
                      <a:rPr lang="en-US" sz="1800" dirty="0">
                        <a:solidFill>
                          <a:schemeClr val="tx1"/>
                        </a:solidFill>
                      </a:rPr>
                      <m:t>cosxcos</m:t>
                    </m:r>
                    <m:r>
                      <m:rPr>
                        <m:nor/>
                      </m:rPr>
                      <a:rPr lang="en-US" sz="1800" dirty="0">
                        <a:solidFill>
                          <a:schemeClr val="tx1"/>
                        </a:solidFill>
                      </a:rPr>
                      <m:t>2</m:t>
                    </m:r>
                    <m:r>
                      <m:rPr>
                        <m:nor/>
                      </m:rPr>
                      <a:rPr lang="en-US" sz="1800" dirty="0">
                        <a:solidFill>
                          <a:schemeClr val="tx1"/>
                        </a:solidFill>
                      </a:rPr>
                      <m:t>xcos</m:t>
                    </m:r>
                    <m:r>
                      <m:rPr>
                        <m:nor/>
                      </m:rPr>
                      <a:rPr lang="en-US" sz="1800" dirty="0">
                        <a:solidFill>
                          <a:schemeClr val="tx1"/>
                        </a:solidFill>
                      </a:rPr>
                      <m:t>3</m:t>
                    </m:r>
                    <m:r>
                      <m:rPr>
                        <m:nor/>
                      </m:rPr>
                      <a:rPr lang="en-US" sz="1800" dirty="0">
                        <a:solidFill>
                          <a:schemeClr val="tx1"/>
                        </a:solidFill>
                      </a:rPr>
                      <m:t>x</m:t>
                    </m:r>
                    <m:r>
                      <m:rPr>
                        <m:nor/>
                      </m:rPr>
                      <a:rPr lang="en-US" sz="1800" dirty="0">
                        <a:solidFill>
                          <a:schemeClr val="tx1"/>
                        </a:solidFill>
                      </a:rPr>
                      <m:t> =</m:t>
                    </m:r>
                    <m:r>
                      <m:rPr>
                        <m:nor/>
                      </m:rPr>
                      <a:rPr lang="en-US" sz="1800" dirty="0">
                        <a:solidFill>
                          <a:schemeClr val="tx1"/>
                        </a:solidFill>
                      </a:rPr>
                      <m:t>1</m:t>
                    </m:r>
                    <m:r>
                      <a:rPr lang="bn-IN" sz="1800" b="0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1800" i="1" dirty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1800" i="1" kern="0">
                        <a:solidFill>
                          <a:prstClr val="black"/>
                        </a:solidFill>
                        <a:latin typeface="Cambria Math"/>
                      </a:rPr>
                      <m:t>যখন</m:t>
                    </m:r>
                    <m:r>
                      <a:rPr lang="en-US" sz="1800" ker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1800" ker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1800" i="1" ker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1800" i="1" ker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1800" i="1" ker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1800" i="1" ker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endParaRPr lang="en-US" sz="1800" kern="0" dirty="0">
                  <a:solidFill>
                    <a:prstClr val="black"/>
                  </a:solidFill>
                </a:endParaRPr>
              </a:p>
              <a:p>
                <a:pPr algn="l"/>
                <a:r>
                  <a:rPr lang="bn-IN" sz="1800" dirty="0" smtClean="0">
                    <a:solidFill>
                      <a:prstClr val="black"/>
                    </a:solidFill>
                  </a:rPr>
                  <a:t>             </a:t>
                </a:r>
                <a:r>
                  <a:rPr lang="en-US" sz="1800" dirty="0" err="1" smtClean="0">
                    <a:solidFill>
                      <a:prstClr val="black"/>
                    </a:solidFill>
                  </a:rPr>
                  <a:t>বা</a:t>
                </a:r>
                <a:r>
                  <a:rPr lang="en-US" sz="1800" dirty="0" smtClean="0">
                    <a:solidFill>
                      <a:prstClr val="black"/>
                    </a:solidFill>
                  </a:rPr>
                  <a:t>,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cos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2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x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prstClr val="black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prstClr val="black"/>
                        </a:solidFill>
                      </a:rPr>
                      <m:t>2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cos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3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xcosx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prstClr val="black"/>
                        </a:solidFill>
                      </a:rPr>
                      <m:t>)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=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1</m:t>
                    </m:r>
                  </m:oMath>
                </a14:m>
                <a:endParaRPr lang="en-US" sz="1800" dirty="0" smtClean="0">
                  <a:solidFill>
                    <a:prstClr val="black"/>
                  </a:solidFill>
                </a:endParaRPr>
              </a:p>
              <a:p>
                <a:pPr lvl="0" algn="l"/>
                <a:r>
                  <a:rPr lang="bn-IN" sz="1800" dirty="0" smtClean="0">
                    <a:solidFill>
                      <a:prstClr val="black"/>
                    </a:solidFill>
                  </a:rPr>
                  <a:t>             </a:t>
                </a:r>
                <a:r>
                  <a:rPr lang="en-US" sz="1800" dirty="0" err="1" smtClean="0">
                    <a:solidFill>
                      <a:prstClr val="black"/>
                    </a:solidFill>
                  </a:rPr>
                  <a:t>বা</a:t>
                </a:r>
                <a:r>
                  <a:rPr lang="en-US" sz="1800" dirty="0" smtClean="0">
                    <a:solidFill>
                      <a:prstClr val="black"/>
                    </a:solidFill>
                  </a:rPr>
                  <a:t>,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cos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2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x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cos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prstClr val="black"/>
                        </a:solidFill>
                      </a:rPr>
                      <m:t>4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x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prstClr val="black"/>
                        </a:solidFill>
                      </a:rPr>
                      <m:t>+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cos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prstClr val="black"/>
                        </a:solidFill>
                      </a:rPr>
                      <m:t>2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x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)=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1</m:t>
                    </m:r>
                  </m:oMath>
                </a14:m>
                <a:endParaRPr lang="en-US" sz="1800" dirty="0" smtClean="0">
                  <a:solidFill>
                    <a:prstClr val="black"/>
                  </a:solidFill>
                </a:endParaRPr>
              </a:p>
              <a:p>
                <a:pPr lvl="0" algn="l"/>
                <a:r>
                  <a:rPr lang="bn-IN" sz="1800" dirty="0" smtClean="0">
                    <a:solidFill>
                      <a:prstClr val="black"/>
                    </a:solidFill>
                  </a:rPr>
                  <a:t>             </a:t>
                </a:r>
                <a:r>
                  <a:rPr lang="en-US" sz="1800" dirty="0" err="1" smtClean="0">
                    <a:solidFill>
                      <a:prstClr val="black"/>
                    </a:solidFill>
                  </a:rPr>
                  <a:t>বা</a:t>
                </a:r>
                <a:r>
                  <a:rPr lang="en-US" sz="1800" dirty="0" smtClean="0">
                    <a:solidFill>
                      <a:prstClr val="black"/>
                    </a:solidFill>
                  </a:rPr>
                  <a:t>,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cos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prstClr val="black"/>
                        </a:solidFill>
                      </a:rPr>
                      <m:t>4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xcos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prstClr val="black"/>
                        </a:solidFill>
                      </a:rPr>
                      <m:t>2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x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prstClr val="black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+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prstClr val="black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prstClr val="black"/>
                        </a:solidFill>
                      </a:rPr>
                      <m:t>2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co</m:t>
                    </m:r>
                    <m:sSup>
                      <m:sSupPr>
                        <m:ctrlPr>
                          <a:rPr lang="en-US" sz="20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en-US" sz="20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m:rPr>
                        <m:nor/>
                      </m:rPr>
                      <a:rPr lang="en-US" sz="2000" b="0" i="0" dirty="0" smtClean="0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prstClr val="black"/>
                        </a:solidFill>
                        <a:latin typeface="Cambria Math"/>
                      </a:rPr>
                      <m:t>x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20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1</m:t>
                    </m:r>
                    <m:r>
                      <a:rPr lang="en-US" sz="20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0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en-US" sz="1800" dirty="0">
                  <a:solidFill>
                    <a:prstClr val="black"/>
                  </a:solidFill>
                </a:endParaRPr>
              </a:p>
              <a:p>
                <a:pPr algn="l"/>
                <a:r>
                  <a:rPr lang="bn-IN" sz="1800" dirty="0" smtClean="0">
                    <a:solidFill>
                      <a:prstClr val="black"/>
                    </a:solidFill>
                  </a:rPr>
                  <a:t>             </a:t>
                </a:r>
                <a:r>
                  <a:rPr lang="en-US" sz="1800" dirty="0" err="1" smtClean="0">
                    <a:solidFill>
                      <a:prstClr val="black"/>
                    </a:solidFill>
                  </a:rPr>
                  <a:t>বা</a:t>
                </a:r>
                <a:r>
                  <a:rPr lang="en-US" sz="1800" dirty="0">
                    <a:solidFill>
                      <a:prstClr val="black"/>
                    </a:solidFill>
                  </a:rPr>
                  <a:t>,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cos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4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xcos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2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x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prstClr val="black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+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prstClr val="black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cos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prstClr val="black"/>
                        </a:solidFill>
                      </a:rPr>
                      <m:t>4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prstClr val="black"/>
                        </a:solidFill>
                      </a:rPr>
                      <m:t>x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prstClr val="black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prstClr val="black"/>
                        </a:solidFill>
                      </a:rPr>
                      <m:t>0</m:t>
                    </m:r>
                  </m:oMath>
                </a14:m>
                <a:r>
                  <a:rPr lang="en-US" sz="16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lvl="0" algn="l"/>
                <a:r>
                  <a:rPr lang="bn-IN" sz="1800" dirty="0" smtClean="0">
                    <a:solidFill>
                      <a:prstClr val="black"/>
                    </a:solidFill>
                  </a:rPr>
                  <a:t>             </a:t>
                </a:r>
                <a:r>
                  <a:rPr lang="en-US" sz="1800" dirty="0" err="1" smtClean="0">
                    <a:solidFill>
                      <a:prstClr val="black"/>
                    </a:solidFill>
                  </a:rPr>
                  <a:t>বা</a:t>
                </a:r>
                <a:r>
                  <a:rPr lang="en-US" sz="1800" dirty="0">
                    <a:solidFill>
                      <a:prstClr val="black"/>
                    </a:solidFill>
                  </a:rPr>
                  <a:t>,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cos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4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x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prstClr val="black"/>
                        </a:solidFill>
                      </a:rPr>
                      <m:t>(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prstClr val="black"/>
                        </a:solidFill>
                      </a:rPr>
                      <m:t>2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cos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2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x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+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prstClr val="black"/>
                        </a:solidFill>
                      </a:rPr>
                      <m:t>1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prstClr val="black"/>
                        </a:solidFill>
                      </a:rPr>
                      <m:t>)=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0</m:t>
                    </m:r>
                  </m:oMath>
                </a14:m>
                <a:endParaRPr lang="en-US" sz="1600" dirty="0">
                  <a:solidFill>
                    <a:prstClr val="black"/>
                  </a:solidFill>
                </a:endParaRPr>
              </a:p>
              <a:p>
                <a:pPr lvl="0" algn="l" defTabSz="685800">
                  <a:lnSpc>
                    <a:spcPct val="90000"/>
                  </a:lnSpc>
                  <a:spcBef>
                    <a:spcPts val="750"/>
                  </a:spcBef>
                </a:pPr>
                <a:r>
                  <a:rPr lang="bn-IN" sz="2000" dirty="0" smtClean="0">
                    <a:solidFill>
                      <a:prstClr val="black"/>
                    </a:solidFill>
                  </a:rPr>
                  <a:t>           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    </a:t>
                </a:r>
                <a:r>
                  <a:rPr lang="en-US" sz="2000" dirty="0" err="1" smtClean="0">
                    <a:solidFill>
                      <a:prstClr val="black"/>
                    </a:solidFill>
                  </a:rPr>
                  <a:t>হয়</a:t>
                </a:r>
                <a:r>
                  <a:rPr lang="en-US" sz="2000" dirty="0">
                    <a:solidFill>
                      <a:prstClr val="black"/>
                    </a:solidFill>
                  </a:rPr>
                  <a:t>,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cos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4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x</m:t>
                    </m:r>
                    <m:r>
                      <m:rPr>
                        <m:nor/>
                      </m:rPr>
                      <a:rPr lang="en-US" sz="2000" b="0" i="0" dirty="0" smtClean="0">
                        <a:solidFill>
                          <a:prstClr val="black"/>
                        </a:solidFill>
                      </a:rPr>
                      <m:t> </m:t>
                    </m:r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= 0</a:t>
                </a:r>
                <a:endParaRPr lang="en-US" sz="1800" b="0" i="1" dirty="0" smtClean="0">
                  <a:solidFill>
                    <a:prstClr val="black"/>
                  </a:solidFill>
                  <a:latin typeface="Cambria Math"/>
                  <a:ea typeface="Cambria Math"/>
                </a:endParaRPr>
              </a:p>
              <a:p>
                <a:pPr lvl="0" algn="l" defTabSz="685800">
                  <a:lnSpc>
                    <a:spcPct val="90000"/>
                  </a:lnSpc>
                  <a:spcBef>
                    <a:spcPts val="750"/>
                  </a:spcBef>
                </a:pPr>
                <a:r>
                  <a:rPr lang="bn-IN" sz="1800" dirty="0" smtClean="0">
                    <a:solidFill>
                      <a:prstClr val="black"/>
                    </a:solidFill>
                  </a:rPr>
                  <a:t>             </a:t>
                </a:r>
                <a:r>
                  <a:rPr lang="en-US" sz="1800" dirty="0" err="1" smtClean="0">
                    <a:solidFill>
                      <a:prstClr val="black"/>
                    </a:solidFill>
                  </a:rPr>
                  <a:t>বা</a:t>
                </a:r>
                <a:r>
                  <a:rPr lang="en-US" sz="1800" dirty="0" smtClean="0">
                    <a:solidFill>
                      <a:prstClr val="black"/>
                    </a:solidFill>
                  </a:rPr>
                  <a:t>,</a:t>
                </a:r>
                <a:r>
                  <a:rPr lang="bn-IN" sz="18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1800" dirty="0" smtClean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4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x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prstClr val="black"/>
                    </a:solidFill>
                  </a:rPr>
                  <a:t>=(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  <m:r>
                      <a:rPr lang="en-US" sz="1800" i="1" dirty="0">
                        <a:solidFill>
                          <a:prstClr val="black"/>
                        </a:solidFill>
                        <a:latin typeface="Cambria Math"/>
                      </a:rPr>
                      <m:t>𝑛</m:t>
                    </m:r>
                    <m:r>
                      <a:rPr lang="en-US" sz="1800" i="1" dirty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1800" i="1" dirty="0">
                        <a:solidFill>
                          <a:prstClr val="black"/>
                        </a:solidFill>
                        <a:latin typeface="Cambria Math"/>
                      </a:rPr>
                      <m:t>1</m:t>
                    </m:r>
                    <m:r>
                      <a:rPr lang="en-US" sz="1800" i="1" dirty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  <m:f>
                      <m:fPr>
                        <m:ctrlPr>
                          <a:rPr lang="en-US" sz="18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18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endParaRPr lang="en-US" sz="1600" i="1" dirty="0">
                  <a:solidFill>
                    <a:prstClr val="black"/>
                  </a:solidFill>
                  <a:latin typeface="Cambria Math"/>
                  <a:ea typeface="Cambria Math"/>
                </a:endParaRPr>
              </a:p>
              <a:p>
                <a:pPr algn="l"/>
                <a:r>
                  <a:rPr lang="bn-IN" sz="2000" dirty="0" smtClean="0">
                    <a:solidFill>
                      <a:prstClr val="black"/>
                    </a:solidFill>
                  </a:rPr>
                  <a:t>           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∴</m:t>
                    </m:r>
                  </m:oMath>
                </a14:m>
                <a:r>
                  <a:rPr lang="bn-IN" sz="20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x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 </m:t>
                    </m:r>
                  </m:oMath>
                </a14:m>
                <a:r>
                  <a:rPr lang="en-US" sz="1800" dirty="0">
                    <a:solidFill>
                      <a:prstClr val="black"/>
                    </a:solidFill>
                  </a:rPr>
                  <a:t>=(</a:t>
                </a:r>
                <a14:m>
                  <m:oMath xmlns:m="http://schemas.openxmlformats.org/officeDocument/2006/math">
                    <m:r>
                      <a:rPr lang="en-US" sz="1800" i="1" dirty="0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  <m:r>
                      <a:rPr lang="en-US" sz="1800" i="1" dirty="0">
                        <a:solidFill>
                          <a:prstClr val="black"/>
                        </a:solidFill>
                        <a:latin typeface="Cambria Math"/>
                      </a:rPr>
                      <m:t>𝑛</m:t>
                    </m:r>
                    <m:r>
                      <a:rPr lang="en-US" sz="1800" i="1" dirty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1800" i="1" dirty="0">
                        <a:solidFill>
                          <a:prstClr val="black"/>
                        </a:solidFill>
                        <a:latin typeface="Cambria Math"/>
                      </a:rPr>
                      <m:t>1</m:t>
                    </m:r>
                    <m:r>
                      <a:rPr lang="en-US" sz="1800" i="1" dirty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  <m:f>
                      <m:fPr>
                        <m:ctrlPr>
                          <a:rPr lang="en-US" sz="18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1800" b="0" i="1" dirty="0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8</m:t>
                        </m:r>
                      </m:den>
                    </m:f>
                  </m:oMath>
                </a14:m>
                <a:endParaRPr lang="bn-IN" sz="1800" dirty="0" smtClean="0">
                  <a:solidFill>
                    <a:schemeClr val="tx1"/>
                  </a:solidFill>
                </a:endParaRPr>
              </a:p>
              <a:p>
                <a:pPr algn="l"/>
                <a:endParaRPr lang="bn-IN" sz="1800" dirty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1800" dirty="0" smtClean="0">
                    <a:solidFill>
                      <a:schemeClr val="tx1"/>
                    </a:solidFill>
                  </a:rPr>
                  <a:t>                  </a:t>
                </a:r>
                <a:r>
                  <a:rPr lang="bn-IN" sz="1800" dirty="0" smtClean="0">
                    <a:solidFill>
                      <a:schemeClr val="tx1"/>
                    </a:solidFill>
                  </a:rPr>
                  <a:t>যখন,</a:t>
                </a:r>
                <a:r>
                  <a:rPr lang="en-US" sz="2000" dirty="0">
                    <a:solidFill>
                      <a:prstClr val="black"/>
                    </a:solidFill>
                  </a:rPr>
                  <a:t> n = 0 </a:t>
                </a:r>
                <a:r>
                  <a:rPr lang="bn-IN" sz="2000" dirty="0" smtClean="0">
                    <a:solidFill>
                      <a:prstClr val="black"/>
                    </a:solidFill>
                  </a:rPr>
                  <a:t>তখন,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x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18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8</m:t>
                        </m:r>
                      </m:den>
                    </m:f>
                    <m:r>
                      <a:rPr lang="bn-IN" sz="1800" b="0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 , 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bn-IN" sz="1800" dirty="0" smtClean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1800" dirty="0" smtClean="0">
                    <a:solidFill>
                      <a:prstClr val="black"/>
                    </a:solidFill>
                  </a:rPr>
                  <a:t>                  </a:t>
                </a:r>
                <a:r>
                  <a:rPr lang="bn-IN" sz="1800" dirty="0" smtClean="0">
                    <a:solidFill>
                      <a:prstClr val="black"/>
                    </a:solidFill>
                  </a:rPr>
                  <a:t>যখন</a:t>
                </a:r>
                <a:r>
                  <a:rPr lang="bn-IN" sz="1800" dirty="0">
                    <a:solidFill>
                      <a:prstClr val="black"/>
                    </a:solidFill>
                  </a:rPr>
                  <a:t>,</a:t>
                </a:r>
                <a:r>
                  <a:rPr lang="en-US" sz="2000" dirty="0">
                    <a:solidFill>
                      <a:prstClr val="black"/>
                    </a:solidFill>
                  </a:rPr>
                  <a:t> n = 1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 </a:t>
                </a:r>
                <a:r>
                  <a:rPr lang="bn-IN" sz="2000" dirty="0">
                    <a:solidFill>
                      <a:prstClr val="black"/>
                    </a:solidFill>
                  </a:rPr>
                  <a:t>তখন,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x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</m:oMath>
                </a14:m>
                <a:r>
                  <a:rPr lang="bn-IN" sz="1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18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18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8</m:t>
                        </m:r>
                      </m:den>
                    </m:f>
                    <m:r>
                      <a:rPr lang="bn-IN" sz="1800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 , 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800" dirty="0" smtClean="0">
                    <a:solidFill>
                      <a:schemeClr val="tx1"/>
                    </a:solidFill>
                  </a:rPr>
                  <a:t>,</a:t>
                </a:r>
                <a:r>
                  <a:rPr lang="en-US" sz="20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bn-IN" sz="18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algn="l"/>
                <a:r>
                  <a:rPr lang="en-US" sz="1800" dirty="0" smtClean="0">
                    <a:solidFill>
                      <a:prstClr val="black"/>
                    </a:solidFill>
                  </a:rPr>
                  <a:t>                  </a:t>
                </a:r>
                <a:r>
                  <a:rPr lang="bn-IN" sz="1800" dirty="0" smtClean="0">
                    <a:solidFill>
                      <a:prstClr val="black"/>
                    </a:solidFill>
                  </a:rPr>
                  <a:t>যখন</a:t>
                </a:r>
                <a:r>
                  <a:rPr lang="bn-IN" sz="1800" dirty="0">
                    <a:solidFill>
                      <a:prstClr val="black"/>
                    </a:solidFill>
                  </a:rPr>
                  <a:t>,</a:t>
                </a:r>
                <a:r>
                  <a:rPr lang="en-US" sz="2000" dirty="0">
                    <a:solidFill>
                      <a:prstClr val="black"/>
                    </a:solidFill>
                  </a:rPr>
                  <a:t> n =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IN" sz="1800" dirty="0">
                        <a:solidFill>
                          <a:prstClr val="black"/>
                        </a:solidFill>
                      </a:rPr>
                      <m:t>তখন</m:t>
                    </m:r>
                    <m:r>
                      <m:rPr>
                        <m:nor/>
                      </m:rPr>
                      <a:rPr lang="en-US" sz="1800" b="0" i="0" dirty="0" smtClean="0">
                        <a:solidFill>
                          <a:prstClr val="black"/>
                        </a:solidFill>
                      </a:rPr>
                      <m:t>,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x</m:t>
                    </m:r>
                    <m:r>
                      <a:rPr lang="en-US" sz="2400" b="0" i="1" dirty="0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8</m:t>
                        </m:r>
                      </m:den>
                    </m:f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2000" dirty="0">
                  <a:solidFill>
                    <a:prstClr val="black"/>
                  </a:solidFill>
                </a:endParaRPr>
              </a:p>
              <a:p>
                <a:pPr lvl="0" algn="l"/>
                <a:r>
                  <a:rPr lang="en-US" sz="1800" dirty="0" smtClean="0">
                    <a:solidFill>
                      <a:prstClr val="black"/>
                    </a:solidFill>
                  </a:rPr>
                  <a:t>                 </a:t>
                </a:r>
                <a:r>
                  <a:rPr lang="bn-IN" sz="1800" dirty="0" smtClean="0">
                    <a:solidFill>
                      <a:prstClr val="black"/>
                    </a:solidFill>
                  </a:rPr>
                  <a:t> </a:t>
                </a:r>
                <a:r>
                  <a:rPr lang="bn-IN" sz="1800" dirty="0">
                    <a:solidFill>
                      <a:prstClr val="black"/>
                    </a:solidFill>
                  </a:rPr>
                  <a:t>যখন,</a:t>
                </a:r>
                <a:r>
                  <a:rPr lang="en-US" sz="2000" dirty="0">
                    <a:solidFill>
                      <a:prstClr val="black"/>
                    </a:solidFill>
                  </a:rPr>
                  <a:t> n =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3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IN" sz="1800" dirty="0">
                        <a:solidFill>
                          <a:prstClr val="black"/>
                        </a:solidFill>
                      </a:rPr>
                      <m:t>তখন</m:t>
                    </m:r>
                    <m:r>
                      <m:rPr>
                        <m:nor/>
                      </m:rPr>
                      <a:rPr lang="en-US" sz="1800" dirty="0">
                        <a:solidFill>
                          <a:prstClr val="black"/>
                        </a:solidFill>
                      </a:rPr>
                      <m:t>,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</a:rPr>
                      <m:t>x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7</m:t>
                        </m:r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8</m:t>
                        </m:r>
                      </m:den>
                    </m:f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2000" dirty="0">
                  <a:solidFill>
                    <a:prstClr val="black"/>
                  </a:solidFill>
                </a:endParaRPr>
              </a:p>
              <a:p>
                <a:pPr lvl="0" algn="l"/>
                <a:r>
                  <a:rPr lang="en-US" sz="1800" dirty="0" smtClean="0">
                    <a:solidFill>
                      <a:prstClr val="black"/>
                    </a:solidFill>
                  </a:rPr>
                  <a:t>            </a:t>
                </a:r>
                <a:r>
                  <a:rPr lang="bn-IN" sz="1800" dirty="0" smtClean="0">
                    <a:solidFill>
                      <a:prstClr val="black"/>
                    </a:solidFill>
                  </a:rPr>
                  <a:t>সীমাস্থ </a:t>
                </a:r>
                <a:r>
                  <a:rPr lang="bn-IN" sz="1800" dirty="0">
                    <a:solidFill>
                      <a:prstClr val="black"/>
                    </a:solidFill>
                  </a:rPr>
                  <a:t>মানসমূহঃ</a:t>
                </a:r>
                <a:r>
                  <a:rPr lang="en-US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18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18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8</m:t>
                        </m:r>
                      </m:den>
                    </m:f>
                    <m:r>
                      <a:rPr lang="bn-IN" sz="1800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 , 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800" dirty="0" smtClean="0">
                    <a:solidFill>
                      <a:prstClr val="black"/>
                    </a:solidFill>
                  </a:rPr>
                  <a:t>,</a:t>
                </a:r>
                <a:r>
                  <a:rPr lang="en-US" sz="18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  <m:r>
                          <a:rPr lang="en-US" sz="18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18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8</m:t>
                        </m:r>
                      </m:den>
                    </m:f>
                    <m:r>
                      <a:rPr lang="bn-IN" sz="1800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 , 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1800" dirty="0">
                    <a:solidFill>
                      <a:prstClr val="black"/>
                    </a:solidFill>
                  </a:rPr>
                  <a:t>,</a:t>
                </a:r>
                <a:r>
                  <a:rPr lang="en-US" sz="20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0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bn-IN" sz="1800" dirty="0">
                    <a:solidFill>
                      <a:prstClr val="black"/>
                    </a:solidFill>
                  </a:rPr>
                  <a:t> </a:t>
                </a:r>
                <a:r>
                  <a:rPr lang="en-US" sz="1800" dirty="0" smtClean="0">
                    <a:solidFill>
                      <a:prstClr val="black"/>
                    </a:solidFill>
                  </a:rPr>
                  <a:t>,</a:t>
                </a:r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/>
                          </a:rPr>
                          <m:t>7</m:t>
                        </m:r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000" i="1" dirty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8</m:t>
                        </m:r>
                      </m:den>
                    </m:f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2000" dirty="0">
                  <a:solidFill>
                    <a:prstClr val="black"/>
                  </a:solidFill>
                </a:endParaRPr>
              </a:p>
              <a:p>
                <a:pPr lvl="0" algn="l"/>
                <a:endParaRPr lang="bn-IN" sz="1800" dirty="0">
                  <a:solidFill>
                    <a:prstClr val="black"/>
                  </a:solidFill>
                </a:endParaRPr>
              </a:p>
              <a:p>
                <a:pPr algn="l"/>
                <a:endParaRPr lang="bn-IN" sz="1800" dirty="0" smtClean="0">
                  <a:solidFill>
                    <a:schemeClr val="tx1"/>
                  </a:solidFill>
                </a:endParaRPr>
              </a:p>
              <a:p>
                <a:pPr algn="l"/>
                <a:endParaRPr lang="bn-IN" sz="1800" dirty="0" smtClean="0">
                  <a:solidFill>
                    <a:schemeClr val="tx1"/>
                  </a:solidFill>
                </a:endParaRPr>
              </a:p>
              <a:p>
                <a:pPr algn="l"/>
                <a:endParaRPr lang="en-US" sz="18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3"/>
                <a:stretch>
                  <a:fillRect l="-1529" t="-1506" b="-107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048000" y="2667000"/>
                <a:ext cx="5943600" cy="10550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IN" dirty="0" smtClean="0">
                    <a:solidFill>
                      <a:prstClr val="black"/>
                    </a:solidFill>
                  </a:rPr>
                  <a:t>           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অথবা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,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2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cos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2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x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+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1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=</m:t>
                    </m:r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0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𝑐𝑜𝑠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=−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𝑐𝑜𝑠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bn-IN" i="1" dirty="0" smtClean="0">
                  <a:solidFill>
                    <a:prstClr val="black"/>
                  </a:solidFill>
                  <a:latin typeface="Cambria Math"/>
                  <a:ea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⇒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2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±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2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   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∴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𝑥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𝑛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𝜋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±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𝜋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/>
                              <a:ea typeface="Cambria Math"/>
                            </a:rPr>
                            <m:t>3</m:t>
                          </m:r>
                        </m:den>
                      </m:f>
                      <m:r>
                        <m:rPr>
                          <m:nor/>
                        </m:rPr>
                        <a:rPr lang="bn-IN" dirty="0">
                          <a:solidFill>
                            <a:prstClr val="black"/>
                          </a:solidFill>
                        </a:rPr>
                        <m:t>যেখানে</m:t>
                      </m:r>
                      <m:r>
                        <m:rPr>
                          <m:nor/>
                        </m:rPr>
                        <a:rPr lang="bn-IN" dirty="0">
                          <a:solidFill>
                            <a:prstClr val="black"/>
                          </a:solidFill>
                        </a:rPr>
                        <m:t>,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prstClr val="black"/>
                          </a:solidFill>
                        </a:rPr>
                        <m:t>n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∈</m:t>
                      </m:r>
                      <m:r>
                        <a:rPr lang="en-US" i="1" dirty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ℤ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0" y="2667000"/>
                <a:ext cx="5943600" cy="1055097"/>
              </a:xfrm>
              <a:prstGeom prst="rect">
                <a:avLst/>
              </a:prstGeom>
              <a:blipFill rotWithShape="1">
                <a:blip r:embed="rId4"/>
                <a:stretch>
                  <a:fillRect l="-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76" y="3597700"/>
            <a:ext cx="2212975" cy="5302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8753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67640" y="2286000"/>
                <a:ext cx="8610600" cy="2080698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১।  </a:t>
                </a:r>
                <a:r>
                  <a:rPr lang="en-US" sz="2800" dirty="0" smtClean="0">
                    <a:solidFill>
                      <a:prstClr val="black"/>
                    </a:solidFill>
                    <a:ea typeface="Cambria Math"/>
                  </a:rPr>
                  <a:t>sin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m:rPr>
                        <m:nor/>
                      </m:rPr>
                      <a:rPr lang="en-US" sz="280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m:rPr>
                        <m:nor/>
                      </m:rPr>
                      <a:rPr lang="bn-IN" sz="280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হলে</m:t>
                    </m:r>
                    <m:r>
                      <m:rPr>
                        <m:nor/>
                      </m:rPr>
                      <a:rPr lang="en-US" sz="280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prstClr val="black"/>
                        </a:solidFill>
                        <a:latin typeface="NikoshBAN" pitchFamily="2" charset="0"/>
                        <a:cs typeface="NikoshBAN" pitchFamily="2" charset="0"/>
                      </a:rPr>
                      <m:t>এর মান কোনটি </m:t>
                    </m:r>
                    <m:r>
                      <m:rPr>
                        <m:nor/>
                      </m:rPr>
                      <a:rPr lang="en-US" sz="3200" dirty="0">
                        <a:solidFill>
                          <a:prstClr val="black"/>
                        </a:solidFill>
                        <a:latin typeface="NikoshBAN" pitchFamily="2" charset="0"/>
                        <a:cs typeface="NikoshBAN" pitchFamily="2" charset="0"/>
                      </a:rPr>
                      <m:t>?</m:t>
                    </m:r>
                  </m:oMath>
                </a14:m>
                <a:endParaRPr lang="bn-BD" sz="3200" dirty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endParaRPr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(ক)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e>
                    </m:d>
                    <m:f>
                      <m:f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𝑛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ℤ</m:t>
                    </m:r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bn-BD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(খ)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4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e>
                    </m:d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𝑛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ℤ</m:t>
                    </m:r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:r>
                  <a:rPr lang="en-US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(গ)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e>
                    </m:d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𝑛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ℤ</m:t>
                    </m:r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   </a:t>
                </a:r>
                <a:r>
                  <a:rPr lang="bn-BD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(ঘ)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e>
                    </m:d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𝜋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,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cs typeface="Times New Roman" pitchFamily="18" charset="0"/>
                      </a:rPr>
                      <m:t>𝑛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∈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ℤ</m:t>
                    </m:r>
                  </m:oMath>
                </a14:m>
                <a:endParaRPr lang="en-US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" y="2286000"/>
                <a:ext cx="8610600" cy="2080698"/>
              </a:xfrm>
              <a:prstGeom prst="rect">
                <a:avLst/>
              </a:prstGeom>
              <a:blipFill rotWithShape="1">
                <a:blip r:embed="rId4"/>
                <a:stretch>
                  <a:fillRect l="-1841" t="-3812" b="-2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/>
          <p:cNvSpPr/>
          <p:nvPr/>
        </p:nvSpPr>
        <p:spPr>
          <a:xfrm>
            <a:off x="381000" y="3128229"/>
            <a:ext cx="441960" cy="396239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prstClr val="white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67640" y="4916268"/>
                <a:ext cx="8823960" cy="1158972"/>
              </a:xfrm>
              <a:prstGeom prst="rect">
                <a:avLst/>
              </a:prstGeom>
              <a:solidFill>
                <a:schemeClr val="accent3">
                  <a:lumMod val="20000"/>
                  <a:lumOff val="80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2।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𝑐𝑜𝑠𝑥</m:t>
                    </m:r>
                    <m:r>
                      <a:rPr lang="bn-IN" sz="28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𝑠𝑖𝑛𝑥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en-US" sz="3200" dirty="0" err="1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সমীকরণের</a:t>
                </a:r>
                <a:r>
                  <a:rPr lang="en-US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সাধারণ</a:t>
                </a:r>
                <a:r>
                  <a:rPr lang="en-US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সমাধান</a:t>
                </a:r>
                <a:r>
                  <a:rPr lang="en-US" sz="32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dirty="0" err="1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কোনটি</a:t>
                </a:r>
                <a:r>
                  <a:rPr lang="en-US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?  </a:t>
                </a:r>
                <a:endParaRPr lang="bn-BD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r>
                  <a:rPr lang="en-US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(ক)</a:t>
                </a:r>
                <a:r>
                  <a:rPr lang="en-US" sz="2800" dirty="0" smtClean="0">
                    <a:solidFill>
                      <a:prstClr val="black"/>
                    </a:solidFill>
                    <a:ea typeface="Cambria Math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80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n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𝜋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(খ)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n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𝜋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(গ)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n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𝜋</m:t>
                    </m:r>
                    <m:r>
                      <a:rPr lang="en-US" sz="28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+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 </a:t>
                </a:r>
                <a:r>
                  <a:rPr lang="bn-BD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(ঘ) </a:t>
                </a:r>
                <a14:m>
                  <m:oMath xmlns:m="http://schemas.openxmlformats.org/officeDocument/2006/math">
                    <m:r>
                      <a:rPr lang="en-US" sz="280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80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n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𝜋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Times New Roman" pitchFamily="18" charset="0"/>
                      </a:rPr>
                      <m:t>−</m:t>
                    </m:r>
                    <m:f>
                      <m:f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6</m:t>
                        </m:r>
                      </m:den>
                    </m:f>
                  </m:oMath>
                </a14:m>
                <a:endParaRPr lang="en-US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640" y="4916268"/>
                <a:ext cx="8823960" cy="1158972"/>
              </a:xfrm>
              <a:prstGeom prst="rect">
                <a:avLst/>
              </a:prstGeom>
              <a:blipFill rotWithShape="1">
                <a:blip r:embed="rId5"/>
                <a:stretch>
                  <a:fillRect l="-1797" t="-6283" b="-115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Flowchart: Connector 7"/>
          <p:cNvSpPr/>
          <p:nvPr/>
        </p:nvSpPr>
        <p:spPr>
          <a:xfrm>
            <a:off x="2433203" y="5495754"/>
            <a:ext cx="495300" cy="444020"/>
          </a:xfrm>
          <a:prstGeom prst="flowChartConnector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Horizontal Scroll 5"/>
          <p:cNvSpPr/>
          <p:nvPr/>
        </p:nvSpPr>
        <p:spPr>
          <a:xfrm>
            <a:off x="2819400" y="685800"/>
            <a:ext cx="4191000" cy="1033272"/>
          </a:xfrm>
          <a:prstGeom prst="horizontalScroll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ln w="900" cmpd="sng">
                  <a:solidFill>
                    <a:srgbClr val="5B9BD5">
                      <a:satMod val="190000"/>
                      <a:alpha val="55000"/>
                    </a:srgbClr>
                  </a:solidFill>
                  <a:prstDash val="solid"/>
                </a:ln>
                <a:solidFill>
                  <a:srgbClr val="5B9BD5">
                    <a:satMod val="200000"/>
                    <a:tint val="3000"/>
                  </a:srgbClr>
                </a:solidFill>
                <a:effectLst>
                  <a:innerShdw blurRad="101600" dist="76200" dir="5400000">
                    <a:srgbClr val="5B9BD5">
                      <a:satMod val="190000"/>
                      <a:tint val="100000"/>
                      <a:alpha val="74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452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  <p:sndAc>
          <p:stSnd>
            <p:snd r:embed="rId3" name="chimes.wav"/>
          </p:stSnd>
        </p:sndAc>
      </p:transition>
    </mc:Choice>
    <mc:Fallback xmlns="">
      <p:transition spd="slow">
        <p:fade/>
        <p:sndAc>
          <p:stSnd>
            <p:snd r:embed="rId6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20000"/>
                <a:lumOff val="80000"/>
              </a:schemeClr>
            </a:gs>
            <a:gs pos="1000">
              <a:schemeClr val="accent1">
                <a:lumMod val="45000"/>
                <a:lumOff val="55000"/>
              </a:schemeClr>
            </a:gs>
            <a:gs pos="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0" y="2133600"/>
                <a:ext cx="9144000" cy="4334585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১।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  <a:cs typeface="NikoshBAN" pitchFamily="2" charset="0"/>
                      </a:rPr>
                      <m:t>𝑓</m:t>
                    </m:r>
                    <m:d>
                      <m:d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</m:d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cs typeface="NikoshBAN" pitchFamily="2" charset="0"/>
                      </a:rPr>
                      <m:t>𝑠𝑖𝑛𝑥</m:t>
                    </m:r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  <a:cs typeface="NikoshBAN" pitchFamily="2" charset="0"/>
                      </a:rPr>
                      <m:t>,</m:t>
                    </m:r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  <a:cs typeface="NikoshBAN" pitchFamily="2" charset="0"/>
                      </a:rPr>
                      <m:t>𝑔</m:t>
                    </m:r>
                    <m:d>
                      <m:d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</m:d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cs typeface="NikoshBAN" pitchFamily="2" charset="0"/>
                      </a:rPr>
                      <m:t>𝑐𝑜𝑠𝑥</m:t>
                    </m:r>
                    <m:r>
                      <a:rPr lang="bn-IN" sz="3200" i="1" smtClean="0">
                        <a:solidFill>
                          <a:prstClr val="black"/>
                        </a:solidFill>
                        <a:latin typeface="Cambria Math"/>
                        <a:cs typeface="NikoshBAN" pitchFamily="2" charset="0"/>
                      </a:rPr>
                      <m:t>  </m:t>
                    </m:r>
                  </m:oMath>
                </a14:m>
                <a:endParaRPr lang="en-US" sz="3200" dirty="0" smtClean="0">
                  <a:solidFill>
                    <a:prstClr val="black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>
                  <a:spcBef>
                    <a:spcPct val="20000"/>
                  </a:spcBef>
                </a:pPr>
                <a:r>
                  <a:rPr lang="en-US" sz="4000" dirty="0" smtClean="0">
                    <a:solidFill>
                      <a:srgbClr val="00B050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32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ক)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cs typeface="NikoshBAN" pitchFamily="2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</m: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prstClr val="black"/>
                        </a:solidFill>
                      </a:rPr>
                      <m:t>1</m:t>
                    </m:r>
                  </m:oMath>
                </a14:m>
                <a:r>
                  <a:rPr lang="bn-IN" sz="2400" dirty="0">
                    <a:solidFill>
                      <a:prstClr val="black"/>
                    </a:solidFill>
                  </a:rPr>
                  <a:t> </a:t>
                </a:r>
                <a:r>
                  <a:rPr lang="bn-IN" sz="2400" dirty="0" smtClean="0">
                    <a:solidFill>
                      <a:prstClr val="black"/>
                    </a:solidFill>
                  </a:rPr>
                  <a:t>সমীকরণটির</a:t>
                </a:r>
                <a:r>
                  <a:rPr lang="en-US" sz="32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সাধারণ </a:t>
                </a:r>
                <a:r>
                  <a:rPr lang="en-US" sz="3200" dirty="0" err="1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সমাধান</a:t>
                </a:r>
                <a:r>
                  <a:rPr lang="en-US" sz="3200" dirty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3200" dirty="0" smtClean="0">
                    <a:solidFill>
                      <a:prstClr val="black"/>
                    </a:solidFill>
                    <a:latin typeface="NikoshBAN" pitchFamily="2" charset="0"/>
                    <a:cs typeface="NikoshBAN" pitchFamily="2" charset="0"/>
                  </a:rPr>
                  <a:t>নির্ণয় কর।</a:t>
                </a:r>
                <a:endParaRPr lang="bn-IN" sz="2400" dirty="0" smtClean="0">
                  <a:solidFill>
                    <a:prstClr val="black"/>
                  </a:solidFill>
                </a:endParaRPr>
              </a:p>
              <a:p>
                <a:pPr>
                  <a:spcBef>
                    <a:spcPct val="20000"/>
                  </a:spcBef>
                </a:pPr>
                <a:r>
                  <a:rPr lang="bn-IN" sz="2800" dirty="0" smtClean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 </a:t>
                </a:r>
                <a:r>
                  <a:rPr lang="bn-IN" sz="2400" dirty="0" smtClean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খ)</a:t>
                </a:r>
                <a:r>
                  <a:rPr lang="en-US" sz="2400" dirty="0">
                    <a:solidFill>
                      <a:prstClr val="black"/>
                    </a:solidFill>
                    <a:cs typeface="Times New Roman" pitchFamily="18" charset="0"/>
                  </a:rPr>
                  <a:t> </a:t>
                </a:r>
                <a:r>
                  <a:rPr lang="en-US" sz="2400" dirty="0" smtClean="0">
                    <a:solidFill>
                      <a:prstClr val="black"/>
                    </a:solidFill>
                    <a:cs typeface="Times New Roman" pitchFamily="18" charset="0"/>
                  </a:rPr>
                  <a:t>উদ্দীপকের আলোকে </a:t>
                </a:r>
                <a14:m>
                  <m:oMath xmlns:m="http://schemas.openxmlformats.org/officeDocument/2006/math"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cs typeface="NikoshBAN" pitchFamily="2" charset="0"/>
                      </a:rPr>
                      <m:t>𝑔</m:t>
                    </m:r>
                    <m:d>
                      <m:dPr>
                        <m:ctrlPr>
                          <a:rPr lang="en-US" sz="3200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</m:d>
                    <m:r>
                      <a:rPr lang="bn-IN" sz="2800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cs typeface="NikoshBAN" pitchFamily="2" charset="0"/>
                      </a:rPr>
                      <m:t>𝑓</m:t>
                    </m:r>
                    <m:d>
                      <m:dPr>
                        <m:ctrlP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32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bn-IN" sz="2400" dirty="0">
                    <a:solidFill>
                      <a:prstClr val="black">
                        <a:tint val="75000"/>
                      </a:prstClr>
                    </a:solidFill>
                  </a:rPr>
                  <a:t> </a:t>
                </a:r>
                <a:r>
                  <a:rPr lang="bn-IN" sz="2400" dirty="0" smtClean="0">
                    <a:solidFill>
                      <a:prstClr val="black"/>
                    </a:solidFill>
                  </a:rPr>
                  <a:t>সমীকরণটি </a:t>
                </a:r>
                <a:endParaRPr lang="bn-IN" sz="2800" dirty="0" smtClean="0">
                  <a:solidFill>
                    <a:prstClr val="black"/>
                  </a:solidFill>
                </a:endParaRPr>
              </a:p>
              <a:p>
                <a:pPr>
                  <a:spcBef>
                    <a:spcPct val="20000"/>
                  </a:spcBef>
                </a:pPr>
                <a:r>
                  <a:rPr lang="bn-IN" sz="2800" dirty="0">
                    <a:solidFill>
                      <a:prstClr val="black"/>
                    </a:solidFill>
                  </a:rPr>
                  <a:t> </a:t>
                </a:r>
                <a:r>
                  <a:rPr lang="bn-IN" sz="2800" dirty="0" smtClean="0">
                    <a:solidFill>
                      <a:prstClr val="black"/>
                    </a:solidFill>
                  </a:rPr>
                  <a:t>     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সমাধান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কর</a:t>
                </a:r>
                <a:r>
                  <a:rPr lang="bn-IN" sz="2400" dirty="0" smtClean="0">
                    <a:solidFill>
                      <a:prstClr val="black"/>
                    </a:solidFill>
                  </a:rPr>
                  <a:t>।</a:t>
                </a:r>
                <a:r>
                  <a:rPr lang="bn-IN" sz="2000" dirty="0" smtClean="0">
                    <a:solidFill>
                      <a:prstClr val="black"/>
                    </a:solidFill>
                  </a:rPr>
                  <a:t>  </a:t>
                </a:r>
                <a:endParaRPr lang="bn-IN" sz="2400" dirty="0" smtClean="0">
                  <a:solidFill>
                    <a:prstClr val="black"/>
                  </a:solidFill>
                </a:endParaRPr>
              </a:p>
              <a:p>
                <a:pPr>
                  <a:spcBef>
                    <a:spcPct val="20000"/>
                  </a:spcBef>
                </a:pPr>
                <a:r>
                  <a:rPr lang="bn-IN" sz="3200" dirty="0" smtClean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  </a:t>
                </a:r>
                <a:r>
                  <a:rPr lang="bn-IN" sz="2800" dirty="0" smtClean="0">
                    <a:solidFill>
                      <a:prstClr val="black"/>
                    </a:solidFill>
                    <a:latin typeface="SutonnyMJ" pitchFamily="2" charset="0"/>
                    <a:cs typeface="SutonnyMJ" pitchFamily="2" charset="0"/>
                  </a:rPr>
                  <a:t>গ)</a:t>
                </a:r>
                <a:r>
                  <a:rPr lang="en-US" sz="3600" dirty="0">
                    <a:solidFill>
                      <a:srgbClr val="FF0000"/>
                    </a:solidFill>
                    <a:latin typeface="SutonnyMJ" pitchFamily="2" charset="0"/>
                    <a:cs typeface="SutonnyMJ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sz="36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bn-IN" sz="2800" dirty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bn-IN" sz="2800" dirty="0" smtClean="0">
                        <a:solidFill>
                          <a:prstClr val="black"/>
                        </a:solidFill>
                        <a:latin typeface="Cambria Math"/>
                      </a:rPr>
                      <m:t>ব্যাব</m:t>
                    </m:r>
                    <m:r>
                      <m:rPr>
                        <m:nor/>
                      </m:rPr>
                      <a:rPr lang="bn-IN" sz="2800" dirty="0" smtClean="0">
                        <a:solidFill>
                          <a:prstClr val="black"/>
                        </a:solidFill>
                        <a:latin typeface="Cambria Math"/>
                      </a:rPr>
                      <m:t>ধিতে 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prstClr val="black"/>
                        </a:solidFill>
                      </a:rPr>
                      <m:t>4</m:t>
                    </m:r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cs typeface="NikoshBAN" pitchFamily="2" charset="0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cs typeface="NikoshBAN" pitchFamily="2" charset="0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800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2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cs typeface="NikoshBAN" pitchFamily="2" charset="0"/>
                      </a:rPr>
                      <m:t>𝑔</m:t>
                    </m:r>
                    <m:d>
                      <m:dPr>
                        <m:ctrlP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3</m:t>
                        </m:r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  <a:cs typeface="NikoshBAN" pitchFamily="2" charset="0"/>
                          </a:rPr>
                          <m:t>𝑥</m:t>
                        </m:r>
                      </m:e>
                    </m:d>
                    <m:r>
                      <a:rPr lang="en-US" sz="2800" i="1">
                        <a:solidFill>
                          <a:prstClr val="black"/>
                        </a:solidFill>
                        <a:latin typeface="Cambria Math"/>
                        <a:cs typeface="NikoshBAN" pitchFamily="2" charset="0"/>
                      </a:rPr>
                      <m:t>=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prstClr val="black"/>
                        </a:solidFill>
                      </a:rPr>
                      <m:t>1</m:t>
                    </m:r>
                  </m:oMath>
                </a14:m>
                <a:r>
                  <a:rPr lang="bn-IN" sz="24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IN" sz="2400" dirty="0">
                        <a:solidFill>
                          <a:prstClr val="black"/>
                        </a:solidFill>
                      </a:rPr>
                      <m:t>সমীকরণ</m:t>
                    </m:r>
                    <m:r>
                      <m:rPr>
                        <m:nor/>
                      </m:rPr>
                      <a:rPr lang="bn-IN" sz="2400" dirty="0" smtClean="0">
                        <a:solidFill>
                          <a:prstClr val="black"/>
                        </a:solidFill>
                      </a:rPr>
                      <m:t>টি        </m:t>
                    </m:r>
                    <m:r>
                      <m:rPr>
                        <m:nor/>
                      </m:rPr>
                      <a:rPr lang="en-US" sz="2400" dirty="0" smtClean="0">
                        <a:solidFill>
                          <a:prstClr val="black"/>
                        </a:solidFill>
                      </a:rPr>
                      <m:t>সমাধান কর</m:t>
                    </m:r>
                    <m:r>
                      <m:rPr>
                        <m:nor/>
                      </m:rPr>
                      <a:rPr lang="bn-IN" sz="2400" dirty="0" smtClean="0">
                        <a:solidFill>
                          <a:prstClr val="black"/>
                        </a:solidFill>
                      </a:rPr>
                      <m:t>।</m:t>
                    </m:r>
                  </m:oMath>
                </a14:m>
                <a:endParaRPr lang="bn-IN" sz="2800" dirty="0" smtClean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endParaRPr lang="en-US" sz="3200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  <a:p>
                <a:endParaRPr lang="bn-IN" sz="2400" dirty="0">
                  <a:solidFill>
                    <a:prstClr val="black"/>
                  </a:solidFill>
                  <a:latin typeface="SutonnyMJ" pitchFamily="2" charset="0"/>
                  <a:cs typeface="SutonnyMJ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2133600"/>
                <a:ext cx="9144000" cy="4334585"/>
              </a:xfrm>
              <a:prstGeom prst="rect">
                <a:avLst/>
              </a:prstGeom>
              <a:blipFill rotWithShape="1">
                <a:blip r:embed="rId4"/>
                <a:stretch>
                  <a:fillRect l="-2264" t="-1543" b="-21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Up Ribbon 5"/>
          <p:cNvSpPr/>
          <p:nvPr/>
        </p:nvSpPr>
        <p:spPr>
          <a:xfrm>
            <a:off x="471487" y="685800"/>
            <a:ext cx="7924800" cy="1143000"/>
          </a:xfrm>
          <a:prstGeom prst="ribbon2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বাড়ীর</a:t>
            </a:r>
            <a:r>
              <a:rPr lang="en-US" sz="8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b="1" dirty="0" err="1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80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C:\Users\LAB-11\Desktop\Mamun Word\home wor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" y="171895"/>
            <a:ext cx="914400" cy="71977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191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3" name="cashreg.wav"/>
          </p:stSnd>
        </p:sndAc>
      </p:transition>
    </mc:Choice>
    <mc:Fallback xmlns="">
      <p:transition spd="slow">
        <p:fade/>
        <p:sndAc>
          <p:stSnd>
            <p:snd r:embed="rId6" name="cashreg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2238"/>
            <a:ext cx="9144000" cy="5465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Flowchart: Decision 3"/>
          <p:cNvSpPr/>
          <p:nvPr/>
        </p:nvSpPr>
        <p:spPr>
          <a:xfrm>
            <a:off x="0" y="0"/>
            <a:ext cx="9144000" cy="1066800"/>
          </a:xfrm>
          <a:prstGeom prst="flowChartDecision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4400" kern="0" dirty="0" err="1" smtClean="0">
                <a:solidFill>
                  <a:srgbClr val="C00000"/>
                </a:solidFill>
              </a:rPr>
              <a:t>ধন্যবাদ</a:t>
            </a:r>
            <a:endParaRPr lang="en-US" sz="4400" kern="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4816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মোঃ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মুজতাহিদুল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n-US" sz="2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ইসলাম</a:t>
            </a:r>
            <a:r>
              <a:rPr lang="en-US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IN" sz="2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খাঁ</a:t>
            </a:r>
            <a:endParaRPr 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</a:t>
            </a:r>
            <a:r>
              <a:rPr lang="bn-I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IN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সহকারী অধ্যাপক</a:t>
            </a:r>
            <a:endParaRPr lang="en-US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en-US" sz="2800" b="1" dirty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28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     </a:t>
            </a:r>
            <a:r>
              <a:rPr lang="en-US" sz="18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গ</a:t>
            </a:r>
            <a:r>
              <a:rPr lang="bn-IN" sz="18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ণি</a:t>
            </a:r>
            <a:r>
              <a:rPr lang="en-US" sz="1800" b="1" dirty="0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ত </a:t>
            </a:r>
            <a:r>
              <a:rPr lang="en-US" sz="1800" b="1" dirty="0" err="1" smtClean="0">
                <a:ln w="1905"/>
                <a:solidFill>
                  <a:srgbClr val="92D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বিভাগ</a:t>
            </a:r>
            <a:endParaRPr lang="bn-IN" sz="1800" b="1" dirty="0" smtClean="0">
              <a:ln w="1905"/>
              <a:solidFill>
                <a:srgbClr val="92D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bn-IN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I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</a:t>
            </a:r>
            <a:r>
              <a:rPr lang="bn-IN" sz="1800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বলিহার ডিগ্রী কলেজ </a:t>
            </a:r>
          </a:p>
          <a:p>
            <a:pPr marL="0" indent="0">
              <a:buNone/>
            </a:pPr>
            <a:r>
              <a:rPr lang="bn-IN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I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</a:t>
            </a:r>
            <a:r>
              <a:rPr lang="bn-IN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ইনডেক্স নং ৪৩৬৯৯২</a:t>
            </a:r>
            <a:endParaRPr lang="bn-IN" sz="2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bn-IN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bn-IN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</a:t>
            </a:r>
            <a:r>
              <a:rPr lang="bn-IN" sz="1800" b="1" dirty="0" smtClean="0">
                <a:ln w="1905"/>
                <a:solidFill>
                  <a:srgbClr val="00B0F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মোবাঃ ০১৭১৪৮৩৮৭২৫</a:t>
            </a:r>
            <a:endParaRPr lang="en-US" sz="1800" b="1" dirty="0" smtClean="0">
              <a:ln w="1905"/>
              <a:solidFill>
                <a:srgbClr val="00B0F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0" indent="0">
              <a:buNone/>
            </a:pPr>
            <a:r>
              <a:rPr lang="en-US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     </a:t>
            </a:r>
            <a:r>
              <a:rPr lang="en-US" sz="1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mustahidulmath@gmail.com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28601"/>
            <a:ext cx="3277491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  <p:sp>
        <p:nvSpPr>
          <p:cNvPr id="4" name="Subtitle 3"/>
          <p:cNvSpPr txBox="1">
            <a:spLocks/>
          </p:cNvSpPr>
          <p:nvPr/>
        </p:nvSpPr>
        <p:spPr>
          <a:xfrm>
            <a:off x="1066800" y="3810000"/>
            <a:ext cx="6476999" cy="30480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0" indent="0" algn="ctr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3429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5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bn-IN" sz="2800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smtClean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bn-IN" sz="2800" dirty="0" smtClean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পরিচিতি           </a:t>
            </a:r>
            <a:endParaRPr lang="en-US" sz="2800" dirty="0" smtClean="0">
              <a:ln w="10160">
                <a:solidFill>
                  <a:srgbClr val="5B9BD5"/>
                </a:solidFill>
                <a:prstDash val="solid"/>
              </a:ln>
              <a:solidFill>
                <a:srgbClr val="00B0F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l"/>
            <a:r>
              <a:rPr lang="en-US" sz="2800" dirty="0" err="1" smtClean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উচ্চতর</a:t>
            </a:r>
            <a:r>
              <a:rPr lang="en-US" sz="2800" dirty="0" smtClean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2800" dirty="0" smtClean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</a:p>
          <a:p>
            <a:pPr algn="l"/>
            <a:r>
              <a:rPr lang="en-US" sz="2800" dirty="0" err="1" smtClean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bn-BD" sz="2800" dirty="0" smtClean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bn-IN" sz="2800" dirty="0" smtClean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দ্বাদশ</a:t>
            </a:r>
            <a:endParaRPr lang="bn-IN" sz="2800" i="1" dirty="0" smtClean="0">
              <a:ln w="10160">
                <a:solidFill>
                  <a:srgbClr val="5B9BD5"/>
                </a:solidFill>
                <a:prstDash val="solid"/>
              </a:ln>
              <a:solidFill>
                <a:srgbClr val="00B0F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l">
              <a:defRPr/>
            </a:pPr>
            <a:r>
              <a:rPr lang="en-US" sz="2800" i="1" dirty="0" err="1" smtClean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2800" i="1" dirty="0" smtClean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as-IN" sz="2000" i="1" kern="0" dirty="0" smtClean="0">
                <a:solidFill>
                  <a:srgbClr val="00B0F0"/>
                </a:solidFill>
              </a:rPr>
              <a:t>ত্রিকোণমিতিক সমীকরন</a:t>
            </a:r>
            <a:r>
              <a:rPr lang="bn-BD" sz="2800" dirty="0" smtClean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smtClean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2800" dirty="0" smtClean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2800" dirty="0" err="1" smtClean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2800" dirty="0" smtClean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	</a:t>
            </a:r>
            <a:r>
              <a:rPr lang="en-US" sz="2800" dirty="0" err="1" smtClean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সপ্ত</a:t>
            </a:r>
            <a:r>
              <a:rPr lang="bn-IN" sz="2800" dirty="0" smtClean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</a:t>
            </a:r>
            <a:r>
              <a:rPr lang="bn-BD" sz="2800" dirty="0" smtClean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1600" dirty="0" smtClean="0">
              <a:ln w="10160">
                <a:solidFill>
                  <a:srgbClr val="5B9BD5"/>
                </a:solidFill>
                <a:prstDash val="solid"/>
              </a:ln>
              <a:solidFill>
                <a:srgbClr val="00B0F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l">
              <a:defRPr/>
            </a:pPr>
            <a:r>
              <a:rPr lang="bn-BD" sz="2800" dirty="0" smtClean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IN" sz="2800" dirty="0" smtClean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2800" dirty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9</a:t>
            </a:r>
            <a:r>
              <a:rPr lang="bn-BD" sz="2800" dirty="0" smtClean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/০</a:t>
            </a:r>
            <a:r>
              <a:rPr lang="bn-IN" sz="2800" dirty="0" smtClean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bn-BD" sz="2800" dirty="0" smtClean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/২০</a:t>
            </a:r>
            <a:r>
              <a:rPr lang="bn-IN" sz="2800" dirty="0" smtClean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২০</a:t>
            </a:r>
            <a:r>
              <a:rPr lang="en-US" sz="2800" dirty="0" smtClean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BD" sz="2800" dirty="0" smtClean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ইং</a:t>
            </a:r>
            <a:r>
              <a:rPr lang="en-US" sz="4000" dirty="0" smtClean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 smtClean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4000" dirty="0" smtClean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/>
            </a:r>
            <a:br>
              <a:rPr lang="en-US" sz="4000" dirty="0" smtClean="0">
                <a:ln w="10160">
                  <a:solidFill>
                    <a:srgbClr val="5B9BD5"/>
                  </a:solidFill>
                  <a:prstDash val="solid"/>
                </a:ln>
                <a:solidFill>
                  <a:srgbClr val="00B0F0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endParaRPr lang="en-GB" sz="4000" dirty="0">
              <a:ln w="10160">
                <a:solidFill>
                  <a:srgbClr val="5B9BD5"/>
                </a:solidFill>
                <a:prstDash val="solid"/>
              </a:ln>
              <a:solidFill>
                <a:srgbClr val="00B0F0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15000" y="4876800"/>
            <a:ext cx="19062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B0F0"/>
                </a:solidFill>
              </a:rPr>
              <a:t>সময়ঃ</a:t>
            </a:r>
            <a:r>
              <a:rPr lang="en-US" dirty="0" smtClean="0">
                <a:solidFill>
                  <a:srgbClr val="00B0F0"/>
                </a:solidFill>
              </a:rPr>
              <a:t> ৪৫ </a:t>
            </a:r>
            <a:r>
              <a:rPr lang="bn-IN" dirty="0" smtClean="0">
                <a:solidFill>
                  <a:srgbClr val="00B0F0"/>
                </a:solidFill>
              </a:rPr>
              <a:t>মিনিট </a:t>
            </a:r>
            <a:r>
              <a:rPr lang="en-US" dirty="0" smtClean="0">
                <a:solidFill>
                  <a:srgbClr val="00B0F0"/>
                </a:solidFill>
              </a:rPr>
              <a:t> 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0192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7709"/>
            <a:ext cx="8991600" cy="6781800"/>
          </a:xfrm>
        </p:spPr>
        <p:txBody>
          <a:bodyPr>
            <a:normAutofit/>
          </a:bodyPr>
          <a:lstStyle/>
          <a:p>
            <a:r>
              <a:rPr lang="en-US" sz="6600" dirty="0" err="1" smtClean="0">
                <a:solidFill>
                  <a:srgbClr val="0070C0"/>
                </a:solidFill>
              </a:rPr>
              <a:t>শিখন</a:t>
            </a:r>
            <a:r>
              <a:rPr lang="en-US" sz="6600" dirty="0" smtClean="0">
                <a:solidFill>
                  <a:srgbClr val="0070C0"/>
                </a:solidFill>
              </a:rPr>
              <a:t> </a:t>
            </a:r>
            <a:r>
              <a:rPr lang="en-US" sz="6600" dirty="0" err="1" smtClean="0">
                <a:solidFill>
                  <a:srgbClr val="0070C0"/>
                </a:solidFill>
              </a:rPr>
              <a:t>ফল</a:t>
            </a:r>
            <a:endParaRPr lang="bn-IN" sz="6600" dirty="0" smtClean="0">
              <a:solidFill>
                <a:srgbClr val="0070C0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bn-IN" sz="5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পাঠ শেষে শিক্ষার্থীরা </a:t>
            </a:r>
            <a:r>
              <a:rPr lang="bn-IN" sz="44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--- </a:t>
            </a:r>
            <a:endParaRPr lang="en-US" sz="44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000" dirty="0" smtClean="0"/>
          </a:p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১।ত্রিকোণমিতিক </a:t>
            </a:r>
            <a:r>
              <a:rPr lang="en-US" sz="3600" dirty="0" err="1" smtClean="0">
                <a:solidFill>
                  <a:schemeClr val="tx1"/>
                </a:solidFill>
              </a:rPr>
              <a:t>সমীকরণের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সাধারণ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সমাধান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endParaRPr lang="bn-IN" sz="3600" dirty="0" smtClean="0">
              <a:solidFill>
                <a:schemeClr val="tx1"/>
              </a:solidFill>
            </a:endParaRPr>
          </a:p>
          <a:p>
            <a:pPr algn="l"/>
            <a:r>
              <a:rPr lang="bn-IN" sz="3600" dirty="0">
                <a:solidFill>
                  <a:schemeClr val="tx1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</a:rPr>
              <a:t>   </a:t>
            </a:r>
            <a:r>
              <a:rPr lang="en-US" sz="3600" dirty="0" err="1" smtClean="0">
                <a:solidFill>
                  <a:schemeClr val="tx1"/>
                </a:solidFill>
              </a:rPr>
              <a:t>নির্নয়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করতে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পারবে</a:t>
            </a:r>
            <a:r>
              <a:rPr lang="en-US" sz="3600" dirty="0" smtClean="0">
                <a:solidFill>
                  <a:schemeClr val="tx1"/>
                </a:solidFill>
              </a:rPr>
              <a:t>। </a:t>
            </a:r>
          </a:p>
          <a:p>
            <a:pPr algn="l"/>
            <a:r>
              <a:rPr lang="en-US" sz="3600" dirty="0" smtClean="0">
                <a:solidFill>
                  <a:schemeClr val="tx1"/>
                </a:solidFill>
              </a:rPr>
              <a:t>২ </a:t>
            </a:r>
            <a:r>
              <a:rPr lang="en-US" sz="3600" dirty="0" err="1" smtClean="0">
                <a:solidFill>
                  <a:schemeClr val="tx1"/>
                </a:solidFill>
              </a:rPr>
              <a:t>নির্দিষ্ট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</a:rPr>
              <a:t>ব্যাবধিতে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ত্রিকোণমিতিক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সমীকরণের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endParaRPr lang="bn-IN" sz="3600" dirty="0" smtClean="0">
              <a:solidFill>
                <a:schemeClr val="tx1"/>
              </a:solidFill>
            </a:endParaRPr>
          </a:p>
          <a:p>
            <a:pPr algn="l"/>
            <a:r>
              <a:rPr lang="bn-IN" sz="3600" dirty="0">
                <a:solidFill>
                  <a:schemeClr val="tx1"/>
                </a:solidFill>
              </a:rPr>
              <a:t> </a:t>
            </a:r>
            <a:r>
              <a:rPr lang="bn-IN" sz="3600" dirty="0" smtClean="0">
                <a:solidFill>
                  <a:schemeClr val="tx1"/>
                </a:solidFill>
              </a:rPr>
              <a:t>   </a:t>
            </a:r>
            <a:r>
              <a:rPr lang="en-US" sz="3600" dirty="0" err="1" smtClean="0">
                <a:solidFill>
                  <a:schemeClr val="tx1"/>
                </a:solidFill>
              </a:rPr>
              <a:t>সাধারণ</a:t>
            </a:r>
            <a:r>
              <a:rPr lang="en-US" sz="3600" dirty="0" smtClean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সমাধান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নির্নয়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করতে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পারবে</a:t>
            </a:r>
            <a:r>
              <a:rPr lang="en-US" sz="3600" dirty="0">
                <a:solidFill>
                  <a:schemeClr val="tx1"/>
                </a:solidFill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74036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</p:spPr>
            <p:txBody>
              <a:bodyPr>
                <a:normAutofit fontScale="32500" lnSpcReduction="20000"/>
              </a:bodyPr>
              <a:lstStyle/>
              <a:p>
                <a:pPr algn="l"/>
                <a:endParaRPr lang="en-US" sz="4000" dirty="0" smtClean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6200" dirty="0" err="1" smtClean="0">
                    <a:solidFill>
                      <a:schemeClr val="tx1"/>
                    </a:solidFill>
                  </a:rPr>
                  <a:t>ত্রিকোণমিতিক</a:t>
                </a:r>
                <a:r>
                  <a:rPr lang="en-US" sz="6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6200" dirty="0" err="1">
                    <a:solidFill>
                      <a:schemeClr val="tx1"/>
                    </a:solidFill>
                  </a:rPr>
                  <a:t>সমীকরণের</a:t>
                </a:r>
                <a:r>
                  <a:rPr lang="en-US" sz="6200" dirty="0">
                    <a:solidFill>
                      <a:schemeClr val="tx1"/>
                    </a:solidFill>
                  </a:rPr>
                  <a:t> </a:t>
                </a:r>
                <a:r>
                  <a:rPr lang="en-US" sz="6200" dirty="0" err="1">
                    <a:solidFill>
                      <a:schemeClr val="tx1"/>
                    </a:solidFill>
                  </a:rPr>
                  <a:t>সাধারণ</a:t>
                </a:r>
                <a:r>
                  <a:rPr lang="en-US" sz="6200" dirty="0">
                    <a:solidFill>
                      <a:schemeClr val="tx1"/>
                    </a:solidFill>
                  </a:rPr>
                  <a:t> </a:t>
                </a:r>
                <a:r>
                  <a:rPr lang="en-US" sz="6200" dirty="0" err="1" smtClean="0">
                    <a:solidFill>
                      <a:schemeClr val="tx1"/>
                    </a:solidFill>
                  </a:rPr>
                  <a:t>সমাধান</a:t>
                </a:r>
                <a:endParaRPr lang="en-US" sz="6200" dirty="0" smtClean="0">
                  <a:solidFill>
                    <a:schemeClr val="tx1"/>
                  </a:solidFill>
                </a:endParaRPr>
              </a:p>
              <a:p>
                <a:pPr algn="l"/>
                <a:endParaRPr lang="bn-IN" sz="5800" dirty="0" smtClean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6200" dirty="0" err="1" smtClean="0">
                    <a:solidFill>
                      <a:schemeClr val="tx1"/>
                    </a:solidFill>
                  </a:rPr>
                  <a:t>যে</a:t>
                </a:r>
                <a:r>
                  <a:rPr lang="en-US" sz="6200" dirty="0">
                    <a:solidFill>
                      <a:prstClr val="black"/>
                    </a:solidFill>
                  </a:rPr>
                  <a:t> </a:t>
                </a:r>
                <a:r>
                  <a:rPr lang="en-US" sz="6200" dirty="0" err="1" smtClean="0">
                    <a:solidFill>
                      <a:prstClr val="black"/>
                    </a:solidFill>
                  </a:rPr>
                  <a:t>সমীকরণে</a:t>
                </a:r>
                <a:r>
                  <a:rPr lang="bn-IN" sz="6200" dirty="0" smtClean="0">
                    <a:solidFill>
                      <a:prstClr val="black"/>
                    </a:solidFill>
                  </a:rPr>
                  <a:t> অজ্ঞাত কোণের</a:t>
                </a:r>
                <a:r>
                  <a:rPr lang="en-US" sz="6200" dirty="0">
                    <a:solidFill>
                      <a:schemeClr val="tx1"/>
                    </a:solidFill>
                  </a:rPr>
                  <a:t> </a:t>
                </a:r>
                <a:r>
                  <a:rPr lang="en-US" sz="6200" dirty="0" err="1" smtClean="0">
                    <a:solidFill>
                      <a:schemeClr val="tx1"/>
                    </a:solidFill>
                  </a:rPr>
                  <a:t>ত্রিকোণমিতিক</a:t>
                </a:r>
                <a:r>
                  <a:rPr lang="bn-IN" sz="6200" dirty="0" smtClean="0">
                    <a:solidFill>
                      <a:schemeClr val="tx1"/>
                    </a:solidFill>
                  </a:rPr>
                  <a:t> অনুপাত থাকে তাকে</a:t>
                </a:r>
                <a:r>
                  <a:rPr lang="en-US" sz="6200" dirty="0">
                    <a:solidFill>
                      <a:schemeClr val="tx1"/>
                    </a:solidFill>
                  </a:rPr>
                  <a:t> </a:t>
                </a:r>
                <a:r>
                  <a:rPr lang="en-US" sz="6200" dirty="0" err="1" smtClean="0">
                    <a:solidFill>
                      <a:schemeClr val="tx1"/>
                    </a:solidFill>
                  </a:rPr>
                  <a:t>ত্রিকোণমিতিক</a:t>
                </a:r>
                <a:r>
                  <a:rPr lang="en-US" sz="6200" dirty="0" smtClean="0">
                    <a:solidFill>
                      <a:schemeClr val="tx1"/>
                    </a:solidFill>
                  </a:rPr>
                  <a:t> </a:t>
                </a:r>
                <a:endParaRPr lang="bn-IN" sz="6200" dirty="0" smtClean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6200" dirty="0" err="1" smtClean="0">
                    <a:solidFill>
                      <a:schemeClr val="tx1"/>
                    </a:solidFill>
                  </a:rPr>
                  <a:t>সমীকরণ</a:t>
                </a:r>
                <a:r>
                  <a:rPr lang="bn-IN" sz="6200" dirty="0" smtClean="0">
                    <a:solidFill>
                      <a:schemeClr val="tx1"/>
                    </a:solidFill>
                  </a:rPr>
                  <a:t> বলে।</a:t>
                </a:r>
                <a:r>
                  <a:rPr lang="en-US" sz="6200" dirty="0">
                    <a:solidFill>
                      <a:schemeClr val="tx1"/>
                    </a:solidFill>
                  </a:rPr>
                  <a:t> </a:t>
                </a:r>
                <a:r>
                  <a:rPr lang="en-US" sz="6200" dirty="0" err="1">
                    <a:solidFill>
                      <a:schemeClr val="tx1"/>
                    </a:solidFill>
                  </a:rPr>
                  <a:t>ত্রিকোণমিতিক</a:t>
                </a:r>
                <a:r>
                  <a:rPr lang="en-US" sz="6200" dirty="0">
                    <a:solidFill>
                      <a:schemeClr val="tx1"/>
                    </a:solidFill>
                  </a:rPr>
                  <a:t> </a:t>
                </a:r>
                <a:r>
                  <a:rPr lang="en-US" sz="6200" dirty="0" err="1" smtClean="0">
                    <a:solidFill>
                      <a:schemeClr val="tx1"/>
                    </a:solidFill>
                  </a:rPr>
                  <a:t>সমীকরণ</a:t>
                </a:r>
                <a:r>
                  <a:rPr lang="bn-IN" sz="6200" dirty="0" smtClean="0">
                    <a:solidFill>
                      <a:schemeClr val="tx1"/>
                    </a:solidFill>
                  </a:rPr>
                  <a:t> হতে প্রাপ্ত কোনগুলিকে </a:t>
                </a:r>
                <a:r>
                  <a:rPr lang="en-US" sz="6200" dirty="0" err="1" smtClean="0">
                    <a:solidFill>
                      <a:schemeClr val="tx1"/>
                    </a:solidFill>
                  </a:rPr>
                  <a:t>সমীকরণের</a:t>
                </a:r>
                <a:r>
                  <a:rPr lang="en-US" sz="6200" dirty="0" smtClean="0">
                    <a:solidFill>
                      <a:schemeClr val="tx1"/>
                    </a:solidFill>
                  </a:rPr>
                  <a:t> </a:t>
                </a:r>
                <a:endParaRPr lang="bn-IN" sz="6200" dirty="0" smtClean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6200" dirty="0" smtClean="0">
                    <a:solidFill>
                      <a:schemeClr val="tx1"/>
                    </a:solidFill>
                  </a:rPr>
                  <a:t> </a:t>
                </a:r>
                <a:r>
                  <a:rPr lang="en-US" sz="6200" dirty="0" err="1" smtClean="0">
                    <a:solidFill>
                      <a:schemeClr val="tx1"/>
                    </a:solidFill>
                  </a:rPr>
                  <a:t>সমাধান</a:t>
                </a:r>
                <a:r>
                  <a:rPr lang="bn-IN" sz="6200" dirty="0" smtClean="0">
                    <a:solidFill>
                      <a:schemeClr val="tx1"/>
                    </a:solidFill>
                  </a:rPr>
                  <a:t> বলে এবং</a:t>
                </a:r>
                <a:r>
                  <a:rPr lang="en-US" sz="62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620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bn-IN" sz="62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bn-IN" sz="62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ও</m:t>
                    </m:r>
                    <m:r>
                      <a:rPr lang="bn-IN" sz="62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62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62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sz="5500" dirty="0">
                    <a:solidFill>
                      <a:prstClr val="black"/>
                    </a:solidFill>
                  </a:rPr>
                  <a:t> </a:t>
                </a:r>
                <a:r>
                  <a:rPr lang="bn-IN" sz="5500" dirty="0" smtClean="0">
                    <a:solidFill>
                      <a:prstClr val="black"/>
                    </a:solidFill>
                  </a:rPr>
                  <a:t>- এর মধ্যবর্তী কোণগুলোকে মূখ্য সমাধান বলে। যেহেতু </a:t>
                </a:r>
                <a:r>
                  <a:rPr lang="en-US" sz="5500" dirty="0" err="1" smtClean="0">
                    <a:solidFill>
                      <a:schemeClr val="tx1"/>
                    </a:solidFill>
                  </a:rPr>
                  <a:t>ত্রিকো</a:t>
                </a:r>
                <a:r>
                  <a:rPr lang="bn-IN" sz="5500" dirty="0" smtClean="0">
                    <a:solidFill>
                      <a:schemeClr val="tx1"/>
                    </a:solidFill>
                  </a:rPr>
                  <a:t>-</a:t>
                </a:r>
              </a:p>
              <a:p>
                <a:pPr lvl="0" algn="l"/>
                <a:r>
                  <a:rPr lang="bn-IN" sz="5500" dirty="0">
                    <a:solidFill>
                      <a:schemeClr val="tx1"/>
                    </a:solidFill>
                  </a:rPr>
                  <a:t> </a:t>
                </a:r>
                <a:r>
                  <a:rPr lang="en-US" sz="5500" dirty="0" err="1" smtClean="0">
                    <a:solidFill>
                      <a:schemeClr val="tx1"/>
                    </a:solidFill>
                  </a:rPr>
                  <a:t>ণমিতিক</a:t>
                </a:r>
                <a:r>
                  <a:rPr lang="en-US" sz="5500" dirty="0" smtClean="0">
                    <a:solidFill>
                      <a:schemeClr val="tx1"/>
                    </a:solidFill>
                  </a:rPr>
                  <a:t> </a:t>
                </a:r>
                <a:r>
                  <a:rPr lang="bn-IN" sz="5500" dirty="0" smtClean="0">
                    <a:solidFill>
                      <a:schemeClr val="tx1"/>
                    </a:solidFill>
                  </a:rPr>
                  <a:t>ফাংশনগুলো পর্যায়ী তাই </a:t>
                </a:r>
                <a:r>
                  <a:rPr lang="en-US" sz="6200" dirty="0" err="1" smtClean="0">
                    <a:solidFill>
                      <a:prstClr val="black"/>
                    </a:solidFill>
                  </a:rPr>
                  <a:t>ত্রিকোণমিতিক</a:t>
                </a:r>
                <a:r>
                  <a:rPr lang="en-US" sz="6200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sz="6200" dirty="0" err="1">
                    <a:solidFill>
                      <a:prstClr val="black"/>
                    </a:solidFill>
                  </a:rPr>
                  <a:t>সমীকরণের</a:t>
                </a:r>
                <a:r>
                  <a:rPr lang="en-US" sz="6200" dirty="0">
                    <a:solidFill>
                      <a:prstClr val="black"/>
                    </a:solidFill>
                  </a:rPr>
                  <a:t> </a:t>
                </a:r>
                <a:r>
                  <a:rPr lang="bn-IN" sz="6200" dirty="0" smtClean="0">
                    <a:solidFill>
                      <a:prstClr val="black"/>
                    </a:solidFill>
                  </a:rPr>
                  <a:t>অসংখ্য </a:t>
                </a:r>
                <a:r>
                  <a:rPr lang="en-US" sz="6200" dirty="0" err="1" smtClean="0">
                    <a:solidFill>
                      <a:prstClr val="black"/>
                    </a:solidFill>
                  </a:rPr>
                  <a:t>সমাধান</a:t>
                </a:r>
                <a:r>
                  <a:rPr lang="bn-IN" sz="6200" dirty="0" smtClean="0">
                    <a:solidFill>
                      <a:prstClr val="black"/>
                    </a:solidFill>
                  </a:rPr>
                  <a:t> থাকে। </a:t>
                </a:r>
              </a:p>
              <a:p>
                <a:pPr algn="l"/>
                <a:r>
                  <a:rPr lang="bn-IN" sz="6200" dirty="0" smtClean="0">
                    <a:solidFill>
                      <a:prstClr val="black"/>
                    </a:solidFill>
                  </a:rPr>
                  <a:t>সব </a:t>
                </a:r>
                <a:r>
                  <a:rPr lang="en-US" sz="6200" dirty="0" err="1" smtClean="0">
                    <a:solidFill>
                      <a:prstClr val="black"/>
                    </a:solidFill>
                  </a:rPr>
                  <a:t>সমাধান</a:t>
                </a:r>
                <a:r>
                  <a:rPr lang="bn-IN" sz="6200" dirty="0" smtClean="0">
                    <a:solidFill>
                      <a:prstClr val="black"/>
                    </a:solidFill>
                  </a:rPr>
                  <a:t>কে যে সূত্রের মাধ্যমে প্রকাশ করা যায় তাকে</a:t>
                </a:r>
                <a:r>
                  <a:rPr lang="bn-IN" sz="6200" dirty="0">
                    <a:solidFill>
                      <a:schemeClr val="tx1"/>
                    </a:solidFill>
                  </a:rPr>
                  <a:t> </a:t>
                </a:r>
                <a:r>
                  <a:rPr lang="en-US" sz="6200" dirty="0" err="1">
                    <a:solidFill>
                      <a:schemeClr val="tx1"/>
                    </a:solidFill>
                  </a:rPr>
                  <a:t>সমীকরণের</a:t>
                </a:r>
                <a:r>
                  <a:rPr lang="en-US" sz="6200" dirty="0">
                    <a:solidFill>
                      <a:schemeClr val="tx1"/>
                    </a:solidFill>
                  </a:rPr>
                  <a:t> </a:t>
                </a:r>
                <a:r>
                  <a:rPr lang="en-US" sz="6200" dirty="0" err="1">
                    <a:solidFill>
                      <a:schemeClr val="tx1"/>
                    </a:solidFill>
                  </a:rPr>
                  <a:t>সাধারণ</a:t>
                </a:r>
                <a:r>
                  <a:rPr lang="en-US" sz="6200" dirty="0">
                    <a:solidFill>
                      <a:schemeClr val="tx1"/>
                    </a:solidFill>
                  </a:rPr>
                  <a:t> </a:t>
                </a:r>
                <a:r>
                  <a:rPr lang="en-US" sz="6200" dirty="0" err="1">
                    <a:solidFill>
                      <a:schemeClr val="tx1"/>
                    </a:solidFill>
                  </a:rPr>
                  <a:t>সমাধান</a:t>
                </a:r>
                <a:endParaRPr lang="bn-IN" sz="6200" dirty="0">
                  <a:solidFill>
                    <a:schemeClr val="tx1"/>
                  </a:solidFill>
                </a:endParaRPr>
              </a:p>
              <a:p>
                <a:pPr algn="l"/>
                <a:r>
                  <a:rPr lang="bn-IN" sz="6200" dirty="0" smtClean="0">
                    <a:solidFill>
                      <a:schemeClr val="tx1"/>
                    </a:solidFill>
                  </a:rPr>
                  <a:t>বলে।</a:t>
                </a:r>
              </a:p>
              <a:p>
                <a:pPr algn="l"/>
                <a:r>
                  <a:rPr lang="en-US" sz="8600" dirty="0">
                    <a:solidFill>
                      <a:prstClr val="black"/>
                    </a:solidFill>
                  </a:rPr>
                  <a:t>sin</a:t>
                </a:r>
                <a14:m>
                  <m:oMath xmlns:m="http://schemas.openxmlformats.org/officeDocument/2006/math">
                    <m:r>
                      <a:rPr lang="en-US" sz="86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bn-IN" sz="86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bn-IN" sz="86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f>
                      <m:fPr>
                        <m:ctrlPr>
                          <a:rPr lang="bn-IN" sz="86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86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86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bn-IN" sz="4900" dirty="0" smtClean="0">
                    <a:solidFill>
                      <a:schemeClr val="tx1"/>
                    </a:solidFill>
                  </a:rPr>
                  <a:t> এর বিভিন্ন প্রকার </a:t>
                </a:r>
                <a:r>
                  <a:rPr lang="en-US" sz="4900" dirty="0" err="1" smtClean="0">
                    <a:solidFill>
                      <a:schemeClr val="tx1"/>
                    </a:solidFill>
                  </a:rPr>
                  <a:t>সমাধা</a:t>
                </a:r>
                <a:r>
                  <a:rPr lang="bn-IN" sz="4900" dirty="0" smtClean="0">
                    <a:solidFill>
                      <a:schemeClr val="tx1"/>
                    </a:solidFill>
                  </a:rPr>
                  <a:t>নের উদাহরণ</a:t>
                </a:r>
                <a:endParaRPr lang="en-US" sz="4900" dirty="0" smtClean="0">
                  <a:solidFill>
                    <a:schemeClr val="tx1"/>
                  </a:solidFill>
                </a:endParaRPr>
              </a:p>
              <a:p>
                <a:pPr algn="l"/>
                <a:endParaRPr lang="bn-IN" sz="4500" dirty="0" smtClean="0">
                  <a:solidFill>
                    <a:schemeClr val="tx1"/>
                  </a:solidFill>
                </a:endParaRPr>
              </a:p>
              <a:p>
                <a:pPr algn="l"/>
                <a:r>
                  <a:rPr lang="bn-IN" sz="5000" dirty="0" smtClean="0">
                    <a:solidFill>
                      <a:schemeClr val="tx1"/>
                    </a:solidFill>
                  </a:rPr>
                  <a:t>বিভিন্ন শর্তে </a:t>
                </a:r>
                <a:r>
                  <a:rPr lang="en-US" sz="5000" dirty="0" err="1" smtClean="0">
                    <a:solidFill>
                      <a:schemeClr val="tx1"/>
                    </a:solidFill>
                  </a:rPr>
                  <a:t>সমাধান</a:t>
                </a:r>
                <a:r>
                  <a:rPr lang="bn-IN" sz="5000" dirty="0" smtClean="0">
                    <a:solidFill>
                      <a:schemeClr val="tx1"/>
                    </a:solidFill>
                  </a:rPr>
                  <a:t>ঃ</a:t>
                </a:r>
                <a:endParaRPr lang="en-US" sz="5000" dirty="0" smtClean="0">
                  <a:solidFill>
                    <a:schemeClr val="tx1"/>
                  </a:solidFill>
                </a:endParaRPr>
              </a:p>
              <a:p>
                <a:pPr algn="l"/>
                <a:endParaRPr lang="bn-IN" sz="5000" dirty="0" smtClean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6200" dirty="0" smtClean="0">
                    <a:solidFill>
                      <a:schemeClr val="tx1"/>
                    </a:solidFill>
                  </a:rPr>
                  <a:t>   (i) </a:t>
                </a:r>
                <a:r>
                  <a:rPr lang="bn-IN" sz="6200" dirty="0" smtClean="0">
                    <a:solidFill>
                      <a:schemeClr val="tx1"/>
                    </a:solidFill>
                  </a:rPr>
                  <a:t>শর্ত </a:t>
                </a:r>
                <a:r>
                  <a:rPr lang="en-US" sz="62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62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6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62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6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6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6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&lt;</m:t>
                    </m:r>
                    <m:sSup>
                      <m:sSupPr>
                        <m:ctrlPr>
                          <a:rPr lang="en-US" sz="6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6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e>
                      <m:sup>
                        <m:r>
                          <a:rPr lang="en-US" sz="62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6200" dirty="0" smtClean="0">
                    <a:solidFill>
                      <a:schemeClr val="tx1"/>
                    </a:solidFill>
                  </a:rPr>
                  <a:t>;</a:t>
                </a:r>
                <a:r>
                  <a:rPr lang="en-US" sz="6200" dirty="0">
                    <a:solidFill>
                      <a:prstClr val="black"/>
                    </a:solidFill>
                  </a:rPr>
                  <a:t> </a:t>
                </a:r>
                <a:r>
                  <a:rPr lang="en-US" sz="6200" dirty="0" err="1" smtClean="0">
                    <a:solidFill>
                      <a:prstClr val="black"/>
                    </a:solidFill>
                  </a:rPr>
                  <a:t>সমাধান</a:t>
                </a:r>
                <a:r>
                  <a:rPr lang="en-US" sz="6200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6200" b="0" i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6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2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6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6200" dirty="0" smtClean="0">
                    <a:solidFill>
                      <a:prstClr val="black"/>
                    </a:solidFill>
                  </a:rPr>
                  <a:t>  </a:t>
                </a:r>
              </a:p>
              <a:p>
                <a:pPr algn="l"/>
                <a:r>
                  <a:rPr lang="en-US" sz="6200" dirty="0" smtClean="0">
                    <a:solidFill>
                      <a:schemeClr val="tx1"/>
                    </a:solidFill>
                  </a:rPr>
                  <a:t>   </a:t>
                </a:r>
                <a:r>
                  <a:rPr lang="en-US" sz="6200" dirty="0">
                    <a:solidFill>
                      <a:schemeClr val="tx1"/>
                    </a:solidFill>
                  </a:rPr>
                  <a:t>(</a:t>
                </a:r>
                <a:r>
                  <a:rPr lang="en-US" sz="6200" dirty="0" smtClean="0">
                    <a:solidFill>
                      <a:schemeClr val="tx1"/>
                    </a:solidFill>
                  </a:rPr>
                  <a:t>ii) </a:t>
                </a:r>
                <a:r>
                  <a:rPr lang="bn-IN" sz="6200" dirty="0">
                    <a:solidFill>
                      <a:schemeClr val="tx1"/>
                    </a:solidFill>
                  </a:rPr>
                  <a:t>শর্ত </a:t>
                </a:r>
                <a14:m>
                  <m:oMath xmlns:m="http://schemas.openxmlformats.org/officeDocument/2006/math">
                    <m:r>
                      <a:rPr lang="en-US" sz="6200" i="1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r>
                      <a:rPr lang="en-US" sz="6200" b="0" i="1" smtClean="0">
                        <a:solidFill>
                          <a:schemeClr val="tx1"/>
                        </a:solidFill>
                        <a:latin typeface="Cambria Math"/>
                      </a:rPr>
                      <m:t>3</m:t>
                    </m:r>
                    <m:r>
                      <a:rPr lang="en-US" sz="62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62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62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62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&lt;</m:t>
                    </m:r>
                    <m:sSup>
                      <m:sSupPr>
                        <m:ctrlPr>
                          <a:rPr lang="en-US" sz="62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62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0</m:t>
                        </m:r>
                      </m:e>
                      <m:sup>
                        <m:r>
                          <a:rPr lang="en-US" sz="62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°</m:t>
                        </m:r>
                      </m:sup>
                    </m:sSup>
                  </m:oMath>
                </a14:m>
                <a:r>
                  <a:rPr lang="en-US" sz="6200" dirty="0">
                    <a:solidFill>
                      <a:schemeClr val="tx1"/>
                    </a:solidFill>
                  </a:rPr>
                  <a:t>;</a:t>
                </a:r>
                <a:r>
                  <a:rPr lang="en-US" sz="6200" dirty="0">
                    <a:solidFill>
                      <a:prstClr val="black"/>
                    </a:solidFill>
                  </a:rPr>
                  <a:t> </a:t>
                </a:r>
                <a:r>
                  <a:rPr lang="en-US" sz="6200" dirty="0" err="1">
                    <a:solidFill>
                      <a:prstClr val="black"/>
                    </a:solidFill>
                  </a:rPr>
                  <a:t>সমাধান</a:t>
                </a:r>
                <a:r>
                  <a:rPr lang="en-US" sz="6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62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6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6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6200" dirty="0">
                    <a:solidFill>
                      <a:prstClr val="black"/>
                    </a:solidFill>
                  </a:rPr>
                  <a:t> </a:t>
                </a:r>
                <a:r>
                  <a:rPr lang="en-US" sz="6200" dirty="0" smtClean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62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6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5</m:t>
                        </m:r>
                        <m:r>
                          <a:rPr lang="en-US" sz="6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6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6200" dirty="0" smtClean="0">
                    <a:solidFill>
                      <a:prstClr val="black"/>
                    </a:solidFill>
                  </a:rPr>
                  <a:t> , </a:t>
                </a:r>
                <a14:m>
                  <m:oMath xmlns:m="http://schemas.openxmlformats.org/officeDocument/2006/math">
                    <m:r>
                      <a:rPr lang="en-US" sz="6200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6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11</m:t>
                        </m:r>
                        <m:r>
                          <a:rPr lang="en-US" sz="6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6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6200" dirty="0">
                    <a:solidFill>
                      <a:prstClr val="black"/>
                    </a:solidFill>
                  </a:rPr>
                  <a:t> </a:t>
                </a:r>
                <a:endParaRPr lang="en-US" sz="6200" dirty="0" smtClean="0">
                  <a:solidFill>
                    <a:prstClr val="black"/>
                  </a:solidFill>
                </a:endParaRPr>
              </a:p>
              <a:p>
                <a:pPr algn="l"/>
                <a:r>
                  <a:rPr lang="en-US" sz="6200" dirty="0">
                    <a:solidFill>
                      <a:prstClr val="black"/>
                    </a:solidFill>
                  </a:rPr>
                  <a:t> </a:t>
                </a:r>
                <a:r>
                  <a:rPr lang="en-US" sz="6200" dirty="0" smtClean="0">
                    <a:solidFill>
                      <a:prstClr val="black"/>
                    </a:solidFill>
                  </a:rPr>
                  <a:t>  (iii)</a:t>
                </a:r>
                <a:r>
                  <a:rPr lang="bn-IN" sz="6200" dirty="0">
                    <a:solidFill>
                      <a:prstClr val="black"/>
                    </a:solidFill>
                  </a:rPr>
                  <a:t> মূখ্য সমাধান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2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7</m:t>
                        </m:r>
                        <m:r>
                          <a:rPr lang="en-US" sz="6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6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6200" dirty="0" smtClean="0">
                    <a:solidFill>
                      <a:prstClr val="black"/>
                    </a:solidFill>
                  </a:rPr>
                  <a:t> 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11</m:t>
                        </m:r>
                        <m:r>
                          <a:rPr lang="en-US" sz="6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6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6200" dirty="0">
                    <a:solidFill>
                      <a:prstClr val="black"/>
                    </a:solidFill>
                  </a:rPr>
                  <a:t> </a:t>
                </a:r>
                <a:r>
                  <a:rPr lang="en-US" sz="6200" dirty="0" smtClean="0">
                    <a:solidFill>
                      <a:prstClr val="black"/>
                    </a:solidFill>
                  </a:rPr>
                  <a:t> </a:t>
                </a:r>
              </a:p>
              <a:p>
                <a:pPr algn="l"/>
                <a:r>
                  <a:rPr lang="en-US" sz="6200" dirty="0">
                    <a:solidFill>
                      <a:prstClr val="black"/>
                    </a:solidFill>
                  </a:rPr>
                  <a:t> </a:t>
                </a:r>
                <a:r>
                  <a:rPr lang="en-US" sz="6200" dirty="0" smtClean="0">
                    <a:solidFill>
                      <a:prstClr val="black"/>
                    </a:solidFill>
                  </a:rPr>
                  <a:t>  </a:t>
                </a:r>
                <a:br>
                  <a:rPr lang="en-US" sz="6200" dirty="0" smtClean="0">
                    <a:solidFill>
                      <a:prstClr val="black"/>
                    </a:solidFill>
                  </a:rPr>
                </a:br>
                <a:r>
                  <a:rPr lang="en-US" sz="6200" dirty="0" smtClean="0">
                    <a:solidFill>
                      <a:prstClr val="black"/>
                    </a:solidFill>
                  </a:rPr>
                  <a:t>   (iv)</a:t>
                </a:r>
                <a:r>
                  <a:rPr lang="en-US" sz="6200" dirty="0">
                    <a:solidFill>
                      <a:schemeClr val="tx1"/>
                    </a:solidFill>
                  </a:rPr>
                  <a:t> </a:t>
                </a:r>
                <a:r>
                  <a:rPr lang="en-US" sz="6200" dirty="0" err="1">
                    <a:solidFill>
                      <a:schemeClr val="tx1"/>
                    </a:solidFill>
                  </a:rPr>
                  <a:t>সাধারণ</a:t>
                </a:r>
                <a:r>
                  <a:rPr lang="en-US" sz="6200" dirty="0">
                    <a:solidFill>
                      <a:schemeClr val="tx1"/>
                    </a:solidFill>
                  </a:rPr>
                  <a:t> </a:t>
                </a:r>
                <a:r>
                  <a:rPr lang="en-US" sz="6200" dirty="0" err="1">
                    <a:solidFill>
                      <a:schemeClr val="tx1"/>
                    </a:solidFill>
                  </a:rPr>
                  <a:t>সমাধান</a:t>
                </a:r>
                <a:r>
                  <a:rPr lang="en-US" sz="6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62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62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62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sz="6200" dirty="0" smtClean="0">
                    <a:solidFill>
                      <a:prstClr val="black"/>
                    </a:solidFill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7</m:t>
                        </m:r>
                        <m:r>
                          <a:rPr lang="en-US" sz="6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6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6200" dirty="0" smtClean="0">
                    <a:solidFill>
                      <a:prstClr val="black"/>
                    </a:solidFill>
                  </a:rPr>
                  <a:t> , </a:t>
                </a:r>
                <a14:m>
                  <m:oMath xmlns:m="http://schemas.openxmlformats.org/officeDocument/2006/math">
                    <m:r>
                      <a:rPr lang="en-US" sz="62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62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62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sz="6200" dirty="0" smtClean="0">
                    <a:solidFill>
                      <a:prstClr val="black"/>
                    </a:solidFill>
                  </a:rPr>
                  <a:t>+</a:t>
                </a:r>
                <a:r>
                  <a:rPr lang="en-US" sz="62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2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6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11</m:t>
                        </m:r>
                        <m:r>
                          <a:rPr lang="en-US" sz="62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62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prstClr val="black"/>
                    </a:solidFill>
                  </a:rPr>
                  <a:t/>
                </a:r>
                <a:br>
                  <a:rPr lang="en-US" sz="2000" dirty="0" smtClean="0">
                    <a:solidFill>
                      <a:prstClr val="black"/>
                    </a:solidFill>
                  </a:rPr>
                </a:br>
                <a:endParaRPr lang="en-US" sz="2000" dirty="0">
                  <a:solidFill>
                    <a:prstClr val="black"/>
                  </a:solidFill>
                </a:endParaRPr>
              </a:p>
              <a:p>
                <a:pPr algn="l"/>
                <a:r>
                  <a:rPr lang="en-US" sz="2000" dirty="0" smtClean="0">
                    <a:solidFill>
                      <a:prstClr val="black"/>
                    </a:solidFill>
                  </a:rPr>
                  <a:t> </a:t>
                </a:r>
                <a:endParaRPr lang="en-US" sz="2000" dirty="0">
                  <a:solidFill>
                    <a:prstClr val="black"/>
                  </a:solidFill>
                </a:endParaRPr>
              </a:p>
              <a:p>
                <a:pPr algn="l"/>
                <a:endParaRPr lang="en-US" sz="2000" dirty="0">
                  <a:solidFill>
                    <a:prstClr val="black"/>
                  </a:solidFill>
                </a:endParaRPr>
              </a:p>
              <a:p>
                <a:pPr algn="l"/>
                <a:endParaRPr lang="bn-IN" sz="2000" dirty="0">
                  <a:solidFill>
                    <a:schemeClr val="tx1"/>
                  </a:solidFill>
                </a:endParaRPr>
              </a:p>
              <a:p>
                <a:pPr algn="l"/>
                <a:endParaRPr lang="bn-IN" sz="2000" dirty="0">
                  <a:solidFill>
                    <a:schemeClr val="tx1"/>
                  </a:solidFill>
                </a:endParaRPr>
              </a:p>
              <a:p>
                <a:pPr algn="l"/>
                <a:endParaRPr lang="bn-IN" sz="2000" dirty="0">
                  <a:solidFill>
                    <a:schemeClr val="tx1"/>
                  </a:solidFill>
                </a:endParaRPr>
              </a:p>
              <a:p>
                <a:pPr lvl="0" algn="l"/>
                <a:endParaRPr lang="bn-IN" sz="2000" dirty="0">
                  <a:solidFill>
                    <a:prstClr val="black"/>
                  </a:solidFill>
                </a:endParaRPr>
              </a:p>
              <a:p>
                <a:pPr algn="l"/>
                <a:endParaRPr lang="bn-IN" sz="1800" dirty="0">
                  <a:solidFill>
                    <a:schemeClr val="tx1"/>
                  </a:solidFill>
                </a:endParaRPr>
              </a:p>
              <a:p>
                <a:pPr algn="l"/>
                <a:r>
                  <a:rPr lang="bn-IN" sz="1800" dirty="0" smtClean="0">
                    <a:solidFill>
                      <a:prstClr val="black"/>
                    </a:solidFill>
                  </a:rPr>
                  <a:t> </a:t>
                </a:r>
                <a:endParaRPr lang="bn-IN" sz="2000" dirty="0">
                  <a:solidFill>
                    <a:schemeClr val="tx1"/>
                  </a:solidFill>
                </a:endParaRPr>
              </a:p>
              <a:p>
                <a:pPr algn="l"/>
                <a:endParaRPr lang="en-US" sz="2000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3"/>
                <a:stretch>
                  <a:fillRect l="-1333" t="-533" r="-333"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2766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0"/>
            <a:ext cx="9144000" cy="678180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1303843"/>
            <a:ext cx="9157855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6832"/>
          <a:stretch/>
        </p:blipFill>
        <p:spPr bwMode="auto">
          <a:xfrm>
            <a:off x="6926" y="1761116"/>
            <a:ext cx="9137073" cy="652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0456"/>
            <a:ext cx="9144000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8" y="2413579"/>
            <a:ext cx="9150924" cy="4058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91" y="2819400"/>
            <a:ext cx="91924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729"/>
          <a:stretch/>
        </p:blipFill>
        <p:spPr bwMode="auto">
          <a:xfrm>
            <a:off x="-20781" y="3276600"/>
            <a:ext cx="9164780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346" y="3657600"/>
            <a:ext cx="9206346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4191000"/>
            <a:ext cx="9164781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91" y="4876800"/>
            <a:ext cx="9192489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994"/>
          <a:stretch/>
        </p:blipFill>
        <p:spPr bwMode="auto">
          <a:xfrm>
            <a:off x="-48491" y="5257800"/>
            <a:ext cx="9192489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5791200"/>
            <a:ext cx="9164779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491" y="6324600"/>
            <a:ext cx="9192487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" y="0"/>
            <a:ext cx="9137073" cy="8765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05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30050"/>
                <a:ext cx="9144000" cy="6858000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algn="l"/>
                <a:r>
                  <a:rPr lang="en-US" sz="2800" dirty="0" smtClean="0">
                    <a:solidFill>
                      <a:schemeClr val="tx1"/>
                    </a:solidFill>
                  </a:rPr>
                  <a:t>সমাধান </a:t>
                </a:r>
                <a:r>
                  <a:rPr lang="en-US" sz="2800" dirty="0" err="1">
                    <a:solidFill>
                      <a:schemeClr val="tx1"/>
                    </a:solidFill>
                  </a:rPr>
                  <a:t>কর</a:t>
                </a:r>
                <a:r>
                  <a:rPr lang="en-US" sz="2800" dirty="0">
                    <a:solidFill>
                      <a:schemeClr val="tx1"/>
                    </a:solidFill>
                  </a:rPr>
                  <a:t> </a:t>
                </a:r>
                <a:r>
                  <a:rPr lang="bn-IN" sz="2800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𝑐𝑜𝑠𝑥</m:t>
                    </m:r>
                    <m:r>
                      <a:rPr lang="bn-IN" sz="2800" b="0" i="1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𝑠𝑖𝑛𝑥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e>
                    </m:rad>
                  </m:oMath>
                </a14:m>
                <a:r>
                  <a:rPr lang="bn-IN" sz="2400" dirty="0" smtClean="0">
                    <a:solidFill>
                      <a:schemeClr val="tx1"/>
                    </a:solidFill>
                  </a:rPr>
                  <a:t>    </a:t>
                </a:r>
              </a:p>
              <a:p>
                <a:pPr algn="l"/>
                <a:r>
                  <a:rPr lang="en-US" sz="2800" dirty="0" err="1" smtClean="0">
                    <a:solidFill>
                      <a:schemeClr val="tx1"/>
                    </a:solidFill>
                  </a:rPr>
                  <a:t>সমাধান</a:t>
                </a:r>
                <a:r>
                  <a:rPr lang="bn-IN" sz="2800" dirty="0">
                    <a:solidFill>
                      <a:schemeClr val="tx1"/>
                    </a:solidFill>
                  </a:rPr>
                  <a:t>ঃ</a:t>
                </a:r>
                <a:r>
                  <a:rPr lang="bn-IN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𝑐𝑜𝑠𝑥</m:t>
                    </m:r>
                    <m:r>
                      <a:rPr lang="bn-IN" i="1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  <m:t>3</m:t>
                        </m:r>
                      </m:e>
                    </m:rad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𝑠𝑖𝑛𝑥</m:t>
                    </m:r>
                    <m:r>
                      <a:rPr lang="en-US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e>
                    </m:rad>
                  </m:oMath>
                </a14:m>
                <a:endParaRPr lang="bn-IN" sz="2400" dirty="0" smtClean="0"/>
              </a:p>
              <a:p>
                <a:pPr algn="l"/>
                <a:r>
                  <a:rPr lang="bn-IN" dirty="0" smtClean="0">
                    <a:solidFill>
                      <a:prstClr val="black"/>
                    </a:solidFill>
                  </a:rPr>
                  <a:t> </a:t>
                </a:r>
                <a:r>
                  <a:rPr lang="bn-IN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            </a:t>
                </a:r>
                <a:r>
                  <a:rPr lang="en-US" sz="2000" dirty="0" err="1" smtClean="0">
                    <a:solidFill>
                      <a:prstClr val="black"/>
                    </a:solidFill>
                  </a:rPr>
                  <a:t>বা</a:t>
                </a:r>
                <a:r>
                  <a:rPr lang="en-US" sz="2800" dirty="0">
                    <a:solidFill>
                      <a:srgbClr val="002060"/>
                    </a:solidFill>
                  </a:rPr>
                  <a:t>, </a:t>
                </a:r>
                <a:r>
                  <a:rPr lang="bn-IN" dirty="0" smtClean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bn-IN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bn-IN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𝑐𝑜𝑠𝑥</m:t>
                    </m:r>
                    <m:r>
                      <a:rPr lang="bn-IN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f>
                      <m:fPr>
                        <m:ctrlPr>
                          <a:rPr lang="bn-IN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bn-IN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𝑠𝑖𝑛𝑥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bn-IN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bn-IN" sz="2400" dirty="0" smtClean="0"/>
              </a:p>
              <a:p>
                <a:pPr algn="l"/>
                <a:r>
                  <a:rPr lang="en-US" sz="2000" dirty="0" smtClean="0">
                    <a:solidFill>
                      <a:prstClr val="black"/>
                    </a:solidFill>
                  </a:rPr>
                  <a:t>               </a:t>
                </a:r>
                <a:r>
                  <a:rPr lang="en-US" sz="2000" dirty="0" err="1" smtClean="0">
                    <a:solidFill>
                      <a:prstClr val="black"/>
                    </a:solidFill>
                  </a:rPr>
                  <a:t>বা</a:t>
                </a:r>
                <a:r>
                  <a:rPr lang="en-US" sz="2800" dirty="0">
                    <a:solidFill>
                      <a:srgbClr val="00206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𝑐𝑜𝑠𝑥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𝑐𝑜𝑠</m:t>
                    </m:r>
                    <m:f>
                      <m:f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bn-IN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𝑠𝑖𝑛𝑥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𝑠𝑖𝑛</m:t>
                    </m:r>
                    <m:f>
                      <m:fPr>
                        <m:ctrlP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bn-IN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i="1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en-US" sz="2400" dirty="0" smtClean="0"/>
              </a:p>
              <a:p>
                <a:pPr lvl="0" algn="l"/>
                <a:r>
                  <a:rPr lang="en-US" sz="2000" dirty="0" smtClean="0">
                    <a:solidFill>
                      <a:prstClr val="black"/>
                    </a:solidFill>
                  </a:rPr>
                  <a:t>               </a:t>
                </a:r>
                <a:r>
                  <a:rPr lang="en-US" sz="2000" dirty="0" err="1" smtClean="0">
                    <a:solidFill>
                      <a:prstClr val="black"/>
                    </a:solidFill>
                  </a:rPr>
                  <a:t>বা</a:t>
                </a:r>
                <a:r>
                  <a:rPr lang="en-US" sz="2800" dirty="0">
                    <a:solidFill>
                      <a:srgbClr val="002060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i="0">
                        <a:solidFill>
                          <a:prstClr val="black"/>
                        </a:solidFill>
                        <a:latin typeface="Cambria Math"/>
                      </a:rPr>
                      <m:t>cos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⁡(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𝑐𝑜𝑠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bn-IN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prstClr val="black">
                        <a:tint val="75000"/>
                      </a:prstClr>
                    </a:solidFill>
                  </a:rPr>
                  <a:t> </a:t>
                </a:r>
              </a:p>
              <a:p>
                <a:pPr lvl="0" algn="l"/>
                <a:r>
                  <a:rPr lang="en-US" sz="2000" dirty="0" smtClean="0">
                    <a:solidFill>
                      <a:prstClr val="black"/>
                    </a:solidFill>
                  </a:rPr>
                  <a:t> 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বা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002060"/>
                        </a:solidFill>
                      </a:rPr>
                      <m:t>,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±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, </m:t>
                    </m:r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n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ℤ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r>
                  <a:rPr lang="en-US" sz="2400" dirty="0" smtClean="0">
                    <a:solidFill>
                      <a:prstClr val="black">
                        <a:tint val="75000"/>
                      </a:prstClr>
                    </a:solidFill>
                  </a:rPr>
                  <a:t> </a:t>
                </a:r>
              </a:p>
              <a:p>
                <a:pPr lvl="0" algn="l"/>
                <a:r>
                  <a:rPr lang="en-US" sz="2000" dirty="0" smtClean="0">
                    <a:solidFill>
                      <a:prstClr val="black"/>
                    </a:solidFill>
                  </a:rPr>
                  <a:t>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বা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002060"/>
                        </a:solidFill>
                      </a:rPr>
                      <m:t>,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±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400" dirty="0" smtClean="0">
                    <a:solidFill>
                      <a:prstClr val="black">
                        <a:tint val="75000"/>
                      </a:prstClr>
                    </a:solidFill>
                  </a:rPr>
                  <a:t>  </a:t>
                </a:r>
              </a:p>
              <a:p>
                <a:pPr lvl="0" algn="l"/>
                <a:r>
                  <a:rPr lang="en-US" sz="2000" dirty="0" smtClean="0">
                    <a:solidFill>
                      <a:prstClr val="black"/>
                    </a:solidFill>
                  </a:rPr>
                  <a:t>            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000" dirty="0">
                        <a:solidFill>
                          <a:prstClr val="black"/>
                        </a:solidFill>
                      </a:rPr>
                      <m:t>বা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srgbClr val="002060"/>
                        </a:solidFill>
                      </a:rPr>
                      <m:t>,</m:t>
                    </m:r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𝑥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  <a:ea typeface="Cambria Math"/>
                      </a:rPr>
                      <m:t>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7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12</m:t>
                        </m:r>
                      </m:den>
                    </m:f>
                    <m:r>
                      <a:rPr lang="en-US" b="0" i="1" smtClean="0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  <a:ea typeface="Cambria Math"/>
                      </a:rPr>
                      <m:t>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12</m:t>
                        </m:r>
                      </m:den>
                    </m:f>
                    <m:r>
                      <m:rPr>
                        <m:nor/>
                      </m:rPr>
                      <a:rPr lang="en-US" sz="2400" dirty="0">
                        <a:solidFill>
                          <a:prstClr val="black">
                            <a:tint val="75000"/>
                          </a:prstClr>
                        </a:solidFill>
                      </a:rPr>
                      <m:t> </m:t>
                    </m:r>
                  </m:oMath>
                </a14:m>
                <a:endParaRPr lang="en-US" sz="2400" dirty="0">
                  <a:solidFill>
                    <a:prstClr val="black">
                      <a:tint val="75000"/>
                    </a:prstClr>
                  </a:solidFill>
                </a:endParaRPr>
              </a:p>
              <a:p>
                <a:pPr lvl="0" algn="l"/>
                <a:r>
                  <a:rPr lang="en-US" sz="2000" dirty="0" smtClean="0">
                    <a:solidFill>
                      <a:prstClr val="black"/>
                    </a:solidFill>
                    <a:ea typeface="Cambria Math"/>
                  </a:rPr>
                  <a:t>             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নির্ণেয়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সমাধান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: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  <a:ea typeface="Cambria Math"/>
                      </a:rPr>
                      <m:t>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  <m:t>7</m:t>
                        </m:r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12</m:t>
                        </m:r>
                      </m:den>
                    </m:f>
                    <m:r>
                      <a:rPr lang="en-US" i="1">
                        <a:solidFill>
                          <a:prstClr val="black"/>
                        </a:solidFill>
                        <a:latin typeface="Cambria Math"/>
                      </a:rPr>
                      <m:t>,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  <a:ea typeface="Cambria Math"/>
                      </a:rPr>
                      <m:t>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+</m:t>
                    </m:r>
                    <m:f>
                      <m:fPr>
                        <m:ctrlP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12</m:t>
                        </m:r>
                      </m:den>
                    </m:f>
                  </m:oMath>
                </a14:m>
                <a:endParaRPr lang="en-US" sz="2400" dirty="0">
                  <a:solidFill>
                    <a:prstClr val="black">
                      <a:tint val="75000"/>
                    </a:prstClr>
                  </a:solidFill>
                </a:endParaRPr>
              </a:p>
              <a:p>
                <a:pPr algn="l"/>
                <a:endParaRPr lang="en-US" sz="2400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30050"/>
                <a:ext cx="9144000" cy="6858000"/>
              </a:xfrm>
              <a:blipFill rotWithShape="1">
                <a:blip r:embed="rId3"/>
                <a:stretch>
                  <a:fillRect l="-1529" t="-2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34" t="2" r="23146" b="16748"/>
          <a:stretch/>
        </p:blipFill>
        <p:spPr bwMode="auto">
          <a:xfrm>
            <a:off x="5410200" y="3805827"/>
            <a:ext cx="3657600" cy="3607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10800000" flipV="1">
            <a:off x="5638800" y="3274385"/>
            <a:ext cx="1905000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prstClr val="black"/>
                </a:solidFill>
              </a:rPr>
              <a:t>সূত্র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প্রয়োগ</a:t>
            </a:r>
            <a:r>
              <a:rPr lang="en-US" dirty="0" smtClean="0">
                <a:solidFill>
                  <a:prstClr val="black"/>
                </a:solidFill>
              </a:rPr>
              <a:t> ৪ </a:t>
            </a:r>
            <a:r>
              <a:rPr lang="en-US" dirty="0" err="1" smtClean="0">
                <a:solidFill>
                  <a:prstClr val="black"/>
                </a:solidFill>
              </a:rPr>
              <a:t>নং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05400" y="1623406"/>
                <a:ext cx="3810000" cy="656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1</m:t>
                              </m:r>
                            </m:e>
                            <m:sup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(</m:t>
                              </m:r>
                              <m:rad>
                                <m:radPr>
                                  <m:degHide m:val="on"/>
                                  <m:ctrlP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i="1" smtClean="0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3</m:t>
                                  </m:r>
                                </m:e>
                              </m:rad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2</m:t>
                      </m:r>
                      <m:r>
                        <a:rPr lang="en-US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bn-IN" i="1" smtClean="0">
                          <a:solidFill>
                            <a:prstClr val="black"/>
                          </a:solidFill>
                          <a:latin typeface="Cambria Math"/>
                        </a:rPr>
                        <m:t>দ্বারা</m:t>
                      </m:r>
                      <m:r>
                        <a:rPr lang="bn-IN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bn-IN" i="1" smtClean="0">
                          <a:solidFill>
                            <a:prstClr val="black"/>
                          </a:solidFill>
                          <a:latin typeface="Cambria Math"/>
                        </a:rPr>
                        <m:t>ভাগ</m:t>
                      </m:r>
                      <m:r>
                        <a:rPr lang="bn-IN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bn-IN" i="1" smtClean="0">
                          <a:solidFill>
                            <a:prstClr val="black"/>
                          </a:solidFill>
                          <a:latin typeface="Cambria Math"/>
                        </a:rPr>
                        <m:t>করেপাই।</m:t>
                      </m:r>
                    </m:oMath>
                  </m:oMathPara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1623406"/>
                <a:ext cx="3810000" cy="656013"/>
              </a:xfrm>
              <a:prstGeom prst="rect">
                <a:avLst/>
              </a:prstGeom>
              <a:blipFill rotWithShape="1">
                <a:blip r:embed="rId5"/>
                <a:stretch>
                  <a:fillRect r="-9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9604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>
                <a:normAutofit/>
              </a:bodyPr>
              <a:lstStyle/>
              <a:p>
                <a:pPr lvl="0" algn="l"/>
                <a:r>
                  <a:rPr lang="en-US" sz="2800" dirty="0" smtClean="0">
                    <a:solidFill>
                      <a:srgbClr val="002060"/>
                    </a:solidFill>
                  </a:rPr>
                  <a:t>সমাধান </a:t>
                </a:r>
                <a:r>
                  <a:rPr lang="en-US" sz="2800" dirty="0" err="1">
                    <a:solidFill>
                      <a:srgbClr val="002060"/>
                    </a:solidFill>
                  </a:rPr>
                  <a:t>কর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bn-IN" sz="28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0" i="0" smtClean="0">
                        <a:solidFill>
                          <a:srgbClr val="002060"/>
                        </a:solidFill>
                        <a:latin typeface="Cambria Math"/>
                      </a:rPr>
                      <m:t>4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800" b="0" i="1" smtClean="0">
                                <a:solidFill>
                                  <a:srgbClr val="002060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  <m:r>
                          <a:rPr lang="en-US" sz="28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𝑐𝑜𝑠</m:t>
                        </m:r>
                        <m:r>
                          <a:rPr lang="en-US" sz="2800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d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5</m:t>
                    </m:r>
                    <m:r>
                      <a:rPr lang="en-US" sz="2800" b="0" i="1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</a:rPr>
                      <m:t>যখন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</a:rPr>
                      <m:t> −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</a:rPr>
                      <m:t>2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endParaRPr lang="bn-IN" sz="2800" dirty="0">
                  <a:solidFill>
                    <a:srgbClr val="002060"/>
                  </a:solidFill>
                </a:endParaRPr>
              </a:p>
              <a:p>
                <a:pPr lvl="0" algn="l"/>
                <a:r>
                  <a:rPr lang="en-US" sz="2800" dirty="0" err="1" smtClean="0">
                    <a:solidFill>
                      <a:schemeClr val="tx1"/>
                    </a:solidFill>
                  </a:rPr>
                  <a:t>সমাধা</a:t>
                </a:r>
                <a:r>
                  <a:rPr lang="bn-IN" sz="2800" dirty="0" smtClean="0">
                    <a:solidFill>
                      <a:schemeClr val="tx1"/>
                    </a:solidFill>
                  </a:rPr>
                  <a:t>নঃ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 </a:t>
                </a:r>
                <a:r>
                  <a:rPr lang="bn-IN" sz="2400" dirty="0" smtClean="0">
                    <a:solidFill>
                      <a:schemeClr val="tx1"/>
                    </a:solidFill>
                  </a:rPr>
                  <a:t>      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  </a:t>
                </a:r>
                <a14:m>
                  <m:oMath xmlns:m="http://schemas.openxmlformats.org/officeDocument/2006/math"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</a:rPr>
                      <m:t>4</m:t>
                    </m:r>
                    <m:d>
                      <m:d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𝑠𝑖𝑛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𝑐𝑜𝑠</m:t>
                        </m:r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d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</a:rPr>
                      <m:t>5</m:t>
                    </m:r>
                  </m:oMath>
                </a14:m>
                <a:endParaRPr lang="bn-IN" sz="2000" dirty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2000" dirty="0" smtClean="0">
                    <a:solidFill>
                      <a:schemeClr val="tx1"/>
                    </a:solidFill>
                  </a:rPr>
                  <a:t>                  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        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4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400" i="1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+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cos</m:t>
                        </m:r>
                        <m:r>
                          <m:rPr>
                            <m:sty m:val="p"/>
                          </m:rPr>
                          <a:rPr lang="el-GR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θ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5</m:t>
                    </m:r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2000" dirty="0" smtClean="0">
                    <a:solidFill>
                      <a:schemeClr val="tx1"/>
                    </a:solidFill>
                    <a:ea typeface="Cambria Math"/>
                  </a:rPr>
                  <a:t>                  </a:t>
                </a:r>
                <a:r>
                  <a:rPr lang="bn-IN" sz="2000" dirty="0" smtClean="0">
                    <a:solidFill>
                      <a:schemeClr val="tx1"/>
                    </a:solidFill>
                    <a:ea typeface="Cambria Math"/>
                  </a:rPr>
                  <a:t>        </a:t>
                </a:r>
                <a:r>
                  <a:rPr lang="en-US" sz="2000" dirty="0" smtClean="0">
                    <a:solidFill>
                      <a:schemeClr val="tx1"/>
                    </a:solidFill>
                    <a:ea typeface="Cambria Math"/>
                  </a:rPr>
                  <a:t>      </a:t>
                </a:r>
                <a14:m>
                  <m:oMath xmlns:m="http://schemas.openxmlformats.org/officeDocument/2006/math">
                    <m:r>
                      <a:rPr lang="bn-IN" sz="20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4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0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4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𝑐𝑜𝑠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4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𝑐𝑜𝑠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5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2000" dirty="0">
                    <a:solidFill>
                      <a:schemeClr val="tx1"/>
                    </a:solidFill>
                    <a:ea typeface="Cambria Math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ea typeface="Cambria Math"/>
                  </a:rPr>
                  <a:t>                    </a:t>
                </a:r>
                <a:r>
                  <a:rPr lang="bn-IN" sz="2000" dirty="0" smtClean="0">
                    <a:solidFill>
                      <a:schemeClr val="tx1"/>
                    </a:solidFill>
                    <a:ea typeface="Cambria Math"/>
                  </a:rPr>
                  <a:t>        </a:t>
                </a:r>
                <a:r>
                  <a:rPr lang="en-US" sz="2000" dirty="0" smtClean="0">
                    <a:solidFill>
                      <a:schemeClr val="tx1"/>
                    </a:solidFill>
                    <a:ea typeface="Cambria Math"/>
                  </a:rPr>
                  <a:t>   </a:t>
                </a:r>
                <a14:m>
                  <m:oMath xmlns:m="http://schemas.openxmlformats.org/officeDocument/2006/math">
                    <m:r>
                      <a:rPr lang="bn-IN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4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𝑐𝑜𝑠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4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𝑐𝑜𝑠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0</m:t>
                    </m:r>
                  </m:oMath>
                </a14:m>
                <a:endParaRPr lang="bn-IN" sz="2000" dirty="0" smtClean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2000" dirty="0" smtClean="0">
                    <a:solidFill>
                      <a:schemeClr val="tx1"/>
                    </a:solidFill>
                    <a:ea typeface="Cambria Math"/>
                  </a:rPr>
                  <a:t>                     </a:t>
                </a:r>
                <a:r>
                  <a:rPr lang="bn-IN" sz="2000" dirty="0" smtClean="0">
                    <a:solidFill>
                      <a:schemeClr val="tx1"/>
                    </a:solidFill>
                    <a:ea typeface="Cambria Math"/>
                  </a:rPr>
                  <a:t>        </a:t>
                </a:r>
                <a:r>
                  <a:rPr lang="en-US" sz="2000" dirty="0" smtClean="0">
                    <a:solidFill>
                      <a:schemeClr val="tx1"/>
                    </a:solidFill>
                    <a:ea typeface="Cambria Math"/>
                  </a:rPr>
                  <a:t>   </a:t>
                </a:r>
                <a14:m>
                  <m:oMath xmlns:m="http://schemas.openxmlformats.org/officeDocument/2006/math">
                    <m:r>
                      <a:rPr lang="bn-IN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⇒</m:t>
                    </m:r>
                    <m:sSup>
                      <m:sSup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en-US" sz="24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cos</m:t>
                        </m:r>
                        <m:r>
                          <m:rPr>
                            <m:sty m:val="p"/>
                          </m:rPr>
                          <a:rPr lang="el-GR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θ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⁡)</m:t>
                        </m:r>
                      </m:e>
                      <m:sup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2400" b="0" dirty="0" smtClean="0">
                  <a:solidFill>
                    <a:schemeClr val="tx1"/>
                  </a:solidFill>
                  <a:ea typeface="Cambria Math"/>
                </a:endParaRPr>
              </a:p>
              <a:p>
                <a:pPr algn="l"/>
                <a:r>
                  <a:rPr lang="en-US" sz="2000" dirty="0" smtClean="0">
                    <a:solidFill>
                      <a:schemeClr val="tx1"/>
                    </a:solidFill>
                    <a:ea typeface="Cambria Math"/>
                  </a:rPr>
                  <a:t>                   </a:t>
                </a:r>
                <a:r>
                  <a:rPr lang="bn-IN" sz="2000" dirty="0" smtClean="0">
                    <a:solidFill>
                      <a:schemeClr val="tx1"/>
                    </a:solidFill>
                    <a:ea typeface="Cambria Math"/>
                  </a:rPr>
                  <a:t>     </a:t>
                </a:r>
                <a:r>
                  <a:rPr lang="en-US" sz="2000" dirty="0" smtClean="0">
                    <a:solidFill>
                      <a:schemeClr val="tx1"/>
                    </a:solidFill>
                    <a:ea typeface="Cambria Math"/>
                  </a:rPr>
                  <a:t>  </a:t>
                </a:r>
                <a:r>
                  <a:rPr lang="bn-IN" sz="2000" dirty="0" smtClean="0">
                    <a:solidFill>
                      <a:schemeClr val="tx1"/>
                    </a:solidFill>
                    <a:ea typeface="Cambria Math"/>
                  </a:rPr>
                  <a:t>   </a:t>
                </a:r>
                <a:r>
                  <a:rPr lang="en-US" sz="2000" dirty="0" smtClean="0">
                    <a:solidFill>
                      <a:schemeClr val="tx1"/>
                    </a:solidFill>
                    <a:ea typeface="Cambria Math"/>
                  </a:rPr>
                  <a:t>   </a:t>
                </a:r>
                <a14:m>
                  <m:oMath xmlns:m="http://schemas.openxmlformats.org/officeDocument/2006/math">
                    <m:r>
                      <a:rPr lang="bn-IN" sz="20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⇒ </m:t>
                    </m:r>
                    <m:r>
                      <a:rPr lang="en-US" sz="2400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latin typeface="Cambria Math"/>
                      </a:rPr>
                      <m:t>cos</m:t>
                    </m:r>
                    <m:r>
                      <m:rPr>
                        <m:sty m:val="p"/>
                      </m:rPr>
                      <a:rPr lang="el-GR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θ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1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2000" dirty="0" smtClean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2000" dirty="0" smtClean="0">
                    <a:solidFill>
                      <a:prstClr val="black">
                        <a:tint val="75000"/>
                      </a:prstClr>
                    </a:solidFill>
                    <a:ea typeface="Cambria Math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>
                            <a:tint val="75000"/>
                          </a:prstClr>
                        </a:solidFill>
                        <a:latin typeface="Cambria Math"/>
                        <a:ea typeface="Cambria Math"/>
                      </a:rPr>
                      <m:t>       </m:t>
                    </m:r>
                    <m:r>
                      <a:rPr lang="bn-IN" sz="2000" b="0" i="1" smtClean="0">
                        <a:solidFill>
                          <a:prstClr val="black">
                            <a:tint val="75000"/>
                          </a:prstClr>
                        </a:solidFill>
                        <a:latin typeface="Cambria Math"/>
                        <a:ea typeface="Cambria Math"/>
                      </a:rPr>
                      <m:t>        </m:t>
                    </m:r>
                    <m:r>
                      <a:rPr lang="en-US" sz="2000" b="0" i="1" smtClean="0">
                        <a:solidFill>
                          <a:prstClr val="black">
                            <a:tint val="75000"/>
                          </a:prstClr>
                        </a:solidFill>
                        <a:latin typeface="Cambria Math"/>
                        <a:ea typeface="Cambria Math"/>
                      </a:rPr>
                      <m:t>     </m:t>
                    </m:r>
                    <m:r>
                      <a:rPr lang="bn-IN" sz="2000" i="1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⇒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tx1"/>
                        </a:solidFill>
                        <a:latin typeface="Cambria Math"/>
                      </a:rPr>
                      <m:t>cos</m:t>
                    </m:r>
                    <m:r>
                      <m:rPr>
                        <m:sty m:val="p"/>
                      </m:rPr>
                      <a:rPr lang="el-GR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θ</m:t>
                    </m:r>
                    <m:r>
                      <a:rPr lang="en-US" sz="2400" i="1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2</m:t>
                        </m:r>
                      </m:den>
                    </m:f>
                    <m: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cos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</a:t>
                </a:r>
                <a:endParaRPr lang="bn-IN" sz="2000" i="1" dirty="0" smtClean="0">
                  <a:solidFill>
                    <a:schemeClr val="tx1"/>
                  </a:solidFill>
                  <a:latin typeface="Cambria Math"/>
                  <a:ea typeface="Cambria Math"/>
                </a:endParaRPr>
              </a:p>
              <a:p>
                <a:pPr algn="l"/>
                <a14:m>
                  <m:oMath xmlns:m="http://schemas.openxmlformats.org/officeDocument/2006/math">
                    <m:r>
                      <a:rPr lang="bn-IN" sz="20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                                  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±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,n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∈</m:t>
                    </m:r>
                    <m:r>
                      <a:rPr lang="en-US" sz="200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ℤ</m:t>
                    </m:r>
                    <m:r>
                      <a:rPr lang="en-US" sz="2000" b="0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</a:rPr>
                      <m:t> </m:t>
                    </m:r>
                  </m:oMath>
                </a14:m>
                <a:endParaRPr lang="en-US" sz="2000" b="0" dirty="0" smtClean="0">
                  <a:solidFill>
                    <a:schemeClr val="tx1"/>
                  </a:solidFill>
                  <a:ea typeface="Cambria Math"/>
                </a:endParaRPr>
              </a:p>
              <a:p>
                <a:pPr algn="l"/>
                <a:r>
                  <a:rPr lang="en-US" sz="2000" dirty="0" smtClean="0">
                    <a:solidFill>
                      <a:schemeClr val="tx1"/>
                    </a:solidFill>
                  </a:rPr>
                  <a:t>                            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 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   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 n = 0 </a:t>
                </a:r>
                <a:r>
                  <a:rPr lang="en-US" sz="2000" dirty="0" err="1" smtClean="0">
                    <a:solidFill>
                      <a:schemeClr val="tx1"/>
                    </a:solidFill>
                  </a:rPr>
                  <a:t>হলে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=±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 </a:t>
                </a:r>
              </a:p>
              <a:p>
                <a:pPr algn="l"/>
                <a:r>
                  <a:rPr lang="en-US" sz="2000" dirty="0">
                    <a:solidFill>
                      <a:schemeClr val="tx1"/>
                    </a:solidFill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                            </a:t>
                </a:r>
                <a:r>
                  <a:rPr lang="bn-IN" sz="2000" dirty="0" smtClean="0">
                    <a:solidFill>
                      <a:schemeClr val="tx1"/>
                    </a:solidFill>
                  </a:rPr>
                  <a:t>     </a:t>
                </a:r>
                <a:r>
                  <a:rPr lang="en-US" sz="2000" dirty="0" smtClean="0">
                    <a:solidFill>
                      <a:schemeClr val="tx1"/>
                    </a:solidFill>
                  </a:rPr>
                  <a:t>    n = 1হলে, 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±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 =</a:t>
                </a:r>
                <a:r>
                  <a:rPr lang="en-US" sz="24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7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  </a:t>
                </a:r>
              </a:p>
              <a:p>
                <a:pPr algn="l"/>
                <a:r>
                  <a:rPr lang="en-US" sz="2000" dirty="0" smtClean="0">
                    <a:solidFill>
                      <a:prstClr val="black"/>
                    </a:solidFill>
                  </a:rPr>
                  <a:t>                               </a:t>
                </a:r>
                <a:r>
                  <a:rPr lang="bn-IN" sz="2000" dirty="0" smtClean="0">
                    <a:solidFill>
                      <a:prstClr val="black"/>
                    </a:solidFill>
                  </a:rPr>
                  <a:t>    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    </a:t>
                </a:r>
                <a:r>
                  <a:rPr lang="en-US" sz="2000" dirty="0">
                    <a:solidFill>
                      <a:prstClr val="black"/>
                    </a:solidFill>
                  </a:rPr>
                  <a:t>n =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- 1 </a:t>
                </a:r>
                <a14:m>
                  <m:oMath xmlns:m="http://schemas.openxmlformats.org/officeDocument/2006/math">
                    <m:r>
                      <a:rPr lang="en-US" sz="2000" b="0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হ</m:t>
                    </m:r>
                    <m:r>
                      <a:rPr lang="en-US" sz="2000" b="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লে</m:t>
                    </m:r>
                    <m:r>
                      <a:rPr lang="en-US" sz="2000" b="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, 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b="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2000" b="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±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=</a:t>
                </a:r>
                <a:r>
                  <a:rPr lang="en-US" sz="24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7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prstClr val="black"/>
                    </a:solidFill>
                  </a:rPr>
                  <a:t> </a:t>
                </a:r>
                <a:r>
                  <a:rPr lang="en-US" sz="2000" dirty="0" smtClean="0">
                    <a:solidFill>
                      <a:prstClr val="black"/>
                    </a:solidFill>
                  </a:rPr>
                  <a:t> </a:t>
                </a:r>
              </a:p>
              <a:p>
                <a:pPr algn="l"/>
                <a:r>
                  <a:rPr lang="en-US" sz="2000" dirty="0" smtClean="0">
                    <a:solidFill>
                      <a:prstClr val="black"/>
                    </a:solidFill>
                    <a:ea typeface="Cambria Math"/>
                  </a:rPr>
                  <a:t>                       </a:t>
                </a:r>
                <a:r>
                  <a:rPr lang="bn-IN" sz="2000" dirty="0" smtClean="0">
                    <a:solidFill>
                      <a:prstClr val="black"/>
                    </a:solidFill>
                    <a:ea typeface="Cambria Math"/>
                  </a:rPr>
                  <a:t>   </a:t>
                </a:r>
                <a:r>
                  <a:rPr lang="en-US" sz="2000" dirty="0" smtClean="0">
                    <a:solidFill>
                      <a:prstClr val="black"/>
                    </a:solidFill>
                    <a:ea typeface="Cambria Math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sz="2000" b="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নির্ণেয়</m:t>
                    </m:r>
                    <m:r>
                      <a:rPr lang="en-US" sz="2000" b="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b="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সমাধান</m:t>
                    </m:r>
                    <m:r>
                      <a:rPr lang="en-US" sz="2000" b="0" i="1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000" b="0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m:rPr>
                        <m:nor/>
                      </m:rPr>
                      <a:rPr lang="en-US" sz="2400" dirty="0">
                        <a:solidFill>
                          <a:prstClr val="black"/>
                        </a:solidFill>
                        <a:ea typeface="Cambria Math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</a:rPr>
                  <a:t>,</a:t>
                </a:r>
                <a:r>
                  <a:rPr lang="en-US" sz="20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±</m:t>
                    </m:r>
                  </m:oMath>
                </a14:m>
                <a:r>
                  <a:rPr lang="en-US" sz="2400" dirty="0">
                    <a:solidFill>
                      <a:prstClr val="black"/>
                    </a:solidFill>
                    <a:ea typeface="Cambria Math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5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</m:den>
                    </m:f>
                  </m:oMath>
                </a14:m>
                <a:endParaRPr lang="bn-IN" sz="2000" dirty="0">
                  <a:solidFill>
                    <a:schemeClr val="tx1"/>
                  </a:solidFill>
                </a:endParaRPr>
              </a:p>
              <a:p>
                <a:pPr algn="l"/>
                <a:endParaRPr lang="bn-IN" sz="2400" dirty="0" smtClean="0"/>
              </a:p>
              <a:p>
                <a:pPr algn="l"/>
                <a:endParaRPr lang="bn-IN" sz="2400" dirty="0"/>
              </a:p>
              <a:p>
                <a:pPr algn="l"/>
                <a:endParaRPr lang="bn-IN" sz="2400" dirty="0" smtClean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3"/>
                <a:stretch>
                  <a:fillRect l="-1197" t="-886" b="-206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567146"/>
            <a:ext cx="1981200" cy="568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4273897"/>
            <a:ext cx="2362200" cy="369332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bn-IN" dirty="0" smtClean="0">
                <a:solidFill>
                  <a:prstClr val="black"/>
                </a:solidFill>
              </a:rPr>
              <a:t>সীমাঃ−</a:t>
            </a:r>
            <a:r>
              <a:rPr lang="bn-IN" dirty="0">
                <a:solidFill>
                  <a:prstClr val="black"/>
                </a:solidFill>
              </a:rPr>
              <a:t>2𝜋 &lt;𝑥 &lt;2𝜋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105400" y="3950732"/>
                <a:ext cx="3200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prstClr val="black"/>
                    </a:solidFill>
                  </a:rPr>
                  <a:t>cos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𝑐𝑜𝑠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𝜋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±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3950732"/>
                <a:ext cx="3200400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1714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750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>
                <a:normAutofit lnSpcReduction="10000"/>
              </a:bodyPr>
              <a:lstStyle/>
              <a:p>
                <a:pPr lvl="0" algn="l"/>
                <a14:m>
                  <m:oMath xmlns:m="http://schemas.openxmlformats.org/officeDocument/2006/math">
                    <m:sSup>
                      <m:sSupPr>
                        <m:ctrlPr>
                          <a:rPr lang="en-US" sz="240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400" dirty="0">
                            <a:solidFill>
                              <a:srgbClr val="002060"/>
                            </a:solidFill>
                          </a:rPr>
                          <m:t>সমাধান কর</m:t>
                        </m:r>
                        <m:r>
                          <a:rPr lang="en-US" sz="2400" b="0" i="1" dirty="0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𝑠𝑒𝑐</m:t>
                        </m:r>
                      </m:e>
                      <m:sup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24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 </m:t>
                    </m:r>
                    <m:r>
                      <a:rPr lang="en-US" sz="2400" b="0" i="1" smtClean="0">
                        <a:solidFill>
                          <a:srgbClr val="002060"/>
                        </a:solidFill>
                        <a:latin typeface="Cambria Math"/>
                      </a:rPr>
                      <m:t>𝑡𝑎𝑛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srgbClr val="002060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   ,  </m:t>
                    </m:r>
                    <m:r>
                      <a:rPr lang="en-US" sz="2400" b="0" i="0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24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sz="2400" dirty="0">
                    <a:solidFill>
                      <a:srgbClr val="002060"/>
                    </a:solidFill>
                  </a:rPr>
                  <a:t> </a:t>
                </a:r>
                <a:endParaRPr lang="bn-IN" sz="2800" dirty="0">
                  <a:solidFill>
                    <a:srgbClr val="002060"/>
                  </a:solidFill>
                </a:endParaRPr>
              </a:p>
              <a:p>
                <a:pPr algn="l"/>
                <a:r>
                  <a:rPr lang="en-US" sz="2800" dirty="0" err="1">
                    <a:solidFill>
                      <a:prstClr val="black"/>
                    </a:solidFill>
                  </a:rPr>
                  <a:t>সমাধান</a:t>
                </a:r>
                <a:r>
                  <a:rPr lang="bn-IN" sz="2800" dirty="0">
                    <a:solidFill>
                      <a:prstClr val="black"/>
                    </a:solidFill>
                  </a:rPr>
                  <a:t>ঃ</a:t>
                </a:r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nor/>
                          </m:rPr>
                          <a:rPr lang="en-US" sz="2800" b="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i="1" dirty="0">
                            <a:solidFill>
                              <a:schemeClr val="tx1"/>
                            </a:solidFill>
                            <a:latin typeface="Cambria Math"/>
                          </a:rPr>
                          <m:t> 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𝑠𝑒𝑐</m:t>
                        </m:r>
                      </m:e>
                      <m:sup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/>
                      </a:rPr>
                      <m:t>𝑡𝑎𝑛</m:t>
                    </m:r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 </a:t>
                </a:r>
              </a:p>
              <a:p>
                <a:pPr algn="l"/>
                <a:r>
                  <a:rPr lang="en-US" sz="2400" dirty="0">
                    <a:solidFill>
                      <a:schemeClr val="tx1"/>
                    </a:solidFill>
                  </a:rPr>
                  <a:t> 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                                 </a:t>
                </a:r>
                <a:r>
                  <a:rPr lang="en-US" sz="2400" dirty="0" err="1" smtClean="0">
                    <a:solidFill>
                      <a:schemeClr val="tx1"/>
                    </a:solidFill>
                  </a:rPr>
                  <a:t>বা</a:t>
                </a:r>
                <a:r>
                  <a:rPr lang="en-US" sz="2400" dirty="0" smtClean="0">
                    <a:solidFill>
                      <a:schemeClr val="tx1"/>
                    </a:solidFill>
                  </a:rPr>
                  <a:t>,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𝑐𝑜𝑠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sup>
                        </m:sSup>
                        <m:f>
                          <m:fPr>
                            <m:ctrlPr>
                              <a:rPr lang="en-US" sz="240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400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  <m:r>
                          <a:rPr lang="en-US" sz="28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𝑠𝑖𝑛</m:t>
                        </m:r>
                        <m:f>
                          <m:fPr>
                            <m:ctrlP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8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num>
                      <m:den>
                        <m:r>
                          <a:rPr lang="en-US" sz="2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𝑐𝑜𝑠</m:t>
                        </m:r>
                        <m:f>
                          <m:fPr>
                            <m:ctrlP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𝑥</m:t>
                            </m:r>
                          </m:num>
                          <m:den>
                            <m:r>
                              <a:rPr lang="en-US" sz="2800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den>
                        </m:f>
                      </m:den>
                    </m:f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bn-IN" sz="2400" dirty="0" smtClean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2400" dirty="0" smtClean="0">
                    <a:solidFill>
                      <a:prstClr val="black"/>
                    </a:solidFill>
                  </a:rPr>
                  <a:t>                                  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বা</a:t>
                </a:r>
                <a:r>
                  <a:rPr lang="en-US" sz="2400" dirty="0" smtClean="0">
                    <a:solidFill>
                      <a:prstClr val="black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1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𝑠𝑖𝑛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𝑐𝑜𝑠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0</m:t>
                    </m:r>
                  </m:oMath>
                </a14:m>
                <a:endParaRPr lang="en-US" sz="2400" dirty="0" smtClean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2400" dirty="0" smtClean="0">
                    <a:solidFill>
                      <a:prstClr val="black"/>
                    </a:solidFill>
                  </a:rPr>
                  <a:t>                                  </a:t>
                </a:r>
                <a:r>
                  <a:rPr lang="en-US" sz="2400" dirty="0" err="1" smtClean="0">
                    <a:solidFill>
                      <a:prstClr val="black"/>
                    </a:solidFill>
                  </a:rPr>
                  <a:t>বা</a:t>
                </a:r>
                <a:r>
                  <a:rPr lang="en-US" sz="2400" dirty="0">
                    <a:solidFill>
                      <a:prstClr val="black"/>
                    </a:solidFill>
                  </a:rPr>
                  <a:t>,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radPr>
                      <m:deg/>
                      <m:e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</m:rad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𝑠𝑖𝑛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</a:rPr>
                      <m:t>x</m:t>
                    </m:r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</a:rPr>
                      <m:t>1</m:t>
                    </m:r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2400" dirty="0" smtClean="0">
                    <a:solidFill>
                      <a:prstClr val="black"/>
                    </a:solidFill>
                  </a:rPr>
                  <a:t>                                 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বা</a:t>
                </a:r>
                <a:r>
                  <a:rPr lang="en-US" sz="2400" dirty="0">
                    <a:solidFill>
                      <a:prstClr val="black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</a:rPr>
                      <m:t>𝑠𝑖𝑛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/>
                      </a:rPr>
                      <m:t>x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240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400" b="0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</a:rPr>
                      <m:t>𝑠𝑖𝑛</m:t>
                    </m:r>
                    <m:f>
                      <m:f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sz="2800" dirty="0" smtClean="0">
                  <a:solidFill>
                    <a:schemeClr val="tx1"/>
                  </a:solidFill>
                </a:endParaRPr>
              </a:p>
              <a:p>
                <a:pPr algn="l"/>
                <a:r>
                  <a:rPr lang="en-US" sz="2400" dirty="0" smtClean="0">
                    <a:solidFill>
                      <a:prstClr val="black"/>
                    </a:solidFill>
                  </a:rPr>
                  <a:t>                                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বা</a:t>
                </a:r>
                <a:r>
                  <a:rPr lang="en-US" sz="2400" dirty="0">
                    <a:solidFill>
                      <a:prstClr val="black"/>
                    </a:solidFill>
                  </a:rPr>
                  <a:t>,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/>
                      </a:rPr>
                      <m:t>x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</a:rPr>
                      <m:t>n</m:t>
                    </m:r>
                    <m:r>
                      <m:rPr>
                        <m:sty m:val="p"/>
                      </m:rPr>
                      <a:rPr lang="el-GR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π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+(</m:t>
                    </m:r>
                    <m:sSup>
                      <m:sSup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f>
                      <m:fPr>
                        <m:ctrlP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;  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𝜖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ℤ</m:t>
                    </m:r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algn="l"/>
                <a:r>
                  <a:rPr lang="en-US" sz="2800" dirty="0" smtClean="0">
                    <a:solidFill>
                      <a:schemeClr val="tx1"/>
                    </a:solidFill>
                  </a:rPr>
                  <a:t>                                             n = 0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হলে</a:t>
                </a:r>
                <a:r>
                  <a:rPr lang="en-US" sz="2400" dirty="0">
                    <a:solidFill>
                      <a:prstClr val="black"/>
                    </a:solidFill>
                  </a:rPr>
                  <a:t>,</a:t>
                </a:r>
                <a:r>
                  <a:rPr lang="en-US" sz="2800" dirty="0" smtClean="0">
                    <a:solidFill>
                      <a:schemeClr val="tx1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/>
                      </a:rPr>
                      <m:t>x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</a:t>
                </a:r>
              </a:p>
              <a:p>
                <a:pPr algn="l"/>
                <a:r>
                  <a:rPr lang="en-US" sz="2800" dirty="0" smtClean="0">
                    <a:solidFill>
                      <a:prstClr val="black"/>
                    </a:solidFill>
                  </a:rPr>
                  <a:t>                                            n </a:t>
                </a:r>
                <a:r>
                  <a:rPr lang="en-US" sz="2800" dirty="0">
                    <a:solidFill>
                      <a:prstClr val="black"/>
                    </a:solidFill>
                  </a:rPr>
                  <a:t>=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1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হলে</a:t>
                </a:r>
                <a:r>
                  <a:rPr lang="en-US" sz="2400" dirty="0">
                    <a:solidFill>
                      <a:prstClr val="black"/>
                    </a:solidFill>
                  </a:rPr>
                  <a:t>,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/>
                      </a:rPr>
                      <m:t>x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 </a:t>
                </a:r>
              </a:p>
              <a:p>
                <a:pPr algn="l"/>
                <a:r>
                  <a:rPr lang="en-US" sz="2800" dirty="0" smtClean="0">
                    <a:solidFill>
                      <a:prstClr val="black"/>
                    </a:solidFill>
                  </a:rPr>
                  <a:t>                                            n </a:t>
                </a:r>
                <a:r>
                  <a:rPr lang="en-US" sz="2800" dirty="0">
                    <a:solidFill>
                      <a:prstClr val="black"/>
                    </a:solidFill>
                  </a:rPr>
                  <a:t>= 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2 </a:t>
                </a:r>
                <a:r>
                  <a:rPr lang="en-US" sz="2400" dirty="0" err="1">
                    <a:solidFill>
                      <a:prstClr val="black"/>
                    </a:solidFill>
                  </a:rPr>
                  <a:t>হলে</a:t>
                </a:r>
                <a:r>
                  <a:rPr lang="en-US" sz="2400" dirty="0">
                    <a:solidFill>
                      <a:prstClr val="black"/>
                    </a:solidFill>
                  </a:rPr>
                  <a:t>,</a:t>
                </a:r>
                <a:r>
                  <a:rPr lang="en-US" sz="2800" dirty="0" smtClean="0">
                    <a:solidFill>
                      <a:prstClr val="black"/>
                    </a:solidFill>
                  </a:rPr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>
                        <a:solidFill>
                          <a:prstClr val="black"/>
                        </a:solidFill>
                        <a:latin typeface="Cambria Math"/>
                      </a:rPr>
                      <m:t>x</m:t>
                    </m:r>
                    <m:r>
                      <a:rPr lang="en-US" sz="240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9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800" dirty="0" smtClean="0">
                    <a:solidFill>
                      <a:schemeClr val="tx1"/>
                    </a:solidFill>
                  </a:rPr>
                  <a:t>  </a:t>
                </a:r>
              </a:p>
              <a:p>
                <a:pPr lvl="0" algn="l"/>
                <a:r>
                  <a:rPr lang="en-US" sz="2400" dirty="0" smtClean="0">
                    <a:solidFill>
                      <a:prstClr val="black"/>
                    </a:solidFill>
                    <a:ea typeface="Cambria Math"/>
                  </a:rPr>
                  <a:t>                          </a:t>
                </a:r>
                <a14:m>
                  <m:oMath xmlns:m="http://schemas.openxmlformats.org/officeDocument/2006/math"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∴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নির্ণেয়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</m:t>
                    </m:r>
                    <m:r>
                      <a:rPr lang="en-US" sz="2400" i="1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সমাধান</m:t>
                    </m:r>
                    <m:r>
                      <a:rPr lang="en-US" sz="2400" b="0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:</m:t>
                    </m:r>
                    <m:r>
                      <m:rPr>
                        <m:sty m:val="p"/>
                      </m:rPr>
                      <a:rPr lang="en-US" sz="2400" b="0" i="0" dirty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x</m:t>
                    </m:r>
                    <m:r>
                      <a:rPr lang="en-US" sz="2400" dirty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,</m:t>
                    </m:r>
                    <m:r>
                      <m:rPr>
                        <m:nor/>
                      </m:rPr>
                      <a:rPr lang="en-US" sz="2800" dirty="0">
                        <a:solidFill>
                          <a:prstClr val="black"/>
                        </a:solidFill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3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𝜋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4</m:t>
                        </m:r>
                      </m:den>
                    </m:f>
                  </m:oMath>
                </a14:m>
                <a:endParaRPr lang="en-US" sz="2400" dirty="0">
                  <a:solidFill>
                    <a:prstClr val="black"/>
                  </a:solidFill>
                </a:endParaRPr>
              </a:p>
              <a:p>
                <a:pPr algn="l"/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0" y="0"/>
                <a:ext cx="9144000" cy="6858000"/>
              </a:xfrm>
              <a:blipFill rotWithShape="1">
                <a:blip r:embed="rId3"/>
                <a:stretch>
                  <a:fillRect l="-1197" t="-443" b="-10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5791201" y="2883931"/>
            <a:ext cx="2514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৩নং </a:t>
            </a:r>
            <a:r>
              <a:rPr lang="en-US" dirty="0" err="1" smtClean="0">
                <a:solidFill>
                  <a:prstClr val="black"/>
                </a:solidFill>
              </a:rPr>
              <a:t>সূত্র</a:t>
            </a:r>
            <a:r>
              <a:rPr lang="en-US" dirty="0" smtClean="0">
                <a:solidFill>
                  <a:prstClr val="black"/>
                </a:solidFill>
              </a:rPr>
              <a:t> </a:t>
            </a:r>
            <a:r>
              <a:rPr lang="en-US" dirty="0" err="1" smtClean="0">
                <a:solidFill>
                  <a:prstClr val="black"/>
                </a:solidFill>
              </a:rPr>
              <a:t>প্রয়োগ</a:t>
            </a:r>
            <a:endParaRPr lang="en-US" dirty="0">
              <a:solidFill>
                <a:prstClr val="black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5638801" y="2209800"/>
                <a:ext cx="3352800" cy="46147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 smtClean="0">
                    <a:solidFill>
                      <a:prstClr val="black"/>
                    </a:solidFill>
                  </a:rPr>
                  <a:t>আম</a:t>
                </a:r>
                <a:r>
                  <a:rPr lang="en-US" dirty="0" err="1">
                    <a:solidFill>
                      <a:prstClr val="black"/>
                    </a:solidFill>
                  </a:rPr>
                  <a:t>র</a:t>
                </a:r>
                <a:r>
                  <a:rPr lang="en-US" dirty="0" smtClean="0">
                    <a:solidFill>
                      <a:prstClr val="black"/>
                    </a:solidFill>
                  </a:rPr>
                  <a:t> </a:t>
                </a:r>
                <a:r>
                  <a:rPr lang="en-US" dirty="0" err="1" smtClean="0">
                    <a:solidFill>
                      <a:prstClr val="black"/>
                    </a:solidFill>
                  </a:rPr>
                  <a:t>জানি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, 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2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𝑠𝑖𝑛</m:t>
                    </m:r>
                    <m:f>
                      <m:f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𝑐𝑜𝑠</m:t>
                    </m:r>
                    <m:f>
                      <m:fPr>
                        <m:ctrlP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den>
                    </m:f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i="1" smtClean="0">
                        <a:solidFill>
                          <a:prstClr val="black"/>
                        </a:solidFill>
                        <a:latin typeface="Cambria Math"/>
                      </a:rPr>
                      <m:t>𝑠𝑖𝑛𝑥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38801" y="2209800"/>
                <a:ext cx="3352800" cy="461473"/>
              </a:xfrm>
              <a:prstGeom prst="rect">
                <a:avLst/>
              </a:prstGeom>
              <a:blipFill rotWithShape="1">
                <a:blip r:embed="rId8"/>
                <a:stretch>
                  <a:fillRect l="-1455" b="-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486400" y="3352800"/>
                <a:ext cx="3657600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𝑠𝑖𝑛</m:t>
                      </m:r>
                      <m:r>
                        <m:rPr>
                          <m:sty m:val="p"/>
                        </m:rPr>
                        <a:rPr lang="en-US" sz="200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θ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=</m:t>
                      </m:r>
                      <m:r>
                        <a:rPr lang="en-US" sz="2000" i="1">
                          <a:solidFill>
                            <a:prstClr val="black"/>
                          </a:solidFill>
                          <a:latin typeface="Cambria Math"/>
                        </a:rPr>
                        <m:t>𝑠𝑖𝑛</m:t>
                      </m:r>
                      <m:r>
                        <a:rPr lang="en-US" sz="200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𝛼</m:t>
                      </m:r>
                    </m:oMath>
                  </m:oMathPara>
                </a14:m>
                <a:endParaRPr lang="en-US" sz="2000" i="1" dirty="0" smtClean="0">
                  <a:solidFill>
                    <a:prstClr val="black"/>
                  </a:solidFill>
                  <a:latin typeface="Cambria Math"/>
                  <a:ea typeface="Cambria Math"/>
                </a:endParaRPr>
              </a:p>
              <a:p>
                <a:r>
                  <a:rPr lang="en-US" sz="2000" dirty="0" smtClean="0">
                    <a:solidFill>
                      <a:prstClr val="black"/>
                    </a:solidFill>
                    <a:ea typeface="Cambria Math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⇒</m:t>
                    </m:r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𝑛</m:t>
                    </m:r>
                    <m:r>
                      <m:rPr>
                        <m:sty m:val="p"/>
                      </m:rPr>
                      <a:rPr lang="el-GR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π</m:t>
                    </m:r>
                    <m:r>
                      <a:rPr lang="en-US" sz="20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+(</m:t>
                    </m:r>
                    <m:sSup>
                      <m:sSupPr>
                        <m:ctrlP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1</m:t>
                        </m:r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)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/>
                            </a:solidFill>
                            <a:latin typeface="Cambria Math"/>
                            <a:ea typeface="Cambria Math"/>
                          </a:rPr>
                          <m:t>𝑛</m:t>
                        </m:r>
                      </m:sup>
                    </m:sSup>
                    <m:r>
                      <a:rPr lang="en-US" sz="20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𝛼</m:t>
                    </m:r>
                  </m:oMath>
                </a14:m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3352800"/>
                <a:ext cx="3657600" cy="707886"/>
              </a:xfrm>
              <a:prstGeom prst="rect">
                <a:avLst/>
              </a:prstGeom>
              <a:blipFill rotWithShape="1">
                <a:blip r:embed="rId9"/>
                <a:stretch>
                  <a:fillRect l="-1667" t="-4310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0" y="4019746"/>
                <a:ext cx="3124200" cy="5336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bn-IN" sz="2400" dirty="0" smtClean="0">
                        <a:solidFill>
                          <a:prstClr val="black"/>
                        </a:solidFill>
                      </a:rPr>
                      <m:t>সীমাঃ</m:t>
                    </m:r>
                    <m:r>
                      <a:rPr lang="en-US" sz="2400" dirty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320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0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𝑥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320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2</m:t>
                    </m:r>
                    <m:r>
                      <a:rPr lang="en-US" sz="32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𝜋</m:t>
                    </m:r>
                  </m:oMath>
                </a14:m>
                <a:r>
                  <a:rPr lang="en-US" sz="2800" dirty="0">
                    <a:solidFill>
                      <a:prstClr val="black"/>
                    </a:solidFill>
                  </a:rPr>
                  <a:t> </a:t>
                </a:r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019746"/>
                <a:ext cx="3124200" cy="533672"/>
              </a:xfrm>
              <a:prstGeom prst="rect">
                <a:avLst/>
              </a:prstGeom>
              <a:blipFill rotWithShape="1">
                <a:blip r:embed="rId10"/>
                <a:stretch>
                  <a:fillRect t="-7955" r="-4094" b="-318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644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295400" y="228600"/>
            <a:ext cx="6095999" cy="10668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6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5486400" y="2576945"/>
            <a:ext cx="3200399" cy="4267200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381000" y="1524001"/>
                <a:ext cx="8610598" cy="1031886"/>
              </a:xfrm>
              <a:prstGeom prst="rect">
                <a:avLst/>
              </a:prstGeom>
              <a:blipFill>
                <a:blip r:embed="rId4"/>
                <a:tile tx="0" ty="0" sx="100000" sy="100000" flip="none" algn="tl"/>
              </a:blipFill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ct val="20000"/>
                  </a:spcBef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800" dirty="0">
                        <a:solidFill>
                          <a:srgbClr val="002060"/>
                        </a:solidFill>
                      </a:rPr>
                      <m:t>সমাধান কর</m:t>
                    </m:r>
                  </m:oMath>
                </a14:m>
                <a:r>
                  <a:rPr lang="en-US" sz="2800" dirty="0">
                    <a:solidFill>
                      <a:srgbClr val="002060"/>
                    </a:solidFill>
                  </a:rPr>
                  <a:t> </a:t>
                </a:r>
                <a:r>
                  <a:rPr lang="bn-IN" sz="2800" dirty="0" smtClean="0">
                    <a:solidFill>
                      <a:srgbClr val="002060"/>
                    </a:solidFill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</a:rPr>
                          <m:t>𝑐𝑜𝑠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num>
                      <m:den>
                        <m:r>
                          <a:rPr lang="en-US" sz="28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1</m:t>
                        </m:r>
                        <m:r>
                          <a:rPr lang="en-US" sz="28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2800" i="1" dirty="0">
                            <a:solidFill>
                              <a:srgbClr val="002060"/>
                            </a:solidFill>
                            <a:latin typeface="Cambria Math"/>
                          </a:rPr>
                          <m:t>𝑠𝑖𝑛</m:t>
                        </m:r>
                        <m:r>
                          <a:rPr lang="en-US" sz="2800" i="1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𝜃</m:t>
                        </m:r>
                      </m:den>
                    </m:f>
                    <m:r>
                      <a:rPr lang="en-US" sz="2800" dirty="0">
                        <a:solidFill>
                          <a:srgbClr val="002060"/>
                        </a:solidFill>
                        <a:latin typeface="Cambria Math"/>
                      </a:rPr>
                      <m:t>+</m:t>
                    </m:r>
                    <m:r>
                      <m:rPr>
                        <m:sty m:val="p"/>
                      </m:rPr>
                      <a:rPr lang="en-US" sz="2800" dirty="0">
                        <a:solidFill>
                          <a:srgbClr val="002060"/>
                        </a:solidFill>
                        <a:latin typeface="Cambria Math"/>
                      </a:rPr>
                      <m:t>tan</m:t>
                    </m:r>
                    <m:r>
                      <a:rPr lang="en-US" sz="2800" i="1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𝜃</m:t>
                    </m:r>
                    <m:r>
                      <a:rPr lang="en-US" sz="280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80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2</m:t>
                    </m:r>
                  </m:oMath>
                </a14:m>
                <a:endParaRPr lang="en-US" sz="2800" dirty="0">
                  <a:solidFill>
                    <a:srgbClr val="002060"/>
                  </a:solidFill>
                </a:endParaRPr>
              </a:p>
              <a:p>
                <a:endParaRPr lang="en-US" sz="2000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524001"/>
                <a:ext cx="8610598" cy="1031886"/>
              </a:xfrm>
              <a:prstGeom prst="rect">
                <a:avLst/>
              </a:prstGeom>
              <a:blipFill rotWithShape="1">
                <a:blip r:embed="rId5"/>
                <a:stretch>
                  <a:fillRect l="-779" b="-100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990600" y="5943600"/>
            <a:ext cx="34596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>
                <a:solidFill>
                  <a:prstClr val="black"/>
                </a:solidFill>
                <a:ea typeface="Cambria Math"/>
              </a:rPr>
              <a:t>একক কাজের </a:t>
            </a:r>
            <a:r>
              <a:rPr lang="bn-IN" dirty="0" smtClean="0">
                <a:solidFill>
                  <a:prstClr val="black"/>
                </a:solidFill>
                <a:ea typeface="Cambria Math"/>
              </a:rPr>
              <a:t>সমাধান</a:t>
            </a:r>
            <a:r>
              <a:rPr lang="en-US" dirty="0" smtClean="0">
                <a:solidFill>
                  <a:prstClr val="black"/>
                </a:solidFill>
                <a:ea typeface="Cambria Math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ea typeface="Cambria Math"/>
              </a:rPr>
              <a:t>পরের</a:t>
            </a:r>
            <a:r>
              <a:rPr lang="en-US" dirty="0" smtClean="0">
                <a:solidFill>
                  <a:prstClr val="black"/>
                </a:solidFill>
                <a:ea typeface="Cambria Math"/>
              </a:rPr>
              <a:t> </a:t>
            </a:r>
            <a:r>
              <a:rPr lang="en-US" dirty="0" err="1" smtClean="0">
                <a:solidFill>
                  <a:prstClr val="black"/>
                </a:solidFill>
                <a:ea typeface="Cambria Math"/>
              </a:rPr>
              <a:t>পৃষ্টা</a:t>
            </a:r>
            <a:r>
              <a:rPr lang="en-US" dirty="0" smtClean="0">
                <a:solidFill>
                  <a:prstClr val="black"/>
                </a:solidFill>
                <a:ea typeface="Cambria Math"/>
              </a:rPr>
              <a:t> 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5418043"/>
      </p:ext>
    </p:extLst>
  </p:cSld>
  <p:clrMapOvr>
    <a:masterClrMapping/>
  </p:clrMapOvr>
  <p:transition spd="slow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2311</Words>
  <Application>Microsoft Office PowerPoint</Application>
  <PresentationFormat>On-screen Show (4:3)</PresentationFormat>
  <Paragraphs>218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6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Office Theme</vt:lpstr>
      <vt:lpstr>11_Office Theme</vt:lpstr>
      <vt:lpstr>12_Office Theme</vt:lpstr>
      <vt:lpstr>15_Office Theme</vt:lpstr>
      <vt:lpstr>16_Office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User-PC</dc:creator>
  <cp:lastModifiedBy>User-PC</cp:lastModifiedBy>
  <cp:revision>20</cp:revision>
  <dcterms:created xsi:type="dcterms:W3CDTF">2006-08-16T00:00:00Z</dcterms:created>
  <dcterms:modified xsi:type="dcterms:W3CDTF">2020-06-19T02:49:23Z</dcterms:modified>
</cp:coreProperties>
</file>