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67" r:id="rId5"/>
    <p:sldId id="258" r:id="rId6"/>
    <p:sldId id="261" r:id="rId7"/>
    <p:sldId id="259" r:id="rId8"/>
    <p:sldId id="271" r:id="rId9"/>
    <p:sldId id="272" r:id="rId10"/>
    <p:sldId id="274" r:id="rId11"/>
    <p:sldId id="275" r:id="rId12"/>
    <p:sldId id="277" r:id="rId13"/>
    <p:sldId id="269" r:id="rId14"/>
    <p:sldId id="268" r:id="rId15"/>
    <p:sldId id="273" r:id="rId16"/>
    <p:sldId id="276" r:id="rId17"/>
    <p:sldId id="270" r:id="rId18"/>
    <p:sldId id="263"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08"/>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A55D1A-36FE-4935-B596-293505BE0D0B}"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318303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55D1A-36FE-4935-B596-293505BE0D0B}"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207865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55D1A-36FE-4935-B596-293505BE0D0B}"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218733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55D1A-36FE-4935-B596-293505BE0D0B}"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57537-D0E8-4ABD-B02A-2A9F25FD0F3E}"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248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55D1A-36FE-4935-B596-293505BE0D0B}"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122178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7A55D1A-36FE-4935-B596-293505BE0D0B}"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134347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7A55D1A-36FE-4935-B596-293505BE0D0B}"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3552082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55D1A-36FE-4935-B596-293505BE0D0B}"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3330703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55D1A-36FE-4935-B596-293505BE0D0B}"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378753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55D1A-36FE-4935-B596-293505BE0D0B}"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277481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A55D1A-36FE-4935-B596-293505BE0D0B}"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192345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A55D1A-36FE-4935-B596-293505BE0D0B}"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114999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A55D1A-36FE-4935-B596-293505BE0D0B}"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117335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A55D1A-36FE-4935-B596-293505BE0D0B}"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334793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7A55D1A-36FE-4935-B596-293505BE0D0B}"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205250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55D1A-36FE-4935-B596-293505BE0D0B}"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411978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55D1A-36FE-4935-B596-293505BE0D0B}"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57537-D0E8-4ABD-B02A-2A9F25FD0F3E}" type="slidenum">
              <a:rPr lang="en-US" smtClean="0"/>
              <a:pPr/>
              <a:t>‹#›</a:t>
            </a:fld>
            <a:endParaRPr lang="en-US"/>
          </a:p>
        </p:txBody>
      </p:sp>
    </p:spTree>
    <p:extLst>
      <p:ext uri="{BB962C8B-B14F-4D97-AF65-F5344CB8AC3E}">
        <p14:creationId xmlns:p14="http://schemas.microsoft.com/office/powerpoint/2010/main" val="64996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7A55D1A-36FE-4935-B596-293505BE0D0B}" type="datetimeFigureOut">
              <a:rPr lang="en-US" smtClean="0"/>
              <a:pPr/>
              <a:t>5/5/2020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F257537-D0E8-4ABD-B02A-2A9F25FD0F3E}" type="slidenum">
              <a:rPr lang="en-US" smtClean="0"/>
              <a:pPr/>
              <a:t>‹#›</a:t>
            </a:fld>
            <a:endParaRPr lang="en-US"/>
          </a:p>
        </p:txBody>
      </p:sp>
    </p:spTree>
    <p:extLst>
      <p:ext uri="{BB962C8B-B14F-4D97-AF65-F5344CB8AC3E}">
        <p14:creationId xmlns:p14="http://schemas.microsoft.com/office/powerpoint/2010/main" val="23932202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bgyixzDCBL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6AFEE-93F1-45F5-AB2A-BD80E3B48EBD}"/>
              </a:ext>
            </a:extLst>
          </p:cNvPr>
          <p:cNvPicPr>
            <a:picLocks noChangeAspect="1"/>
          </p:cNvPicPr>
          <p:nvPr/>
        </p:nvPicPr>
        <p:blipFill rotWithShape="1">
          <a:blip r:embed="rId2">
            <a:extLst>
              <a:ext uri="{28A0092B-C50C-407E-A947-70E740481C1C}">
                <a14:useLocalDpi xmlns:a14="http://schemas.microsoft.com/office/drawing/2010/main" val="0"/>
              </a:ext>
            </a:extLst>
          </a:blip>
          <a:srcRect b="18702"/>
          <a:stretch/>
        </p:blipFill>
        <p:spPr>
          <a:xfrm>
            <a:off x="3643289" y="1491669"/>
            <a:ext cx="5320145" cy="1389131"/>
          </a:xfrm>
          <a:prstGeom prst="rect">
            <a:avLst/>
          </a:prstGeom>
        </p:spPr>
      </p:pic>
      <p:sp>
        <p:nvSpPr>
          <p:cNvPr id="3" name="Rectangle 2">
            <a:extLst>
              <a:ext uri="{FF2B5EF4-FFF2-40B4-BE49-F238E27FC236}">
                <a16:creationId xmlns:a16="http://schemas.microsoft.com/office/drawing/2014/main" id="{6A956FB9-9DFC-448E-B8FF-87FF1B948B7A}"/>
              </a:ext>
            </a:extLst>
          </p:cNvPr>
          <p:cNvSpPr/>
          <p:nvPr/>
        </p:nvSpPr>
        <p:spPr>
          <a:xfrm>
            <a:off x="3110775" y="2573227"/>
            <a:ext cx="6385175" cy="1323439"/>
          </a:xfrm>
          <a:prstGeom prst="rect">
            <a:avLst/>
          </a:prstGeom>
          <a:noFill/>
          <a:effectLst>
            <a:outerShdw blurRad="50800" dist="38100" algn="l" rotWithShape="0">
              <a:schemeClr val="accent2">
                <a:lumMod val="75000"/>
                <a:alpha val="40000"/>
              </a:schemeClr>
            </a:outerShdw>
          </a:effectLst>
        </p:spPr>
        <p:txBody>
          <a:bodyPr wrap="square" lIns="91440" tIns="45720" rIns="91440" bIns="45720">
            <a:spAutoFit/>
          </a:bodyPr>
          <a:lstStyle/>
          <a:p>
            <a:pPr algn="ctr"/>
            <a:r>
              <a:rPr lang="en-US" sz="8000" b="1" cap="none" spc="0" dirty="0">
                <a:ln w="13462">
                  <a:solidFill>
                    <a:schemeClr val="bg1"/>
                  </a:solidFill>
                  <a:prstDash val="solid"/>
                </a:ln>
                <a:solidFill>
                  <a:schemeClr val="accent5">
                    <a:lumMod val="75000"/>
                  </a:schemeClr>
                </a:solidFill>
                <a:effectLst>
                  <a:outerShdw dist="38100" dir="2700000" algn="bl" rotWithShape="0">
                    <a:schemeClr val="accent2">
                      <a:lumMod val="75000"/>
                    </a:schemeClr>
                  </a:outerShdw>
                </a:effectLst>
                <a:latin typeface="Castellar" panose="020A0402060406010301" pitchFamily="18" charset="0"/>
              </a:rPr>
              <a:t>WELCOME</a:t>
            </a:r>
            <a:endParaRPr lang="en-US" sz="8800" b="1" cap="none" spc="0" dirty="0">
              <a:ln w="13462">
                <a:solidFill>
                  <a:schemeClr val="bg1"/>
                </a:solidFill>
                <a:prstDash val="solid"/>
              </a:ln>
              <a:solidFill>
                <a:schemeClr val="accent5">
                  <a:lumMod val="75000"/>
                </a:schemeClr>
              </a:solidFill>
              <a:effectLst>
                <a:outerShdw dist="38100" dir="2700000" algn="bl" rotWithShape="0">
                  <a:schemeClr val="accent2">
                    <a:lumMod val="75000"/>
                  </a:schemeClr>
                </a:outerShdw>
              </a:effectLst>
              <a:latin typeface="Castellar" panose="020A0402060406010301" pitchFamily="18" charset="0"/>
            </a:endParaRPr>
          </a:p>
        </p:txBody>
      </p:sp>
    </p:spTree>
    <p:extLst>
      <p:ext uri="{BB962C8B-B14F-4D97-AF65-F5344CB8AC3E}">
        <p14:creationId xmlns:p14="http://schemas.microsoft.com/office/powerpoint/2010/main" val="1274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838" y="299260"/>
            <a:ext cx="2585258" cy="5632311"/>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gn="just"/>
            <a:r>
              <a:rPr lang="en-US" b="1" dirty="0">
                <a:latin typeface="Times New Roman" panose="02020603050405020304" pitchFamily="18" charset="0"/>
                <a:cs typeface="Times New Roman" panose="02020603050405020304" pitchFamily="18" charset="0"/>
              </a:rPr>
              <a:t>People also come to join the </a:t>
            </a:r>
            <a:r>
              <a:rPr lang="en-US" b="1" dirty="0" err="1">
                <a:latin typeface="Times New Roman" panose="02020603050405020304" pitchFamily="18" charset="0"/>
                <a:cs typeface="Times New Roman" panose="02020603050405020304" pitchFamily="18" charset="0"/>
              </a:rPr>
              <a:t>colourful</a:t>
            </a:r>
            <a:r>
              <a:rPr lang="en-US" b="1" dirty="0">
                <a:latin typeface="Times New Roman" panose="02020603050405020304" pitchFamily="18" charset="0"/>
                <a:cs typeface="Times New Roman" panose="02020603050405020304" pitchFamily="18" charset="0"/>
              </a:rPr>
              <a:t> processions, the biggest carnival of the</a:t>
            </a:r>
          </a:p>
          <a:p>
            <a:pPr algn="just"/>
            <a:r>
              <a:rPr lang="en-US" b="1" dirty="0">
                <a:latin typeface="Times New Roman" panose="02020603050405020304" pitchFamily="18" charset="0"/>
                <a:cs typeface="Times New Roman" panose="02020603050405020304" pitchFamily="18" charset="0"/>
              </a:rPr>
              <a:t>country, </a:t>
            </a:r>
            <a:r>
              <a:rPr lang="en-US" b="1" dirty="0" err="1">
                <a:latin typeface="Times New Roman" panose="02020603050405020304" pitchFamily="18" charset="0"/>
                <a:cs typeface="Times New Roman" panose="02020603050405020304" pitchFamily="18" charset="0"/>
              </a:rPr>
              <a:t>organised</a:t>
            </a:r>
            <a:r>
              <a:rPr lang="en-US" b="1" dirty="0">
                <a:latin typeface="Times New Roman" panose="02020603050405020304" pitchFamily="18" charset="0"/>
                <a:cs typeface="Times New Roman" panose="02020603050405020304" pitchFamily="18" charset="0"/>
              </a:rPr>
              <a:t> by the Fine Arts students of Dhaka University. The </a:t>
            </a:r>
            <a:r>
              <a:rPr lang="en-US" b="1" dirty="0" smtClean="0">
                <a:latin typeface="Times New Roman" panose="02020603050405020304" pitchFamily="18" charset="0"/>
                <a:cs typeface="Times New Roman" panose="02020603050405020304" pitchFamily="18" charset="0"/>
              </a:rPr>
              <a:t>procession usually </a:t>
            </a:r>
            <a:r>
              <a:rPr lang="en-US" b="1" dirty="0">
                <a:latin typeface="Times New Roman" panose="02020603050405020304" pitchFamily="18" charset="0"/>
                <a:cs typeface="Times New Roman" panose="02020603050405020304" pitchFamily="18" charset="0"/>
              </a:rPr>
              <a:t>displays the traditional practices of </a:t>
            </a:r>
            <a:r>
              <a:rPr lang="en-US" b="1" i="1" dirty="0" err="1">
                <a:latin typeface="Times New Roman" panose="02020603050405020304" pitchFamily="18" charset="0"/>
                <a:cs typeface="Times New Roman" panose="02020603050405020304" pitchFamily="18" charset="0"/>
              </a:rPr>
              <a:t>Bangalee</a:t>
            </a:r>
            <a:r>
              <a:rPr lang="en-US" b="1"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culture. The masks and </a:t>
            </a:r>
            <a:r>
              <a:rPr lang="en-US" b="1" dirty="0" smtClean="0">
                <a:latin typeface="Times New Roman" panose="02020603050405020304" pitchFamily="18" charset="0"/>
                <a:cs typeface="Times New Roman" panose="02020603050405020304" pitchFamily="18" charset="0"/>
              </a:rPr>
              <a:t>wreaths worn </a:t>
            </a:r>
            <a:r>
              <a:rPr lang="en-US" b="1" dirty="0">
                <a:latin typeface="Times New Roman" panose="02020603050405020304" pitchFamily="18" charset="0"/>
                <a:cs typeface="Times New Roman" panose="02020603050405020304" pitchFamily="18" charset="0"/>
              </a:rPr>
              <a:t>by the people are so fascinating! Often they </a:t>
            </a:r>
            <a:r>
              <a:rPr lang="en-US" b="1" dirty="0" err="1">
                <a:latin typeface="Times New Roman" panose="02020603050405020304" pitchFamily="18" charset="0"/>
                <a:cs typeface="Times New Roman" panose="02020603050405020304" pitchFamily="18" charset="0"/>
              </a:rPr>
              <a:t>symbolise</a:t>
            </a:r>
            <a:r>
              <a:rPr lang="en-US" b="1" dirty="0">
                <a:latin typeface="Times New Roman" panose="02020603050405020304" pitchFamily="18" charset="0"/>
                <a:cs typeface="Times New Roman" panose="02020603050405020304" pitchFamily="18" charset="0"/>
              </a:rPr>
              <a:t> contemporary worries </a:t>
            </a:r>
            <a:r>
              <a:rPr lang="en-US" b="1" dirty="0" smtClean="0">
                <a:latin typeface="Times New Roman" panose="02020603050405020304" pitchFamily="18" charset="0"/>
                <a:cs typeface="Times New Roman" panose="02020603050405020304" pitchFamily="18" charset="0"/>
              </a:rPr>
              <a:t>or happiness </a:t>
            </a:r>
            <a:r>
              <a:rPr lang="en-US" b="1" dirty="0">
                <a:latin typeface="Times New Roman" panose="02020603050405020304" pitchFamily="18" charset="0"/>
                <a:cs typeface="Times New Roman" panose="02020603050405020304" pitchFamily="18" charset="0"/>
              </a:rPr>
              <a:t>in the national life. It attracts increasing number of foreign tourists </a:t>
            </a:r>
            <a:r>
              <a:rPr lang="en-US" b="1" dirty="0" smtClean="0">
                <a:latin typeface="Times New Roman" panose="02020603050405020304" pitchFamily="18" charset="0"/>
                <a:cs typeface="Times New Roman" panose="02020603050405020304" pitchFamily="18" charset="0"/>
              </a:rPr>
              <a:t>every year.</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356" y="224443"/>
            <a:ext cx="7747636" cy="3906982"/>
          </a:xfrm>
          <a:prstGeom prst="rect">
            <a:avLst/>
          </a:prstGeom>
          <a:ln>
            <a:noFill/>
          </a:ln>
          <a:effectLst>
            <a:softEdge rad="112500"/>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304" t="17936" b="43765"/>
          <a:stretch/>
        </p:blipFill>
        <p:spPr>
          <a:xfrm>
            <a:off x="3890356" y="4131425"/>
            <a:ext cx="7747636" cy="2452254"/>
          </a:xfrm>
          <a:prstGeom prst="rect">
            <a:avLst/>
          </a:prstGeom>
          <a:ln>
            <a:noFill/>
          </a:ln>
          <a:effectLst>
            <a:softEdge rad="112500"/>
          </a:effectLst>
        </p:spPr>
      </p:pic>
    </p:spTree>
    <p:extLst>
      <p:ext uri="{BB962C8B-B14F-4D97-AF65-F5344CB8AC3E}">
        <p14:creationId xmlns:p14="http://schemas.microsoft.com/office/powerpoint/2010/main" val="190271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1" y="491843"/>
            <a:ext cx="2762595" cy="5355312"/>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gn="just"/>
            <a:r>
              <a:rPr lang="en-US" b="1" dirty="0">
                <a:latin typeface="Times New Roman" panose="02020603050405020304" pitchFamily="18" charset="0"/>
                <a:cs typeface="Times New Roman" panose="02020603050405020304" pitchFamily="18" charset="0"/>
              </a:rPr>
              <a:t>The day is also observed all over the country. Different social and </a:t>
            </a:r>
            <a:r>
              <a:rPr lang="en-US" b="1" dirty="0" smtClean="0">
                <a:latin typeface="Times New Roman" panose="02020603050405020304" pitchFamily="18" charset="0"/>
                <a:cs typeface="Times New Roman" panose="02020603050405020304" pitchFamily="18" charset="0"/>
              </a:rPr>
              <a:t>cultural </a:t>
            </a:r>
            <a:r>
              <a:rPr lang="en-US" b="1" dirty="0" err="1" smtClean="0">
                <a:latin typeface="Times New Roman" panose="02020603050405020304" pitchFamily="18" charset="0"/>
                <a:cs typeface="Times New Roman" panose="02020603050405020304" pitchFamily="18" charset="0"/>
              </a:rPr>
              <a:t>organisations</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and educational institutions celebrate the day with their own cultural</a:t>
            </a:r>
          </a:p>
          <a:p>
            <a:pPr algn="just"/>
            <a:r>
              <a:rPr lang="en-US" b="1" dirty="0" err="1">
                <a:latin typeface="Times New Roman" panose="02020603050405020304" pitchFamily="18" charset="0"/>
                <a:cs typeface="Times New Roman" panose="02020603050405020304" pitchFamily="18" charset="0"/>
              </a:rPr>
              <a:t>programmes</a:t>
            </a:r>
            <a:r>
              <a:rPr lang="en-US" b="1" dirty="0">
                <a:latin typeface="Times New Roman" panose="02020603050405020304" pitchFamily="18" charset="0"/>
                <a:cs typeface="Times New Roman" panose="02020603050405020304" pitchFamily="18" charset="0"/>
              </a:rPr>
              <a:t>.</a:t>
            </a:r>
          </a:p>
          <a:p>
            <a:pPr algn="just"/>
            <a:r>
              <a:rPr lang="en-US" b="1" dirty="0">
                <a:latin typeface="Times New Roman" panose="02020603050405020304" pitchFamily="18" charset="0"/>
                <a:cs typeface="Times New Roman" panose="02020603050405020304" pitchFamily="18" charset="0"/>
              </a:rPr>
              <a:t>On this day, newspapers bring out special supplements. There are also special </a:t>
            </a:r>
            <a:r>
              <a:rPr lang="en-US" b="1" dirty="0" err="1">
                <a:latin typeface="Times New Roman" panose="02020603050405020304" pitchFamily="18" charset="0"/>
                <a:cs typeface="Times New Roman" panose="02020603050405020304" pitchFamily="18" charset="0"/>
              </a:rPr>
              <a:t>programmes</a:t>
            </a:r>
            <a:r>
              <a:rPr lang="en-US" b="1" dirty="0">
                <a:latin typeface="Times New Roman" panose="02020603050405020304" pitchFamily="18" charset="0"/>
                <a:cs typeface="Times New Roman" panose="02020603050405020304" pitchFamily="18" charset="0"/>
              </a:rPr>
              <a:t> on the radio and television channels.</a:t>
            </a:r>
          </a:p>
          <a:p>
            <a:pPr algn="just"/>
            <a:r>
              <a:rPr lang="en-US" b="1" dirty="0">
                <a:latin typeface="Times New Roman" panose="02020603050405020304" pitchFamily="18" charset="0"/>
                <a:cs typeface="Times New Roman" panose="02020603050405020304" pitchFamily="18" charset="0"/>
              </a:rPr>
              <a:t>The celebration of </a:t>
            </a:r>
            <a:r>
              <a:rPr lang="en-US" b="1" dirty="0" err="1">
                <a:latin typeface="Times New Roman" panose="02020603050405020304" pitchFamily="18" charset="0"/>
                <a:cs typeface="Times New Roman" panose="02020603050405020304" pitchFamily="18" charset="0"/>
              </a:rPr>
              <a:t>Pahela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Boishakh</a:t>
            </a:r>
            <a:r>
              <a:rPr lang="en-US" b="1" dirty="0">
                <a:latin typeface="Times New Roman" panose="02020603050405020304" pitchFamily="18" charset="0"/>
                <a:cs typeface="Times New Roman" panose="02020603050405020304" pitchFamily="18" charset="0"/>
              </a:rPr>
              <a:t> marks a day of cultural unity for the whole nation irrespective of caste and creed.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019" y="199510"/>
            <a:ext cx="3508017" cy="62226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520" t="30789" r="17200" b="-1"/>
          <a:stretch/>
        </p:blipFill>
        <p:spPr>
          <a:xfrm>
            <a:off x="3582785" y="3682543"/>
            <a:ext cx="4781732" cy="2635134"/>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85" y="199510"/>
            <a:ext cx="4781732" cy="3175462"/>
          </a:xfrm>
          <a:prstGeom prst="rect">
            <a:avLst/>
          </a:prstGeom>
          <a:ln>
            <a:noFill/>
          </a:ln>
          <a:effectLst>
            <a:softEdge rad="112500"/>
          </a:effectLst>
        </p:spPr>
      </p:pic>
    </p:spTree>
    <p:extLst>
      <p:ext uri="{BB962C8B-B14F-4D97-AF65-F5344CB8AC3E}">
        <p14:creationId xmlns:p14="http://schemas.microsoft.com/office/powerpoint/2010/main" val="4634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alpha val="64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893050" y="715139"/>
            <a:ext cx="8822055" cy="5601533"/>
          </a:xfrm>
          <a:prstGeom prst="rect">
            <a:avLst/>
          </a:prstGeom>
          <a:solidFill>
            <a:schemeClr val="accent3">
              <a:lumMod val="40000"/>
              <a:lumOff val="60000"/>
            </a:schemeClr>
          </a:solidFill>
          <a:ln>
            <a:solidFill>
              <a:schemeClr val="accent3">
                <a:lumMod val="40000"/>
                <a:lumOff val="60000"/>
              </a:schemeClr>
            </a:solidFill>
          </a:ln>
        </p:spPr>
        <p:txBody>
          <a:bodyPr wrap="square">
            <a:spAutoFit/>
          </a:bodyPr>
          <a:lstStyle/>
          <a:p>
            <a:pPr algn="ctr"/>
            <a:r>
              <a:rPr lang="en-US" sz="3200" b="1" dirty="0" smtClean="0">
                <a:latin typeface="Times New Roman" panose="02020603050405020304" pitchFamily="18" charset="0"/>
                <a:cs typeface="Times New Roman" panose="02020603050405020304" pitchFamily="18" charset="0"/>
              </a:rPr>
              <a:t>Complete the passage with suitable words.</a:t>
            </a:r>
          </a:p>
          <a:p>
            <a:pPr algn="just"/>
            <a:endParaRPr lang="en-US" b="1" dirty="0" smtClean="0"/>
          </a:p>
          <a:p>
            <a:pPr algn="just"/>
            <a:r>
              <a:rPr lang="en-US" sz="2800" b="1" dirty="0" smtClean="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word </a:t>
            </a:r>
            <a:r>
              <a:rPr lang="en-US" sz="2800" b="1" i="1" dirty="0" err="1">
                <a:latin typeface="Times New Roman" panose="02020603050405020304" pitchFamily="18" charset="0"/>
                <a:cs typeface="Times New Roman" panose="02020603050405020304" pitchFamily="18" charset="0"/>
              </a:rPr>
              <a:t>Pahela</a:t>
            </a:r>
            <a:r>
              <a:rPr lang="en-US" sz="2800" b="1"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means the first and </a:t>
            </a:r>
            <a:r>
              <a:rPr lang="en-US" sz="2800" b="1" i="1" dirty="0" err="1">
                <a:latin typeface="Times New Roman" panose="02020603050405020304" pitchFamily="18" charset="0"/>
                <a:cs typeface="Times New Roman" panose="02020603050405020304" pitchFamily="18" charset="0"/>
              </a:rPr>
              <a:t>Boishakh</a:t>
            </a:r>
            <a:r>
              <a:rPr lang="en-US" sz="2800" b="1"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is the _____ month of </a:t>
            </a:r>
            <a:r>
              <a:rPr lang="en-US" sz="2800" b="1" dirty="0" smtClean="0">
                <a:latin typeface="Times New Roman" panose="02020603050405020304" pitchFamily="18" charset="0"/>
                <a:cs typeface="Times New Roman" panose="02020603050405020304" pitchFamily="18" charset="0"/>
              </a:rPr>
              <a:t>Bangla calendar</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day is observed not _____ in Bangladesh but _____ in some other </a:t>
            </a:r>
            <a:r>
              <a:rPr lang="en-US" sz="2800" b="1" dirty="0" smtClean="0">
                <a:latin typeface="Times New Roman" panose="02020603050405020304" pitchFamily="18" charset="0"/>
                <a:cs typeface="Times New Roman" panose="02020603050405020304" pitchFamily="18" charset="0"/>
              </a:rPr>
              <a:t>parts of </a:t>
            </a:r>
            <a:r>
              <a:rPr lang="en-US" sz="2800" b="1" dirty="0">
                <a:latin typeface="Times New Roman" panose="02020603050405020304" pitchFamily="18" charset="0"/>
                <a:cs typeface="Times New Roman" panose="02020603050405020304" pitchFamily="18" charset="0"/>
              </a:rPr>
              <a:t>the world. It is celebrated in West Bengal, Assam and Tripura. It is also ______ </a:t>
            </a:r>
            <a:r>
              <a:rPr lang="en-US" sz="2800" b="1" dirty="0" smtClean="0">
                <a:latin typeface="Times New Roman" panose="02020603050405020304" pitchFamily="18" charset="0"/>
                <a:cs typeface="Times New Roman" panose="02020603050405020304" pitchFamily="18" charset="0"/>
              </a:rPr>
              <a:t>in Australia </a:t>
            </a:r>
            <a:r>
              <a:rPr lang="en-US" sz="2800" b="1" dirty="0">
                <a:latin typeface="Times New Roman" panose="02020603050405020304" pitchFamily="18" charset="0"/>
                <a:cs typeface="Times New Roman" panose="02020603050405020304" pitchFamily="18" charset="0"/>
              </a:rPr>
              <a:t>and the UK. In Australia, the largest ______ for Bangla new year is </a:t>
            </a:r>
            <a:r>
              <a:rPr lang="en-US" sz="2800" b="1" dirty="0" smtClean="0">
                <a:latin typeface="Times New Roman" panose="02020603050405020304" pitchFamily="18" charset="0"/>
                <a:cs typeface="Times New Roman" panose="02020603050405020304" pitchFamily="18" charset="0"/>
              </a:rPr>
              <a:t>the Sydney </a:t>
            </a:r>
            <a:r>
              <a:rPr lang="en-US" sz="2800" b="1" i="1" dirty="0" err="1">
                <a:latin typeface="Times New Roman" panose="02020603050405020304" pitchFamily="18" charset="0"/>
                <a:cs typeface="Times New Roman" panose="02020603050405020304" pitchFamily="18" charset="0"/>
              </a:rPr>
              <a:t>Boishakhi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Mela</a:t>
            </a:r>
            <a:r>
              <a:rPr lang="en-US" sz="2800" b="1"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held ______ Sydney Olympic Park. In England, </a:t>
            </a:r>
            <a:r>
              <a:rPr lang="en-US" sz="2800" b="1" dirty="0" smtClean="0">
                <a:latin typeface="Times New Roman" panose="02020603050405020304" pitchFamily="18" charset="0"/>
                <a:cs typeface="Times New Roman" panose="02020603050405020304" pitchFamily="18" charset="0"/>
              </a:rPr>
              <a:t>the </a:t>
            </a:r>
            <a:r>
              <a:rPr lang="en-US" sz="2800" b="1" dirty="0" err="1" smtClean="0">
                <a:latin typeface="Times New Roman" panose="02020603050405020304" pitchFamily="18" charset="0"/>
                <a:cs typeface="Times New Roman" panose="02020603050405020304" pitchFamily="18" charset="0"/>
              </a:rPr>
              <a:t>Bangalees</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______ celebrate the day with a street ________ in London. It is </a:t>
            </a:r>
            <a:r>
              <a:rPr lang="en-US" sz="2800" b="1" dirty="0" smtClean="0">
                <a:latin typeface="Times New Roman" panose="02020603050405020304" pitchFamily="18" charset="0"/>
                <a:cs typeface="Times New Roman" panose="02020603050405020304" pitchFamily="18" charset="0"/>
              </a:rPr>
              <a:t>the ______ </a:t>
            </a:r>
            <a:r>
              <a:rPr lang="en-US" sz="2800" b="1" dirty="0">
                <a:latin typeface="Times New Roman" panose="02020603050405020304" pitchFamily="18" charset="0"/>
                <a:cs typeface="Times New Roman" panose="02020603050405020304" pitchFamily="18" charset="0"/>
              </a:rPr>
              <a:t>Asian festival in Europe, _______ Bangladesh and West Bengal.</a:t>
            </a:r>
          </a:p>
        </p:txBody>
      </p:sp>
    </p:spTree>
    <p:extLst>
      <p:ext uri="{BB962C8B-B14F-4D97-AF65-F5344CB8AC3E}">
        <p14:creationId xmlns:p14="http://schemas.microsoft.com/office/powerpoint/2010/main" val="14763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312" y="1680136"/>
            <a:ext cx="2238816" cy="1731554"/>
          </a:xfrm>
          <a:prstGeom prst="rect">
            <a:avLst/>
          </a:prstGeom>
          <a:blipFill>
            <a:blip r:embed="rId2">
              <a:extLst>
                <a:ext uri="{28A0092B-C50C-407E-A947-70E740481C1C}">
                  <a14:useLocalDpi xmlns:a14="http://schemas.microsoft.com/office/drawing/2010/main" val="0"/>
                </a:ext>
              </a:extLst>
            </a:blip>
            <a:srcRect/>
            <a:stretch>
              <a:fillRect l="-94000" r="-9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tangle 2"/>
          <p:cNvSpPr/>
          <p:nvPr/>
        </p:nvSpPr>
        <p:spPr>
          <a:xfrm>
            <a:off x="6895415" y="1680136"/>
            <a:ext cx="1143981" cy="1767506"/>
          </a:xfrm>
          <a:prstGeom prst="rect">
            <a:avLst/>
          </a:prstGeom>
          <a:blipFill>
            <a:blip r:embed="rId3">
              <a:extLst>
                <a:ext uri="{28A0092B-C50C-407E-A947-70E740481C1C}">
                  <a14:useLocalDpi xmlns:a14="http://schemas.microsoft.com/office/drawing/2010/main" val="0"/>
                </a:ext>
              </a:extLst>
            </a:blip>
            <a:srcRect/>
            <a:stretch>
              <a:fillRect l="-59000" r="-5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ectangle 3"/>
          <p:cNvSpPr/>
          <p:nvPr/>
        </p:nvSpPr>
        <p:spPr>
          <a:xfrm>
            <a:off x="992521" y="3838933"/>
            <a:ext cx="2156607" cy="1649496"/>
          </a:xfrm>
          <a:prstGeom prst="rect">
            <a:avLst/>
          </a:prstGeom>
          <a:blipFill>
            <a:blip r:embed="rId4">
              <a:extLst>
                <a:ext uri="{28A0092B-C50C-407E-A947-70E740481C1C}">
                  <a14:useLocalDpi xmlns:a14="http://schemas.microsoft.com/office/drawing/2010/main" val="0"/>
                </a:ext>
              </a:extLst>
            </a:blip>
            <a:srcRect/>
            <a:stretch>
              <a:fillRect l="-66000" r="-6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ctangle 4"/>
          <p:cNvSpPr/>
          <p:nvPr/>
        </p:nvSpPr>
        <p:spPr>
          <a:xfrm>
            <a:off x="6895415" y="3838933"/>
            <a:ext cx="1345232" cy="1837986"/>
          </a:xfrm>
          <a:prstGeom prst="rect">
            <a:avLst/>
          </a:prstGeom>
          <a:blipFill>
            <a:blip r:embed="rId5" cstate="hqprint">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ounded Rectangle 5"/>
          <p:cNvSpPr/>
          <p:nvPr/>
        </p:nvSpPr>
        <p:spPr>
          <a:xfrm>
            <a:off x="3757355" y="1684291"/>
            <a:ext cx="1562793"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dance</a:t>
            </a:r>
            <a:endParaRPr lang="en-US" dirty="0"/>
          </a:p>
        </p:txBody>
      </p:sp>
      <p:sp>
        <p:nvSpPr>
          <p:cNvPr id="7" name="Rounded Rectangle 6"/>
          <p:cNvSpPr/>
          <p:nvPr/>
        </p:nvSpPr>
        <p:spPr>
          <a:xfrm>
            <a:off x="8883156" y="3838932"/>
            <a:ext cx="1562793"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a:t>
            </a:r>
            <a:endParaRPr lang="en-US" dirty="0"/>
          </a:p>
        </p:txBody>
      </p:sp>
      <p:sp>
        <p:nvSpPr>
          <p:cNvPr id="11" name="TextBox 10">
            <a:extLst>
              <a:ext uri="{FF2B5EF4-FFF2-40B4-BE49-F238E27FC236}">
                <a16:creationId xmlns:a16="http://schemas.microsoft.com/office/drawing/2014/main" id="{C26A4D0C-FCCA-4C3D-974E-090F54BC2105}"/>
              </a:ext>
            </a:extLst>
          </p:cNvPr>
          <p:cNvSpPr txBox="1"/>
          <p:nvPr/>
        </p:nvSpPr>
        <p:spPr>
          <a:xfrm>
            <a:off x="2245789" y="417763"/>
            <a:ext cx="7137237" cy="461665"/>
          </a:xfrm>
          <a:prstGeom prst="rect">
            <a:avLst/>
          </a:prstGeom>
          <a:solidFill>
            <a:schemeClr val="accent1">
              <a:lumMod val="40000"/>
              <a:lumOff val="60000"/>
            </a:schemeClr>
          </a:solidFill>
          <a:ln>
            <a:solidFill>
              <a:schemeClr val="accent1">
                <a:lumMod val="60000"/>
                <a:lumOff val="40000"/>
              </a:schemeClr>
            </a:solidFill>
          </a:ln>
        </p:spPr>
        <p:txBody>
          <a:bodyPr wrap="square" rtlCol="0">
            <a:spAutoFit/>
          </a:bodyPr>
          <a:lstStyle/>
          <a:p>
            <a:r>
              <a:rPr lang="en-US" sz="2400" dirty="0"/>
              <a:t>Match the following words with the picture….</a:t>
            </a:r>
          </a:p>
        </p:txBody>
      </p:sp>
      <p:sp>
        <p:nvSpPr>
          <p:cNvPr id="12" name="Rounded Rectangle 11"/>
          <p:cNvSpPr/>
          <p:nvPr/>
        </p:nvSpPr>
        <p:spPr>
          <a:xfrm>
            <a:off x="8883155" y="1680136"/>
            <a:ext cx="1562793"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Songs </a:t>
            </a:r>
            <a:endParaRPr lang="en-US" dirty="0"/>
          </a:p>
        </p:txBody>
      </p:sp>
      <p:sp>
        <p:nvSpPr>
          <p:cNvPr id="13" name="Rounded Rectangle 12"/>
          <p:cNvSpPr/>
          <p:nvPr/>
        </p:nvSpPr>
        <p:spPr>
          <a:xfrm>
            <a:off x="3791637" y="3838931"/>
            <a:ext cx="1562793"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Festive </a:t>
            </a:r>
            <a:endParaRPr lang="en-US" dirty="0"/>
          </a:p>
        </p:txBody>
      </p:sp>
    </p:spTree>
    <p:extLst>
      <p:ext uri="{BB962C8B-B14F-4D97-AF65-F5344CB8AC3E}">
        <p14:creationId xmlns:p14="http://schemas.microsoft.com/office/powerpoint/2010/main" val="303764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4.81481E-6 L 0.42122 0.1007 " pathEditMode="relative" rAng="0" ptsTypes="AA">
                                      <p:cBhvr>
                                        <p:cTn id="6" dur="2000" fill="hold"/>
                                        <p:tgtEl>
                                          <p:spTgt spid="6"/>
                                        </p:tgtEl>
                                        <p:attrNameLst>
                                          <p:attrName>ppt_x</p:attrName>
                                          <p:attrName>ppt_y</p:attrName>
                                        </p:attrNameLst>
                                      </p:cBhvr>
                                      <p:rCtr x="21055" y="502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66667E-6 -3.7037E-7 L -0.00417 0.4081 " pathEditMode="relative" rAng="0" ptsTypes="AA">
                                      <p:cBhvr>
                                        <p:cTn id="10" dur="2000" fill="hold"/>
                                        <p:tgtEl>
                                          <p:spTgt spid="12"/>
                                        </p:tgtEl>
                                        <p:attrNameLst>
                                          <p:attrName>ppt_x</p:attrName>
                                          <p:attrName>ppt_y</p:attrName>
                                        </p:attrNameLst>
                                      </p:cBhvr>
                                      <p:rCtr x="-208" y="203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66667E-6 4.81481E-6 L -0.41927 0.10138 " pathEditMode="relative" rAng="0" ptsTypes="AA">
                                      <p:cBhvr>
                                        <p:cTn id="14" dur="2000" fill="hold"/>
                                        <p:tgtEl>
                                          <p:spTgt spid="7"/>
                                        </p:tgtEl>
                                        <p:attrNameLst>
                                          <p:attrName>ppt_x</p:attrName>
                                          <p:attrName>ppt_y</p:attrName>
                                        </p:attrNameLst>
                                      </p:cBhvr>
                                      <p:rCtr x="-20964" y="506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55112E-17 4.81481E-6 L -0.00378 -0.22385 " pathEditMode="relative" rAng="0" ptsTypes="AA">
                                      <p:cBhvr>
                                        <p:cTn id="18" dur="2000" fill="hold"/>
                                        <p:tgtEl>
                                          <p:spTgt spid="13"/>
                                        </p:tgtEl>
                                        <p:attrNameLst>
                                          <p:attrName>ppt_x</p:attrName>
                                          <p:attrName>ppt_y</p:attrName>
                                        </p:attrNameLst>
                                      </p:cBhvr>
                                      <p:rCtr x="-195" y="-1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9881" y="1072053"/>
            <a:ext cx="1800057" cy="1456938"/>
          </a:xfrm>
          <a:prstGeom prst="rect">
            <a:avLst/>
          </a:prstGeom>
          <a:blipFill>
            <a:blip r:embed="rId2"/>
            <a:srcRect/>
            <a:stretch>
              <a:fillRect l="-123000" r="-12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ctangle 4"/>
          <p:cNvSpPr/>
          <p:nvPr/>
        </p:nvSpPr>
        <p:spPr>
          <a:xfrm>
            <a:off x="6186007" y="1072053"/>
            <a:ext cx="1432180" cy="1456938"/>
          </a:xfrm>
          <a:prstGeom prst="rect">
            <a:avLst/>
          </a:prstGeom>
          <a:blipFill>
            <a:blip r:embed="rId3">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ctangle 6"/>
          <p:cNvSpPr/>
          <p:nvPr/>
        </p:nvSpPr>
        <p:spPr>
          <a:xfrm>
            <a:off x="991936" y="3508400"/>
            <a:ext cx="1835946" cy="1456938"/>
          </a:xfrm>
          <a:prstGeom prst="rect">
            <a:avLst/>
          </a:prstGeom>
          <a:blipFill>
            <a:blip r:embed="rId4">
              <a:extLst>
                <a:ext uri="{28A0092B-C50C-407E-A947-70E740481C1C}">
                  <a14:useLocalDpi xmlns:a14="http://schemas.microsoft.com/office/drawing/2010/main" val="0"/>
                </a:ext>
              </a:extLst>
            </a:blip>
            <a:srcRect/>
            <a:stretch>
              <a:fillRect l="-34000" r="-3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6339413" y="3508400"/>
            <a:ext cx="1505347" cy="1456938"/>
          </a:xfrm>
          <a:prstGeom prst="rect">
            <a:avLst/>
          </a:prstGeom>
          <a:blipFill>
            <a:blip r:embed="rId5">
              <a:extLst>
                <a:ext uri="{28A0092B-C50C-407E-A947-70E740481C1C}">
                  <a14:useLocalDpi xmlns:a14="http://schemas.microsoft.com/office/drawing/2010/main" val="0"/>
                </a:ext>
              </a:extLst>
            </a:blip>
            <a:srcRect/>
            <a:stretch>
              <a:fillRect l="-73000" r="-7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Rounded Rectangle 17"/>
          <p:cNvSpPr/>
          <p:nvPr/>
        </p:nvSpPr>
        <p:spPr>
          <a:xfrm>
            <a:off x="3716576" y="1193693"/>
            <a:ext cx="1562793"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Flowers </a:t>
            </a:r>
            <a:endParaRPr lang="en-US" dirty="0"/>
          </a:p>
        </p:txBody>
      </p:sp>
      <p:sp>
        <p:nvSpPr>
          <p:cNvPr id="20" name="Rounded Rectangle 19"/>
          <p:cNvSpPr/>
          <p:nvPr/>
        </p:nvSpPr>
        <p:spPr>
          <a:xfrm>
            <a:off x="3548795" y="3508400"/>
            <a:ext cx="1562793"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Religious </a:t>
            </a:r>
            <a:endParaRPr lang="en-US" dirty="0"/>
          </a:p>
        </p:txBody>
      </p:sp>
      <p:sp>
        <p:nvSpPr>
          <p:cNvPr id="22" name="Rounded Rectangle 21"/>
          <p:cNvSpPr/>
          <p:nvPr/>
        </p:nvSpPr>
        <p:spPr>
          <a:xfrm>
            <a:off x="8524825" y="1193693"/>
            <a:ext cx="1562793"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cultural</a:t>
            </a:r>
            <a:endParaRPr lang="en-US" dirty="0"/>
          </a:p>
        </p:txBody>
      </p:sp>
      <p:sp>
        <p:nvSpPr>
          <p:cNvPr id="23" name="Rounded Rectangle 22"/>
          <p:cNvSpPr/>
          <p:nvPr/>
        </p:nvSpPr>
        <p:spPr>
          <a:xfrm>
            <a:off x="8524824" y="3508399"/>
            <a:ext cx="1562793"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colorful </a:t>
            </a:r>
            <a:endParaRPr lang="en-US" dirty="0"/>
          </a:p>
        </p:txBody>
      </p:sp>
    </p:spTree>
    <p:extLst>
      <p:ext uri="{BB962C8B-B14F-4D97-AF65-F5344CB8AC3E}">
        <p14:creationId xmlns:p14="http://schemas.microsoft.com/office/powerpoint/2010/main" val="233239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2.96296E-6 L 0.39466 0.09514 " pathEditMode="relative" rAng="0" ptsTypes="AA">
                                      <p:cBhvr>
                                        <p:cTn id="6" dur="2000" fill="hold"/>
                                        <p:tgtEl>
                                          <p:spTgt spid="18"/>
                                        </p:tgtEl>
                                        <p:attrNameLst>
                                          <p:attrName>ppt_x</p:attrName>
                                          <p:attrName>ppt_y</p:attrName>
                                        </p:attrNameLst>
                                      </p:cBhvr>
                                      <p:rCtr x="19727" y="474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2.96296E-6 L -0.41081 0.09352 " pathEditMode="relative" rAng="0" ptsTypes="AA">
                                      <p:cBhvr>
                                        <p:cTn id="10" dur="2000" fill="hold"/>
                                        <p:tgtEl>
                                          <p:spTgt spid="23"/>
                                        </p:tgtEl>
                                        <p:attrNameLst>
                                          <p:attrName>ppt_x</p:attrName>
                                          <p:attrName>ppt_y</p:attrName>
                                        </p:attrNameLst>
                                      </p:cBhvr>
                                      <p:rCtr x="-20547" y="467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875E-6 2.96296E-6 L 0.01172 -0.24236 " pathEditMode="relative" rAng="0" ptsTypes="AA">
                                      <p:cBhvr>
                                        <p:cTn id="14" dur="2000" fill="hold"/>
                                        <p:tgtEl>
                                          <p:spTgt spid="20"/>
                                        </p:tgtEl>
                                        <p:attrNameLst>
                                          <p:attrName>ppt_x</p:attrName>
                                          <p:attrName>ppt_y</p:attrName>
                                        </p:attrNameLst>
                                      </p:cBhvr>
                                      <p:rCtr x="586" y="-1213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25E-6 2.96296E-6 L 0.00026 0.43495 " pathEditMode="relative" rAng="0" ptsTypes="AA">
                                      <p:cBhvr>
                                        <p:cTn id="18" dur="2000" fill="hold"/>
                                        <p:tgtEl>
                                          <p:spTgt spid="22"/>
                                        </p:tgtEl>
                                        <p:attrNameLst>
                                          <p:attrName>ppt_x</p:attrName>
                                          <p:attrName>ppt_y</p:attrName>
                                        </p:attrNameLst>
                                      </p:cBhvr>
                                      <p:rCtr x="13" y="2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7412" b="10572"/>
          <a:stretch/>
        </p:blipFill>
        <p:spPr>
          <a:xfrm>
            <a:off x="869944" y="73892"/>
            <a:ext cx="5730881" cy="3802784"/>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75" y="73890"/>
            <a:ext cx="5114637" cy="3802785"/>
          </a:xfrm>
          <a:prstGeom prst="rect">
            <a:avLst/>
          </a:prstGeom>
          <a:ln>
            <a:noFill/>
          </a:ln>
          <a:effectLst>
            <a:softEdge rad="112500"/>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0923" b="10459"/>
          <a:stretch/>
        </p:blipFill>
        <p:spPr>
          <a:xfrm>
            <a:off x="2366818" y="4089863"/>
            <a:ext cx="7874000" cy="234418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514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1928" y="1953491"/>
            <a:ext cx="8386617" cy="2739211"/>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r>
              <a:rPr lang="en-US" sz="2800" b="1" dirty="0">
                <a:latin typeface="Times New Roman" panose="02020603050405020304" pitchFamily="18" charset="0"/>
                <a:cs typeface="Times New Roman" panose="02020603050405020304" pitchFamily="18" charset="0"/>
              </a:rPr>
              <a:t>Ask and answer these questions in pairs.</a:t>
            </a:r>
          </a:p>
          <a:p>
            <a:r>
              <a:rPr lang="en-US" sz="2400" b="1" dirty="0">
                <a:latin typeface="Times New Roman" panose="02020603050405020304" pitchFamily="18" charset="0"/>
                <a:cs typeface="Times New Roman" panose="02020603050405020304" pitchFamily="18" charset="0"/>
              </a:rPr>
              <a:t>1 Do you go out in the morning of </a:t>
            </a:r>
            <a:r>
              <a:rPr lang="en-US" sz="2400" b="1" i="1" dirty="0" err="1">
                <a:latin typeface="Times New Roman" panose="02020603050405020304" pitchFamily="18" charset="0"/>
                <a:cs typeface="Times New Roman" panose="02020603050405020304" pitchFamily="18" charset="0"/>
              </a:rPr>
              <a:t>Pahela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Boishakh</a:t>
            </a:r>
            <a:r>
              <a:rPr lang="en-US" sz="2400" b="1" dirty="0">
                <a:latin typeface="Times New Roman" panose="02020603050405020304" pitchFamily="18" charset="0"/>
                <a:cs typeface="Times New Roman" panose="02020603050405020304" pitchFamily="18" charset="0"/>
              </a:rPr>
              <a:t>? If you do, where </a:t>
            </a:r>
            <a:r>
              <a:rPr lang="en-US" sz="2400" b="1" dirty="0" smtClean="0">
                <a:latin typeface="Times New Roman" panose="02020603050405020304" pitchFamily="18" charset="0"/>
                <a:cs typeface="Times New Roman" panose="02020603050405020304" pitchFamily="18" charset="0"/>
              </a:rPr>
              <a:t>do you </a:t>
            </a:r>
            <a:r>
              <a:rPr lang="en-US" sz="2400" b="1" dirty="0">
                <a:latin typeface="Times New Roman" panose="02020603050405020304" pitchFamily="18" charset="0"/>
                <a:cs typeface="Times New Roman" panose="02020603050405020304" pitchFamily="18" charset="0"/>
              </a:rPr>
              <a:t>go?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If </a:t>
            </a:r>
            <a:r>
              <a:rPr lang="en-US" sz="2400" b="1" dirty="0">
                <a:latin typeface="Times New Roman" panose="02020603050405020304" pitchFamily="18" charset="0"/>
                <a:cs typeface="Times New Roman" panose="02020603050405020304" pitchFamily="18" charset="0"/>
              </a:rPr>
              <a:t>not, what do you do?</a:t>
            </a:r>
          </a:p>
          <a:p>
            <a:r>
              <a:rPr lang="en-US" sz="2400" b="1" dirty="0">
                <a:latin typeface="Times New Roman" panose="02020603050405020304" pitchFamily="18" charset="0"/>
                <a:cs typeface="Times New Roman" panose="02020603050405020304" pitchFamily="18" charset="0"/>
              </a:rPr>
              <a:t>2 What kind of food do you eat in the morning of </a:t>
            </a:r>
            <a:r>
              <a:rPr lang="en-US" sz="2400" b="1" i="1" dirty="0" err="1">
                <a:latin typeface="Times New Roman" panose="02020603050405020304" pitchFamily="18" charset="0"/>
                <a:cs typeface="Times New Roman" panose="02020603050405020304" pitchFamily="18" charset="0"/>
              </a:rPr>
              <a:t>Pahela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Boishakh</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3 Do you wear any special clothes on this occasion?</a:t>
            </a:r>
          </a:p>
        </p:txBody>
      </p:sp>
    </p:spTree>
    <p:extLst>
      <p:ext uri="{BB962C8B-B14F-4D97-AF65-F5344CB8AC3E}">
        <p14:creationId xmlns:p14="http://schemas.microsoft.com/office/powerpoint/2010/main" val="63367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5" y="199506"/>
            <a:ext cx="4944787" cy="31920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724" y="199506"/>
            <a:ext cx="4778573" cy="31920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45" y="3576288"/>
            <a:ext cx="4944787" cy="3077012"/>
          </a:xfrm>
          <a:prstGeom prst="rect">
            <a:avLst/>
          </a:prstGeom>
        </p:spPr>
      </p:pic>
      <p:sp>
        <p:nvSpPr>
          <p:cNvPr id="5" name="Rectangle 4"/>
          <p:cNvSpPr/>
          <p:nvPr/>
        </p:nvSpPr>
        <p:spPr>
          <a:xfrm>
            <a:off x="6254724" y="3576287"/>
            <a:ext cx="4778573" cy="3077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 What are these picture about</a:t>
            </a:r>
            <a:r>
              <a:rPr lang="en-US" sz="2400" b="1" dirty="0" smtClean="0"/>
              <a:t>? Do you know anything? </a:t>
            </a:r>
          </a:p>
          <a:p>
            <a:r>
              <a:rPr lang="en-US" sz="2400" b="1" dirty="0" smtClean="0"/>
              <a:t>**Do these activities really exist now at present?</a:t>
            </a:r>
          </a:p>
          <a:p>
            <a:pPr algn="ctr"/>
            <a:r>
              <a:rPr lang="en-US" sz="2400" b="1" dirty="0" smtClean="0"/>
              <a:t> </a:t>
            </a:r>
            <a:endParaRPr lang="en-US" sz="2400" b="1" dirty="0"/>
          </a:p>
        </p:txBody>
      </p:sp>
    </p:spTree>
    <p:extLst>
      <p:ext uri="{BB962C8B-B14F-4D97-AF65-F5344CB8AC3E}">
        <p14:creationId xmlns:p14="http://schemas.microsoft.com/office/powerpoint/2010/main" val="108171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7DCD-B08C-4FEB-B520-1F305CF0A4FD}"/>
              </a:ext>
            </a:extLst>
          </p:cNvPr>
          <p:cNvSpPr txBox="1"/>
          <p:nvPr/>
        </p:nvSpPr>
        <p:spPr>
          <a:xfrm>
            <a:off x="3320934" y="666988"/>
            <a:ext cx="4995949" cy="646331"/>
          </a:xfrm>
          <a:prstGeom prst="rect">
            <a:avLst/>
          </a:prstGeom>
          <a:solidFill>
            <a:schemeClr val="accent1">
              <a:lumMod val="40000"/>
              <a:lumOff val="60000"/>
            </a:schemeClr>
          </a:solid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Evaluation</a:t>
            </a:r>
          </a:p>
        </p:txBody>
      </p:sp>
      <p:sp>
        <p:nvSpPr>
          <p:cNvPr id="3" name="TextBox 2">
            <a:extLst>
              <a:ext uri="{FF2B5EF4-FFF2-40B4-BE49-F238E27FC236}">
                <a16:creationId xmlns:a16="http://schemas.microsoft.com/office/drawing/2014/main" id="{EA138659-926E-4EA5-A3FF-C12539569301}"/>
              </a:ext>
            </a:extLst>
          </p:cNvPr>
          <p:cNvSpPr txBox="1"/>
          <p:nvPr/>
        </p:nvSpPr>
        <p:spPr>
          <a:xfrm>
            <a:off x="1413162" y="2238894"/>
            <a:ext cx="9360131" cy="461665"/>
          </a:xfrm>
          <a:prstGeom prst="rect">
            <a:avLst/>
          </a:prstGeom>
          <a:solidFill>
            <a:schemeClr val="accent1">
              <a:lumMod val="40000"/>
              <a:lumOff val="60000"/>
            </a:schemeClr>
          </a:solidFill>
          <a:ln w="38100">
            <a:solidFill>
              <a:schemeClr val="accent1">
                <a:lumMod val="40000"/>
                <a:lumOff val="60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Write down </a:t>
            </a:r>
            <a:r>
              <a:rPr lang="en-US" sz="2400" dirty="0" smtClean="0">
                <a:latin typeface="Times New Roman" panose="02020603050405020304" pitchFamily="18" charset="0"/>
                <a:cs typeface="Times New Roman" panose="02020603050405020304" pitchFamily="18" charset="0"/>
              </a:rPr>
              <a:t>five activities what we do </a:t>
            </a:r>
            <a:r>
              <a:rPr lang="en-US" sz="2400" dirty="0">
                <a:latin typeface="Times New Roman" panose="02020603050405020304" pitchFamily="18" charset="0"/>
                <a:cs typeface="Times New Roman" panose="02020603050405020304" pitchFamily="18" charset="0"/>
              </a:rPr>
              <a:t>on </a:t>
            </a:r>
            <a:r>
              <a:rPr lang="en-US" sz="2400" dirty="0" smtClean="0">
                <a:latin typeface="Times New Roman" panose="02020603050405020304" pitchFamily="18" charset="0"/>
                <a:cs typeface="Times New Roman" panose="02020603050405020304" pitchFamily="18" charset="0"/>
              </a:rPr>
              <a:t>the day of </a:t>
            </a:r>
            <a:r>
              <a:rPr lang="en-US" sz="2400" dirty="0" err="1" smtClean="0">
                <a:latin typeface="Times New Roman" panose="02020603050405020304" pitchFamily="18" charset="0"/>
                <a:cs typeface="Times New Roman" panose="02020603050405020304" pitchFamily="18" charset="0"/>
              </a:rPr>
              <a:t>Pahela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Baishakh</a:t>
            </a:r>
            <a:r>
              <a:rPr lang="en-US"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EA138659-926E-4EA5-A3FF-C12539569301}"/>
              </a:ext>
            </a:extLst>
          </p:cNvPr>
          <p:cNvSpPr txBox="1"/>
          <p:nvPr/>
        </p:nvSpPr>
        <p:spPr>
          <a:xfrm>
            <a:off x="1413162" y="3626134"/>
            <a:ext cx="9360131" cy="830997"/>
          </a:xfrm>
          <a:prstGeom prst="rect">
            <a:avLst/>
          </a:prstGeom>
          <a:solidFill>
            <a:schemeClr val="accent1">
              <a:lumMod val="40000"/>
              <a:lumOff val="60000"/>
            </a:schemeClr>
          </a:solidFill>
          <a:ln w="38100">
            <a:solidFill>
              <a:schemeClr val="accent1">
                <a:lumMod val="40000"/>
                <a:lumOff val="60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Write a short paragraph about </a:t>
            </a:r>
            <a:r>
              <a:rPr lang="en-US" sz="2400" dirty="0" err="1" smtClean="0">
                <a:latin typeface="Times New Roman" panose="02020603050405020304" pitchFamily="18" charset="0"/>
                <a:cs typeface="Times New Roman" panose="02020603050405020304" pitchFamily="18" charset="0"/>
              </a:rPr>
              <a:t>Pahela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Baishakh</a:t>
            </a:r>
            <a:r>
              <a:rPr lang="en-US" sz="2400" dirty="0" smtClean="0">
                <a:latin typeface="Times New Roman" panose="02020603050405020304" pitchFamily="18" charset="0"/>
                <a:cs typeface="Times New Roman" panose="02020603050405020304" pitchFamily="18" charset="0"/>
              </a:rPr>
              <a:t> that you have witnessed earlier.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2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E7378-CE40-4FFB-BE04-2E0B5F3AECEA}"/>
              </a:ext>
            </a:extLst>
          </p:cNvPr>
          <p:cNvSpPr/>
          <p:nvPr/>
        </p:nvSpPr>
        <p:spPr>
          <a:xfrm>
            <a:off x="3508657" y="2967335"/>
            <a:ext cx="517468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Thank</a:t>
            </a:r>
            <a:r>
              <a:rPr lang="en-US" sz="5400" dirty="0"/>
              <a:t> you………….</a:t>
            </a:r>
          </a:p>
        </p:txBody>
      </p:sp>
    </p:spTree>
    <p:extLst>
      <p:ext uri="{BB962C8B-B14F-4D97-AF65-F5344CB8AC3E}">
        <p14:creationId xmlns:p14="http://schemas.microsoft.com/office/powerpoint/2010/main" val="88854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47734-3484-4764-8FC1-DF07BC86773F}"/>
              </a:ext>
            </a:extLst>
          </p:cNvPr>
          <p:cNvSpPr txBox="1"/>
          <p:nvPr/>
        </p:nvSpPr>
        <p:spPr>
          <a:xfrm>
            <a:off x="5596277" y="3643201"/>
            <a:ext cx="4028850" cy="1569660"/>
          </a:xfrm>
          <a:prstGeom prst="rect">
            <a:avLst/>
          </a:prstGeom>
          <a:noFill/>
          <a:ln>
            <a:noFill/>
          </a:ln>
        </p:spPr>
        <p:txBody>
          <a:bodyPr wrap="square" rtlCol="0">
            <a:spAutoFit/>
          </a:bodyPr>
          <a:lstStyle/>
          <a:p>
            <a:r>
              <a:rPr lang="en-US" sz="2400" b="1" dirty="0"/>
              <a:t>CLASS: </a:t>
            </a:r>
            <a:r>
              <a:rPr lang="en-US" sz="2400" b="1" dirty="0" smtClean="0"/>
              <a:t>09-10</a:t>
            </a:r>
            <a:endParaRPr lang="en-US" sz="2400" b="1" dirty="0"/>
          </a:p>
          <a:p>
            <a:r>
              <a:rPr lang="en-US" sz="2400" b="1" dirty="0"/>
              <a:t>SUBJECT: ENGLISH 1</a:t>
            </a:r>
            <a:r>
              <a:rPr lang="en-US" sz="2400" b="1" baseline="30000" dirty="0"/>
              <a:t>ST</a:t>
            </a:r>
            <a:r>
              <a:rPr lang="en-US" sz="2400" b="1" dirty="0"/>
              <a:t> PAPER</a:t>
            </a:r>
          </a:p>
          <a:p>
            <a:r>
              <a:rPr lang="en-US" sz="2400" b="1" dirty="0"/>
              <a:t>UNIT:   03      </a:t>
            </a:r>
            <a:endParaRPr lang="en-US" sz="2400" b="1" dirty="0" smtClean="0"/>
          </a:p>
          <a:p>
            <a:r>
              <a:rPr lang="en-US" sz="2400" b="1" dirty="0" smtClean="0"/>
              <a:t>LESSON</a:t>
            </a:r>
            <a:r>
              <a:rPr lang="en-US" sz="2400" b="1" dirty="0"/>
              <a:t>: </a:t>
            </a:r>
            <a:r>
              <a:rPr lang="en-US" sz="2400" b="1" dirty="0" smtClean="0"/>
              <a:t>05</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280" y="1053293"/>
            <a:ext cx="3688558" cy="4591369"/>
          </a:xfrm>
          <a:prstGeom prst="rect">
            <a:avLst/>
          </a:prstGeom>
        </p:spPr>
      </p:pic>
      <p:sp>
        <p:nvSpPr>
          <p:cNvPr id="5" name="TextBox 4">
            <a:extLst>
              <a:ext uri="{FF2B5EF4-FFF2-40B4-BE49-F238E27FC236}">
                <a16:creationId xmlns:a16="http://schemas.microsoft.com/office/drawing/2014/main" id="{18747734-3484-4764-8FC1-DF07BC86773F}"/>
              </a:ext>
            </a:extLst>
          </p:cNvPr>
          <p:cNvSpPr txBox="1"/>
          <p:nvPr/>
        </p:nvSpPr>
        <p:spPr>
          <a:xfrm>
            <a:off x="5596277" y="977093"/>
            <a:ext cx="4222813" cy="1569660"/>
          </a:xfrm>
          <a:prstGeom prst="rect">
            <a:avLst/>
          </a:prstGeom>
          <a:noFill/>
          <a:ln>
            <a:noFill/>
          </a:ln>
        </p:spPr>
        <p:txBody>
          <a:bodyPr wrap="square" rtlCol="0">
            <a:spAutoFit/>
          </a:bodyPr>
          <a:lstStyle/>
          <a:p>
            <a:r>
              <a:rPr lang="en-US" sz="2400" b="1" dirty="0" smtClean="0"/>
              <a:t>MD. ABU SAYED</a:t>
            </a:r>
          </a:p>
          <a:p>
            <a:r>
              <a:rPr lang="en-US" sz="2400" b="1" dirty="0" smtClean="0"/>
              <a:t>Lecturer in English</a:t>
            </a:r>
          </a:p>
          <a:p>
            <a:r>
              <a:rPr lang="en-US" sz="2400" b="1" dirty="0" err="1" smtClean="0"/>
              <a:t>Indrakul</a:t>
            </a:r>
            <a:r>
              <a:rPr lang="en-US" sz="2400" b="1" dirty="0" smtClean="0"/>
              <a:t> </a:t>
            </a:r>
            <a:r>
              <a:rPr lang="en-US" sz="2400" b="1" dirty="0" err="1" smtClean="0"/>
              <a:t>Akbaria</a:t>
            </a:r>
            <a:r>
              <a:rPr lang="en-US" sz="2400" b="1" dirty="0" smtClean="0"/>
              <a:t> </a:t>
            </a:r>
            <a:r>
              <a:rPr lang="en-US" sz="2400" b="1" dirty="0" err="1" smtClean="0"/>
              <a:t>Alim</a:t>
            </a:r>
            <a:r>
              <a:rPr lang="en-US" sz="2400" b="1" dirty="0" smtClean="0"/>
              <a:t> </a:t>
            </a:r>
            <a:r>
              <a:rPr lang="en-US" sz="2400" b="1" dirty="0" err="1" smtClean="0"/>
              <a:t>Madrsah</a:t>
            </a:r>
            <a:r>
              <a:rPr lang="en-US" sz="2400" b="1" dirty="0" smtClean="0"/>
              <a:t>,</a:t>
            </a:r>
          </a:p>
          <a:p>
            <a:r>
              <a:rPr lang="en-US" sz="2400" b="1" dirty="0" err="1" smtClean="0"/>
              <a:t>Bauphal</a:t>
            </a:r>
            <a:r>
              <a:rPr lang="en-US" sz="2400" b="1" dirty="0" smtClean="0"/>
              <a:t>, </a:t>
            </a:r>
            <a:r>
              <a:rPr lang="en-US" sz="2400" b="1" dirty="0" err="1" smtClean="0"/>
              <a:t>Patuakhali</a:t>
            </a:r>
            <a:r>
              <a:rPr lang="en-US" sz="2400" b="1" dirty="0" smtClean="0"/>
              <a:t>.</a:t>
            </a:r>
          </a:p>
        </p:txBody>
      </p:sp>
      <p:sp>
        <p:nvSpPr>
          <p:cNvPr id="6" name="Horizontal Scroll 5"/>
          <p:cNvSpPr/>
          <p:nvPr/>
        </p:nvSpPr>
        <p:spPr>
          <a:xfrm>
            <a:off x="5410200" y="2981325"/>
            <a:ext cx="3876675" cy="585676"/>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9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E7CFDA-90B2-49A6-98EF-53F135999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75" y="186500"/>
            <a:ext cx="5501395" cy="29550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a:extLst>
              <a:ext uri="{FF2B5EF4-FFF2-40B4-BE49-F238E27FC236}">
                <a16:creationId xmlns:a16="http://schemas.microsoft.com/office/drawing/2014/main" id="{A7054A81-2A61-4D16-B1E9-ED12EE366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190919"/>
            <a:ext cx="5264937" cy="29506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id="{8B1867F8-28B4-4D46-9380-AC1D93F8E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650" y="3295652"/>
            <a:ext cx="5264937" cy="28573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Picture 18">
            <a:extLst>
              <a:ext uri="{FF2B5EF4-FFF2-40B4-BE49-F238E27FC236}">
                <a16:creationId xmlns:a16="http://schemas.microsoft.com/office/drawing/2014/main" id="{5DA71191-3ED2-4892-94BB-DB2D50A5B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575" y="3295652"/>
            <a:ext cx="5501396" cy="28573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295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AA30D-C4A0-4A82-85F7-D4D6FC5BCE92}"/>
              </a:ext>
            </a:extLst>
          </p:cNvPr>
          <p:cNvSpPr txBox="1"/>
          <p:nvPr/>
        </p:nvSpPr>
        <p:spPr>
          <a:xfrm>
            <a:off x="526471" y="2770910"/>
            <a:ext cx="11069781" cy="923330"/>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algn="ctr"/>
            <a:r>
              <a:rPr lang="en-US" sz="5400" b="1" dirty="0" smtClean="0">
                <a:latin typeface="Baskerville Old Face" panose="02020602080505020303" pitchFamily="18" charset="0"/>
              </a:rPr>
              <a:t>PAHELA </a:t>
            </a:r>
            <a:r>
              <a:rPr lang="en-US" sz="5400" b="1" dirty="0">
                <a:latin typeface="Baskerville Old Face" panose="02020602080505020303" pitchFamily="18" charset="0"/>
              </a:rPr>
              <a:t>BAISHAKH</a:t>
            </a:r>
          </a:p>
        </p:txBody>
      </p:sp>
      <p:sp>
        <p:nvSpPr>
          <p:cNvPr id="3" name="TextBox 2">
            <a:extLst>
              <a:ext uri="{FF2B5EF4-FFF2-40B4-BE49-F238E27FC236}">
                <a16:creationId xmlns:a16="http://schemas.microsoft.com/office/drawing/2014/main" id="{DADAA30D-C4A0-4A82-85F7-D4D6FC5BCE92}"/>
              </a:ext>
            </a:extLst>
          </p:cNvPr>
          <p:cNvSpPr txBox="1"/>
          <p:nvPr/>
        </p:nvSpPr>
        <p:spPr>
          <a:xfrm>
            <a:off x="526471" y="604668"/>
            <a:ext cx="11069781" cy="553998"/>
          </a:xfrm>
          <a:prstGeom prst="rect">
            <a:avLst/>
          </a:prstGeom>
          <a:noFill/>
          <a:ln>
            <a:solidFill>
              <a:srgbClr val="00B0F0"/>
            </a:solidFill>
          </a:ln>
        </p:spPr>
        <p:txBody>
          <a:bodyPr wrap="square" rtlCol="0">
            <a:spAutoFit/>
          </a:bodyPr>
          <a:lstStyle/>
          <a:p>
            <a:r>
              <a:rPr lang="en-US" sz="3000" b="1" dirty="0" smtClean="0">
                <a:latin typeface="Baskerville Old Face" panose="02020602080505020303" pitchFamily="18" charset="0"/>
              </a:rPr>
              <a:t>The topic we discuss today is…..</a:t>
            </a:r>
            <a:endParaRPr lang="en-US" sz="3000" b="1" dirty="0">
              <a:latin typeface="Baskerville Old Face" panose="02020602080505020303" pitchFamily="18" charset="0"/>
            </a:endParaRPr>
          </a:p>
        </p:txBody>
      </p:sp>
    </p:spTree>
    <p:extLst>
      <p:ext uri="{BB962C8B-B14F-4D97-AF65-F5344CB8AC3E}">
        <p14:creationId xmlns:p14="http://schemas.microsoft.com/office/powerpoint/2010/main" val="10931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F1E2C-AF62-4B63-8FBA-D4CEBC900F20}"/>
              </a:ext>
            </a:extLst>
          </p:cNvPr>
          <p:cNvSpPr txBox="1"/>
          <p:nvPr/>
        </p:nvSpPr>
        <p:spPr>
          <a:xfrm>
            <a:off x="1228344" y="2414711"/>
            <a:ext cx="9410699" cy="163121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AFTER COMPLETING </a:t>
            </a:r>
            <a:r>
              <a:rPr lang="en-US" sz="2000" b="1" dirty="0">
                <a:latin typeface="Times New Roman" panose="02020603050405020304" pitchFamily="18" charset="0"/>
                <a:cs typeface="Times New Roman" panose="02020603050405020304" pitchFamily="18" charset="0"/>
              </a:rPr>
              <a:t>THIS LESSON </a:t>
            </a:r>
            <a:r>
              <a:rPr lang="en-US" sz="2000" b="1" dirty="0" smtClean="0">
                <a:latin typeface="Times New Roman" panose="02020603050405020304" pitchFamily="18" charset="0"/>
                <a:cs typeface="Times New Roman" panose="02020603050405020304" pitchFamily="18" charset="0"/>
              </a:rPr>
              <a:t>S STUDENTS WILL </a:t>
            </a:r>
            <a:r>
              <a:rPr lang="en-US" sz="2000" b="1" dirty="0">
                <a:latin typeface="Times New Roman" panose="02020603050405020304" pitchFamily="18" charset="0"/>
                <a:cs typeface="Times New Roman" panose="02020603050405020304" pitchFamily="18" charset="0"/>
              </a:rPr>
              <a:t>BE ABLE TO: </a:t>
            </a:r>
          </a:p>
          <a:p>
            <a:pPr marL="342900" indent="-342900" algn="just">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talk about events and festivals.</a:t>
            </a:r>
          </a:p>
          <a:p>
            <a:pPr marL="342900" indent="-342900" algn="just">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ask and answer </a:t>
            </a:r>
            <a:r>
              <a:rPr lang="en-US" sz="2000" b="1" dirty="0" smtClean="0">
                <a:latin typeface="Times New Roman" panose="02020603050405020304" pitchFamily="18" charset="0"/>
                <a:cs typeface="Times New Roman" panose="02020603050405020304" pitchFamily="18" charset="0"/>
              </a:rPr>
              <a:t>questions. </a:t>
            </a:r>
            <a:endParaRPr lang="en-US"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give opinions about traditional </a:t>
            </a:r>
            <a:r>
              <a:rPr lang="en-US" sz="2000" b="1" dirty="0" smtClean="0">
                <a:latin typeface="Times New Roman" panose="02020603050405020304" pitchFamily="18" charset="0"/>
                <a:cs typeface="Times New Roman" panose="02020603050405020304" pitchFamily="18" charset="0"/>
              </a:rPr>
              <a:t>activities  </a:t>
            </a:r>
            <a:endParaRPr lang="en-US"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d</a:t>
            </a:r>
            <a:r>
              <a:rPr lang="en-US" sz="2000" b="1" dirty="0" smtClean="0">
                <a:latin typeface="Times New Roman" panose="02020603050405020304" pitchFamily="18" charset="0"/>
                <a:cs typeface="Times New Roman" panose="02020603050405020304" pitchFamily="18" charset="0"/>
              </a:rPr>
              <a:t>iscuss </a:t>
            </a:r>
            <a:r>
              <a:rPr lang="en-US" sz="2000" b="1" dirty="0">
                <a:latin typeface="Times New Roman" panose="02020603050405020304" pitchFamily="18" charset="0"/>
                <a:cs typeface="Times New Roman" panose="02020603050405020304" pitchFamily="18" charset="0"/>
              </a:rPr>
              <a:t>about </a:t>
            </a:r>
            <a:r>
              <a:rPr lang="en-US" sz="2000" b="1" dirty="0" smtClean="0">
                <a:latin typeface="Times New Roman" panose="02020603050405020304" pitchFamily="18" charset="0"/>
                <a:cs typeface="Times New Roman" panose="02020603050405020304" pitchFamily="18" charset="0"/>
              </a:rPr>
              <a:t>the</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culture.</a:t>
            </a:r>
            <a:endParaRPr lang="en-US"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56CE5DB-4BC0-4EF9-B9AD-4D3B151FFCD9}"/>
              </a:ext>
            </a:extLst>
          </p:cNvPr>
          <p:cNvSpPr txBox="1"/>
          <p:nvPr/>
        </p:nvSpPr>
        <p:spPr>
          <a:xfrm>
            <a:off x="3275215" y="516283"/>
            <a:ext cx="5666509" cy="646331"/>
          </a:xfrm>
          <a:prstGeom prst="rect">
            <a:avLst/>
          </a:prstGeom>
          <a:solidFill>
            <a:schemeClr val="accent1">
              <a:lumMod val="60000"/>
              <a:lumOff val="40000"/>
            </a:schemeClr>
          </a:solidFill>
        </p:spPr>
        <p:txBody>
          <a:bodyPr wrap="square" rtlCol="0">
            <a:spAutoFit/>
          </a:bodyPr>
          <a:lstStyle/>
          <a:p>
            <a:pPr algn="ctr"/>
            <a:r>
              <a:rPr lang="en-US" sz="3600" dirty="0"/>
              <a:t>LEARNING OUTCOMES</a:t>
            </a:r>
            <a:r>
              <a:rPr lang="en-US" dirty="0"/>
              <a:t>:</a:t>
            </a:r>
          </a:p>
        </p:txBody>
      </p:sp>
    </p:spTree>
    <p:extLst>
      <p:ext uri="{BB962C8B-B14F-4D97-AF65-F5344CB8AC3E}">
        <p14:creationId xmlns:p14="http://schemas.microsoft.com/office/powerpoint/2010/main" val="6487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DDFC09-5340-45B1-BA37-EFEE4F2CD224}"/>
              </a:ext>
            </a:extLst>
          </p:cNvPr>
          <p:cNvSpPr txBox="1"/>
          <p:nvPr/>
        </p:nvSpPr>
        <p:spPr>
          <a:xfrm>
            <a:off x="685644" y="4648357"/>
            <a:ext cx="5057931" cy="1323439"/>
          </a:xfrm>
          <a:prstGeom prst="rect">
            <a:avLst/>
          </a:prstGeom>
          <a:solidFill>
            <a:schemeClr val="accent3">
              <a:lumMod val="20000"/>
              <a:lumOff val="80000"/>
            </a:schemeClr>
          </a:solidFill>
          <a:ln>
            <a:solidFill>
              <a:schemeClr val="accent3">
                <a:lumMod val="40000"/>
                <a:lumOff val="60000"/>
              </a:schemeClr>
            </a:solidFill>
          </a:ln>
        </p:spPr>
        <p:txBody>
          <a:bodyPr wrap="square" rtlCol="0">
            <a:spAutoFit/>
          </a:bodyPr>
          <a:lstStyle/>
          <a:p>
            <a:r>
              <a:rPr lang="en-US" sz="2000" b="1" dirty="0" smtClean="0">
                <a:latin typeface="Arial Black" panose="020B0A04020102020204" pitchFamily="34" charset="0"/>
              </a:rPr>
              <a:t>Answer </a:t>
            </a:r>
            <a:r>
              <a:rPr lang="en-US" sz="2000" b="1" dirty="0">
                <a:latin typeface="Arial Black" panose="020B0A04020102020204" pitchFamily="34" charset="0"/>
              </a:rPr>
              <a:t>the </a:t>
            </a:r>
            <a:r>
              <a:rPr lang="en-US" sz="2000" b="1" dirty="0" smtClean="0">
                <a:latin typeface="Arial Black" panose="020B0A04020102020204" pitchFamily="34" charset="0"/>
              </a:rPr>
              <a:t>questions given below.</a:t>
            </a:r>
          </a:p>
          <a:p>
            <a:pPr marL="285750" indent="-285750">
              <a:buFont typeface="Arial" panose="020B0604020202020204" pitchFamily="34" charset="0"/>
              <a:buChar char="•"/>
            </a:pPr>
            <a:r>
              <a:rPr lang="en-US" sz="2000" b="1" dirty="0" smtClean="0">
                <a:latin typeface="Arial Black" panose="020B0A04020102020204" pitchFamily="34" charset="0"/>
              </a:rPr>
              <a:t>What’s </a:t>
            </a:r>
            <a:r>
              <a:rPr lang="en-US" sz="2000" b="1" dirty="0">
                <a:latin typeface="Arial Black" panose="020B0A04020102020204" pitchFamily="34" charset="0"/>
              </a:rPr>
              <a:t>the picture about?  </a:t>
            </a:r>
          </a:p>
          <a:p>
            <a:pPr marL="285750" indent="-285750">
              <a:buFont typeface="Arial" panose="020B0604020202020204" pitchFamily="34" charset="0"/>
              <a:buChar char="•"/>
            </a:pPr>
            <a:r>
              <a:rPr lang="en-US" sz="2000" b="1" dirty="0">
                <a:latin typeface="Arial Black" panose="020B0A04020102020204" pitchFamily="34" charset="0"/>
              </a:rPr>
              <a:t>Where do you think it is?</a:t>
            </a:r>
          </a:p>
          <a:p>
            <a:pPr marL="285750" indent="-285750">
              <a:buFont typeface="Arial" panose="020B0604020202020204" pitchFamily="34" charset="0"/>
              <a:buChar char="•"/>
            </a:pPr>
            <a:r>
              <a:rPr lang="en-US" sz="2000" b="1" dirty="0">
                <a:latin typeface="Arial Black" panose="020B0A04020102020204" pitchFamily="34" charset="0"/>
              </a:rPr>
              <a:t>What are the people doing? </a:t>
            </a:r>
          </a:p>
        </p:txBody>
      </p:sp>
      <p:pic>
        <p:nvPicPr>
          <p:cNvPr id="7" name="Picture 6">
            <a:extLst>
              <a:ext uri="{FF2B5EF4-FFF2-40B4-BE49-F238E27FC236}">
                <a16:creationId xmlns:a16="http://schemas.microsoft.com/office/drawing/2014/main" id="{1171E4D5-19C2-4945-956F-DA6C5C0F8AA3}"/>
              </a:ext>
            </a:extLst>
          </p:cNvPr>
          <p:cNvPicPr>
            <a:picLocks noChangeAspect="1"/>
          </p:cNvPicPr>
          <p:nvPr/>
        </p:nvPicPr>
        <p:blipFill rotWithShape="1">
          <a:blip r:embed="rId2">
            <a:extLst>
              <a:ext uri="{28A0092B-C50C-407E-A947-70E740481C1C}">
                <a14:useLocalDpi xmlns:a14="http://schemas.microsoft.com/office/drawing/2010/main" val="0"/>
              </a:ext>
            </a:extLst>
          </a:blip>
          <a:srcRect t="5587" r="4551"/>
          <a:stretch/>
        </p:blipFill>
        <p:spPr>
          <a:xfrm>
            <a:off x="6391275" y="416901"/>
            <a:ext cx="5267325" cy="3391653"/>
          </a:xfrm>
          <a:prstGeom prst="rect">
            <a:avLst/>
          </a:prstGeom>
          <a:ln>
            <a:noFill/>
          </a:ln>
          <a:effectLst>
            <a:softEdge rad="112500"/>
          </a:effectLst>
        </p:spPr>
      </p:pic>
      <p:pic>
        <p:nvPicPr>
          <p:cNvPr id="9" name="Picture 8">
            <a:extLst>
              <a:ext uri="{FF2B5EF4-FFF2-40B4-BE49-F238E27FC236}">
                <a16:creationId xmlns:a16="http://schemas.microsoft.com/office/drawing/2014/main" id="{D25B2BDE-C6CD-4735-BB23-32820646E3ED}"/>
              </a:ext>
            </a:extLst>
          </p:cNvPr>
          <p:cNvPicPr>
            <a:picLocks noChangeAspect="1"/>
          </p:cNvPicPr>
          <p:nvPr/>
        </p:nvPicPr>
        <p:blipFill rotWithShape="1">
          <a:blip r:embed="rId3">
            <a:extLst>
              <a:ext uri="{28A0092B-C50C-407E-A947-70E740481C1C}">
                <a14:useLocalDpi xmlns:a14="http://schemas.microsoft.com/office/drawing/2010/main" val="0"/>
              </a:ext>
            </a:extLst>
          </a:blip>
          <a:srcRect l="6319" r="7652" b="9094"/>
          <a:stretch/>
        </p:blipFill>
        <p:spPr>
          <a:xfrm>
            <a:off x="609600" y="416901"/>
            <a:ext cx="5486400" cy="3393099"/>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274" y="3919426"/>
            <a:ext cx="5267325" cy="2781300"/>
          </a:xfrm>
          <a:prstGeom prst="rect">
            <a:avLst/>
          </a:prstGeom>
          <a:ln>
            <a:noFill/>
          </a:ln>
          <a:effectLst>
            <a:softEdge rad="112500"/>
          </a:effectLst>
        </p:spPr>
      </p:pic>
    </p:spTree>
    <p:extLst>
      <p:ext uri="{BB962C8B-B14F-4D97-AF65-F5344CB8AC3E}">
        <p14:creationId xmlns:p14="http://schemas.microsoft.com/office/powerpoint/2010/main" val="41067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E91BE7-4C70-4745-9CA6-CDA3D5D71825}"/>
              </a:ext>
            </a:extLst>
          </p:cNvPr>
          <p:cNvSpPr txBox="1"/>
          <p:nvPr/>
        </p:nvSpPr>
        <p:spPr>
          <a:xfrm>
            <a:off x="1410847" y="425216"/>
            <a:ext cx="5306518" cy="369332"/>
          </a:xfrm>
          <a:prstGeom prst="rect">
            <a:avLst/>
          </a:prstGeom>
          <a:noFill/>
        </p:spPr>
        <p:txBody>
          <a:bodyPr wrap="square" rtlCol="0">
            <a:spAutoFit/>
          </a:bodyPr>
          <a:lstStyle/>
          <a:p>
            <a:r>
              <a:rPr lang="en-US" b="1" dirty="0">
                <a:latin typeface="Arial Black" panose="020B0A04020102020204" pitchFamily="34" charset="0"/>
              </a:rPr>
              <a:t>Let’s see a </a:t>
            </a:r>
            <a:r>
              <a:rPr lang="en-US" b="1" dirty="0" smtClean="0">
                <a:latin typeface="Arial Black" panose="020B0A04020102020204" pitchFamily="34" charset="0"/>
              </a:rPr>
              <a:t>Video </a:t>
            </a:r>
            <a:r>
              <a:rPr lang="en-US" b="1" dirty="0">
                <a:latin typeface="Arial Black" panose="020B0A04020102020204" pitchFamily="34" charset="0"/>
              </a:rPr>
              <a:t>on </a:t>
            </a:r>
            <a:r>
              <a:rPr lang="en-US" b="1" dirty="0" err="1">
                <a:latin typeface="Arial Black" panose="020B0A04020102020204" pitchFamily="34" charset="0"/>
              </a:rPr>
              <a:t>Pahela</a:t>
            </a:r>
            <a:r>
              <a:rPr lang="en-US" b="1" dirty="0">
                <a:latin typeface="Arial Black" panose="020B0A04020102020204" pitchFamily="34" charset="0"/>
              </a:rPr>
              <a:t> </a:t>
            </a:r>
            <a:r>
              <a:rPr lang="en-US" b="1" dirty="0" err="1" smtClean="0">
                <a:latin typeface="Arial Black" panose="020B0A04020102020204" pitchFamily="34" charset="0"/>
              </a:rPr>
              <a:t>Baishakh</a:t>
            </a:r>
            <a:r>
              <a:rPr lang="en-US" b="1" dirty="0" smtClean="0">
                <a:latin typeface="Arial Black" panose="020B0A04020102020204" pitchFamily="34" charset="0"/>
              </a:rPr>
              <a:t>….</a:t>
            </a:r>
            <a:endParaRPr lang="en-US" b="1" dirty="0">
              <a:latin typeface="Arial Black" panose="020B0A04020102020204" pitchFamily="34" charset="0"/>
            </a:endParaRPr>
          </a:p>
        </p:txBody>
      </p:sp>
      <p:sp>
        <p:nvSpPr>
          <p:cNvPr id="3" name="Rounded Rectangle 2">
            <a:hlinkClick r:id="rId2"/>
          </p:cNvPr>
          <p:cNvSpPr/>
          <p:nvPr/>
        </p:nvSpPr>
        <p:spPr>
          <a:xfrm>
            <a:off x="4839995" y="3081990"/>
            <a:ext cx="2610878" cy="806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a:t>
            </a:r>
            <a:endParaRPr lang="en-US" dirty="0"/>
          </a:p>
        </p:txBody>
      </p:sp>
    </p:spTree>
    <p:extLst>
      <p:ext uri="{BB962C8B-B14F-4D97-AF65-F5344CB8AC3E}">
        <p14:creationId xmlns:p14="http://schemas.microsoft.com/office/powerpoint/2010/main" val="385294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731" y="1478242"/>
            <a:ext cx="3341717" cy="52370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Times New Roman" panose="02020603050405020304" pitchFamily="18" charset="0"/>
                <a:cs typeface="Times New Roman" panose="02020603050405020304" pitchFamily="18" charset="0"/>
              </a:rPr>
              <a:t>‘</a:t>
            </a:r>
            <a:r>
              <a:rPr lang="en-US" b="1" dirty="0" err="1">
                <a:solidFill>
                  <a:schemeClr val="tx1"/>
                </a:solidFill>
                <a:latin typeface="Times New Roman" panose="02020603050405020304" pitchFamily="18" charset="0"/>
                <a:cs typeface="Times New Roman" panose="02020603050405020304" pitchFamily="18" charset="0"/>
              </a:rPr>
              <a:t>Pahela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Boishakh</a:t>
            </a:r>
            <a:r>
              <a:rPr lang="en-US" b="1" dirty="0">
                <a:solidFill>
                  <a:schemeClr val="tx1"/>
                </a:solidFill>
                <a:latin typeface="Times New Roman" panose="02020603050405020304" pitchFamily="18" charset="0"/>
                <a:cs typeface="Times New Roman" panose="02020603050405020304" pitchFamily="18" charset="0"/>
              </a:rPr>
              <a:t>’ is the first day of Bangla new year. The day is a public holiday. This day has a special significance for us as it forms a part of </a:t>
            </a:r>
            <a:r>
              <a:rPr lang="en-US" b="1" dirty="0" err="1">
                <a:solidFill>
                  <a:schemeClr val="tx1"/>
                </a:solidFill>
                <a:latin typeface="Times New Roman" panose="02020603050405020304" pitchFamily="18" charset="0"/>
                <a:cs typeface="Times New Roman" panose="02020603050405020304" pitchFamily="18" charset="0"/>
              </a:rPr>
              <a:t>Bangalee</a:t>
            </a:r>
            <a:r>
              <a:rPr lang="en-US" b="1" dirty="0">
                <a:solidFill>
                  <a:schemeClr val="tx1"/>
                </a:solidFill>
                <a:latin typeface="Times New Roman" panose="02020603050405020304" pitchFamily="18" charset="0"/>
                <a:cs typeface="Times New Roman" panose="02020603050405020304" pitchFamily="18" charset="0"/>
              </a:rPr>
              <a:t> culture and tradition. People from all walks of life, irrespective of their ethnic identity or religious beliefs, celebrate the day with traditional festivities. On this day, the whole of Bangladesh is in a festive mood. The day inspires people to start life with renewed hopes and inspirations. Every year the day is celebrated </a:t>
            </a:r>
            <a:r>
              <a:rPr lang="en-US" b="1" dirty="0" smtClean="0">
                <a:solidFill>
                  <a:schemeClr val="tx1"/>
                </a:solidFill>
                <a:latin typeface="Times New Roman" panose="02020603050405020304" pitchFamily="18" charset="0"/>
                <a:cs typeface="Times New Roman" panose="02020603050405020304" pitchFamily="18" charset="0"/>
              </a:rPr>
              <a:t>traditionally</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858" y="66502"/>
            <a:ext cx="5195455" cy="3055447"/>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858" y="3208714"/>
            <a:ext cx="5195455" cy="3506545"/>
          </a:xfrm>
          <a:prstGeom prst="rect">
            <a:avLst/>
          </a:prstGeom>
          <a:ln>
            <a:noFill/>
          </a:ln>
          <a:effectLst>
            <a:softEdge rad="112500"/>
          </a:effectLst>
        </p:spPr>
      </p:pic>
      <p:sp>
        <p:nvSpPr>
          <p:cNvPr id="5" name="Rounded Rectangle 4"/>
          <p:cNvSpPr/>
          <p:nvPr/>
        </p:nvSpPr>
        <p:spPr>
          <a:xfrm>
            <a:off x="1197033" y="382385"/>
            <a:ext cx="4405745" cy="565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Reading and understanding  through meaning with pictures.</a:t>
            </a:r>
            <a:endParaRPr lang="en-US" dirty="0"/>
          </a:p>
        </p:txBody>
      </p:sp>
    </p:spTree>
    <p:extLst>
      <p:ext uri="{BB962C8B-B14F-4D97-AF65-F5344CB8AC3E}">
        <p14:creationId xmlns:p14="http://schemas.microsoft.com/office/powerpoint/2010/main" val="34239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923" y="246809"/>
            <a:ext cx="2713791" cy="4281055"/>
          </a:xfrm>
          <a:prstGeom prst="rect">
            <a:avLst/>
          </a:prstGeom>
          <a:ln>
            <a:noFill/>
          </a:ln>
          <a:effectLst>
            <a:softEdge rad="112500"/>
          </a:effectLst>
        </p:spPr>
      </p:pic>
      <p:sp>
        <p:nvSpPr>
          <p:cNvPr id="2" name="Rectangle 1"/>
          <p:cNvSpPr/>
          <p:nvPr/>
        </p:nvSpPr>
        <p:spPr>
          <a:xfrm>
            <a:off x="1146234" y="246809"/>
            <a:ext cx="3926378" cy="6463308"/>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People </a:t>
            </a:r>
            <a:r>
              <a:rPr lang="en-US" b="1" dirty="0">
                <a:latin typeface="Times New Roman" panose="02020603050405020304" pitchFamily="18" charset="0"/>
                <a:cs typeface="Times New Roman" panose="02020603050405020304" pitchFamily="18" charset="0"/>
              </a:rPr>
              <a:t>wake up early in the morning, have a bath and wear their traditional clothes. Women wear white saris with red borders and adorn themselves with </a:t>
            </a:r>
            <a:r>
              <a:rPr lang="en-US" b="1" dirty="0" err="1">
                <a:latin typeface="Times New Roman" panose="02020603050405020304" pitchFamily="18" charset="0"/>
                <a:cs typeface="Times New Roman" panose="02020603050405020304" pitchFamily="18" charset="0"/>
              </a:rPr>
              <a:t>colourful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churis</a:t>
            </a:r>
            <a:r>
              <a:rPr lang="en-US" b="1" dirty="0">
                <a:latin typeface="Times New Roman" panose="02020603050405020304" pitchFamily="18" charset="0"/>
                <a:cs typeface="Times New Roman" panose="02020603050405020304" pitchFamily="18" charset="0"/>
              </a:rPr>
              <a:t> and flowers, while men dress themselves with pajamas and </a:t>
            </a:r>
            <a:r>
              <a:rPr lang="en-US" b="1" dirty="0" err="1">
                <a:latin typeface="Times New Roman" panose="02020603050405020304" pitchFamily="18" charset="0"/>
                <a:cs typeface="Times New Roman" panose="02020603050405020304" pitchFamily="18" charset="0"/>
              </a:rPr>
              <a:t>punjabis</a:t>
            </a:r>
            <a:r>
              <a:rPr lang="en-US" b="1" dirty="0">
                <a:latin typeface="Times New Roman" panose="02020603050405020304" pitchFamily="18" charset="0"/>
                <a:cs typeface="Times New Roman" panose="02020603050405020304" pitchFamily="18" charset="0"/>
              </a:rPr>
              <a:t>. It is a day when people love eating traditional food. This day the most </a:t>
            </a:r>
            <a:r>
              <a:rPr lang="en-US" b="1" dirty="0" err="1">
                <a:latin typeface="Times New Roman" panose="02020603050405020304" pitchFamily="18" charset="0"/>
                <a:cs typeface="Times New Roman" panose="02020603050405020304" pitchFamily="18" charset="0"/>
              </a:rPr>
              <a:t>colourful</a:t>
            </a:r>
            <a:r>
              <a:rPr lang="en-US" b="1" dirty="0">
                <a:latin typeface="Times New Roman" panose="02020603050405020304" pitchFamily="18" charset="0"/>
                <a:cs typeface="Times New Roman" panose="02020603050405020304" pitchFamily="18" charset="0"/>
              </a:rPr>
              <a:t> event is held in Dhaka. Early in the morning, people in hundreds and thousands pour in from all directions to attend the cultural function at </a:t>
            </a:r>
            <a:r>
              <a:rPr lang="en-US" b="1" dirty="0" err="1">
                <a:latin typeface="Times New Roman" panose="02020603050405020304" pitchFamily="18" charset="0"/>
                <a:cs typeface="Times New Roman" panose="02020603050405020304" pitchFamily="18" charset="0"/>
              </a:rPr>
              <a:t>Ramna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Batamul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organised</a:t>
            </a:r>
            <a:r>
              <a:rPr lang="en-US" b="1" dirty="0">
                <a:latin typeface="Times New Roman" panose="02020603050405020304" pitchFamily="18" charset="0"/>
                <a:cs typeface="Times New Roman" panose="02020603050405020304" pitchFamily="18" charset="0"/>
              </a:rPr>
              <a:t> by </a:t>
            </a:r>
            <a:r>
              <a:rPr lang="en-US" b="1" dirty="0" err="1">
                <a:latin typeface="Times New Roman" panose="02020603050405020304" pitchFamily="18" charset="0"/>
                <a:cs typeface="Times New Roman" panose="02020603050405020304" pitchFamily="18" charset="0"/>
              </a:rPr>
              <a:t>Chhyanata</a:t>
            </a:r>
            <a:r>
              <a:rPr lang="en-US" b="1" dirty="0">
                <a:latin typeface="Times New Roman" panose="02020603050405020304" pitchFamily="18" charset="0"/>
                <a:cs typeface="Times New Roman" panose="02020603050405020304" pitchFamily="18" charset="0"/>
              </a:rPr>
              <a:t>. The cultural </a:t>
            </a:r>
            <a:r>
              <a:rPr lang="en-US" b="1" dirty="0" err="1">
                <a:latin typeface="Times New Roman" panose="02020603050405020304" pitchFamily="18" charset="0"/>
                <a:cs typeface="Times New Roman" panose="02020603050405020304" pitchFamily="18" charset="0"/>
              </a:rPr>
              <a:t>programme</a:t>
            </a:r>
            <a:r>
              <a:rPr lang="en-US" b="1" dirty="0">
                <a:latin typeface="Times New Roman" panose="02020603050405020304" pitchFamily="18" charset="0"/>
                <a:cs typeface="Times New Roman" panose="02020603050405020304" pitchFamily="18" charset="0"/>
              </a:rPr>
              <a:t> begins just with sunrise and the renowned artists of the country take part in the program that starts with the famous Tagore-song </a:t>
            </a:r>
            <a:r>
              <a:rPr lang="en-US" b="1" dirty="0" err="1">
                <a:latin typeface="Times New Roman" panose="02020603050405020304" pitchFamily="18" charset="0"/>
                <a:cs typeface="Times New Roman" panose="02020603050405020304" pitchFamily="18" charset="0"/>
              </a:rPr>
              <a:t>Esho</a:t>
            </a:r>
            <a:r>
              <a:rPr lang="en-US" b="1" dirty="0">
                <a:latin typeface="Times New Roman" panose="02020603050405020304" pitchFamily="18" charset="0"/>
                <a:cs typeface="Times New Roman" panose="02020603050405020304" pitchFamily="18" charset="0"/>
              </a:rPr>
              <a:t>-he-</a:t>
            </a:r>
            <a:r>
              <a:rPr lang="en-US" b="1" dirty="0" err="1">
                <a:latin typeface="Times New Roman" panose="02020603050405020304" pitchFamily="18" charset="0"/>
                <a:cs typeface="Times New Roman" panose="02020603050405020304" pitchFamily="18" charset="0"/>
              </a:rPr>
              <a:t>Boishakh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Esho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Esho</a:t>
            </a:r>
            <a:r>
              <a:rPr lang="en-US" b="1" dirty="0">
                <a:latin typeface="Times New Roman" panose="02020603050405020304" pitchFamily="18" charset="0"/>
                <a:cs typeface="Times New Roman" panose="02020603050405020304" pitchFamily="18" charset="0"/>
              </a:rPr>
              <a:t> ........ . Artists also sing traditional folk songs, and display classical dances with the rhythm of musical instruments.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812" y="246809"/>
            <a:ext cx="4219575" cy="2371725"/>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998" y="3970023"/>
            <a:ext cx="4639627" cy="2740094"/>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2145" y="2506942"/>
            <a:ext cx="2038002" cy="2020922"/>
          </a:xfrm>
          <a:prstGeom prst="rect">
            <a:avLst/>
          </a:prstGeom>
          <a:effectLst>
            <a:softEdge rad="76200"/>
          </a:effectLst>
        </p:spPr>
      </p:pic>
    </p:spTree>
    <p:extLst>
      <p:ext uri="{BB962C8B-B14F-4D97-AF65-F5344CB8AC3E}">
        <p14:creationId xmlns:p14="http://schemas.microsoft.com/office/powerpoint/2010/main" val="15476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730</TotalTime>
  <Words>742</Words>
  <Application>Microsoft Office PowerPoint</Application>
  <PresentationFormat>Widescreen</PresentationFormat>
  <Paragraphs>56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Baskerville Old Face</vt:lpstr>
      <vt:lpstr>Castellar</vt:lpstr>
      <vt:lpstr>Times New Roman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sayed jon</cp:lastModifiedBy>
  <cp:revision>1</cp:revision>
  <dcterms:created xsi:type="dcterms:W3CDTF">2019-03-12T03:50:01Z</dcterms:created>
  <dcterms:modified xsi:type="dcterms:W3CDTF">2020-05-05T14:57:04Z</dcterms:modified>
</cp:coreProperties>
</file>