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0" r:id="rId4"/>
    <p:sldId id="266" r:id="rId5"/>
    <p:sldId id="269" r:id="rId6"/>
    <p:sldId id="259" r:id="rId7"/>
    <p:sldId id="299" r:id="rId8"/>
    <p:sldId id="261" r:id="rId9"/>
    <p:sldId id="262" r:id="rId10"/>
    <p:sldId id="268" r:id="rId11"/>
    <p:sldId id="270" r:id="rId12"/>
    <p:sldId id="271" r:id="rId13"/>
    <p:sldId id="293" r:id="rId14"/>
    <p:sldId id="272" r:id="rId15"/>
    <p:sldId id="273" r:id="rId16"/>
    <p:sldId id="274" r:id="rId17"/>
    <p:sldId id="275" r:id="rId18"/>
    <p:sldId id="276" r:id="rId19"/>
    <p:sldId id="294" r:id="rId20"/>
    <p:sldId id="295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7F19B-BF03-4D32-A393-D77F7BCCC286}" type="datetimeFigureOut">
              <a:rPr lang="en-GB" smtClean="0"/>
              <a:pPr/>
              <a:t>06/04/2020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8720D-0FF0-4526-95F7-FF3CD4ED1A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525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05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46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965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41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253955"/>
            <a:ext cx="1159285" cy="518318"/>
          </a:xfrm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98F977FE-2F4B-431D-98E8-5C3D85CCDB20}" type="datetime10">
              <a:rPr lang="bn-BD" smtClean="0"/>
              <a:pPr/>
              <a:t>সোমবার, 06 এপ্রিল 2020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5864" y="-235528"/>
            <a:ext cx="758537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2963" y="-235528"/>
            <a:ext cx="774556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6506" y="6055480"/>
            <a:ext cx="774556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7861" y="6055480"/>
            <a:ext cx="800534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5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5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 userDrawn="1"/>
        </p:nvSpPr>
        <p:spPr>
          <a:xfrm>
            <a:off x="8656982" y="6253955"/>
            <a:ext cx="501371" cy="518319"/>
          </a:xfrm>
          <a:prstGeom prst="actionButtonEnd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noFill/>
          <a:ln w="57150" cmpd="dbl">
            <a:solidFill>
              <a:srgbClr val="F10FB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42107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7010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95600" y="403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057400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ইসলাম ও নৈতিক শিক্ষা ক্লাশে-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545348" y="0"/>
            <a:ext cx="5775937" cy="2097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আসসালামু আলাইকুম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ওয়া রাহমাতুল্লাহ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52400" y="4897902"/>
            <a:ext cx="8382000" cy="196009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আল্লাহর মেহের বানীতে তোমরা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কেমন আছ ?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86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33400" y="0"/>
            <a:ext cx="5410200" cy="715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আখলাকে যামিমাহ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অর্থ-</a:t>
            </a:r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6200" y="76200"/>
            <a:ext cx="5105400" cy="654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সদাচার বা নিন্দনীয় আচরণ।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" y="1066800"/>
            <a:ext cx="89154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মানব জীবনের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নিকৃষ্ট চরিত্রকে আখলাকে যামিমা বা নিন্দনীয় চরিত্র বলে । যেমনঃ-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102" y="2057400"/>
            <a:ext cx="1960098" cy="17819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অহংকার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43000" y="3581400"/>
            <a:ext cx="1960098" cy="1781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ঘৃনা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0" y="4923693"/>
            <a:ext cx="1960098" cy="178190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সুদ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80523" y="3733800"/>
            <a:ext cx="1960098" cy="17819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ঘুষ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60572" y="2057400"/>
            <a:ext cx="1781907" cy="17819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অশ্লীলতা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90800" y="4923693"/>
            <a:ext cx="1960098" cy="17819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মিথ্যাচার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51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" grpId="0" animBg="1"/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43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আখলাকের গুরুত্ব ।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nt Arrow 2"/>
          <p:cNvSpPr/>
          <p:nvPr/>
        </p:nvSpPr>
        <p:spPr>
          <a:xfrm>
            <a:off x="1295400" y="1295400"/>
            <a:ext cx="345136" cy="30446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133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উন্নত জাতির  জীবনী শক্তি ।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4124" y="2514600"/>
            <a:ext cx="4956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এ বিষয়ে সব নবি-রাসুল শিক্ষা দিয়েছেন ।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971800"/>
            <a:ext cx="368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ব্যক্তিকে সুন্দর ও উন্নত করে ।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505200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মানুষের ভূষন ।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038600"/>
            <a:ext cx="3932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পরিমাপদন্ডে ওজন হবে ভারী ।  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3318" y="4648200"/>
            <a:ext cx="278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পাপকে খন্ডন করে ।  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171420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আখিরাতে বিশেষ মর্যাদা লাভ । 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335036" y="2286000"/>
            <a:ext cx="257645" cy="169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1315568" y="2691279"/>
            <a:ext cx="257645" cy="169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1332940" y="3148479"/>
            <a:ext cx="257645" cy="169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1359313" y="3645440"/>
            <a:ext cx="257645" cy="169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1345673" y="4215279"/>
            <a:ext cx="257645" cy="169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1359313" y="4824879"/>
            <a:ext cx="257645" cy="169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1359313" y="5348099"/>
            <a:ext cx="257645" cy="169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87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20" y="333829"/>
            <a:ext cx="8487954" cy="61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6446" y="381000"/>
            <a:ext cx="275715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388114"/>
            <a:ext cx="71678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আখলাকের গুরুত্ব বিষয়ে ৫টি বাক্য</a:t>
            </a:r>
            <a:r>
              <a:rPr lang="bn-BD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 ।</a:t>
            </a:r>
            <a:r>
              <a:rPr lang="bn-IN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73" t="33979" r="10448" b="24604"/>
          <a:stretch/>
        </p:blipFill>
        <p:spPr>
          <a:xfrm>
            <a:off x="2868768" y="1529635"/>
            <a:ext cx="38862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692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352800" y="5562600"/>
            <a:ext cx="3886200" cy="1371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ভ্রাতৃত্ব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975" y="0"/>
            <a:ext cx="4540025" cy="7630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চিত্রটি লক্ষ্য করঃ-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530" y="3884474"/>
            <a:ext cx="808747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 যে দুজনকে পড়াচ্ছেন তাদের মধ্যে </a:t>
            </a:r>
          </a:p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 ধরনের সম্পর্ক রয়েছে</a:t>
            </a:r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GB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0" y="5791200"/>
            <a:ext cx="57150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এখন আলোচনা হবে ভ্রাতৃত্ব বিষয়ে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762000"/>
            <a:ext cx="8153400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91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4114"/>
            <a:ext cx="3581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ভ্রাতৃত্বের পরিচয়ঃ-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nt Arrow 2"/>
          <p:cNvSpPr/>
          <p:nvPr/>
        </p:nvSpPr>
        <p:spPr>
          <a:xfrm>
            <a:off x="165625" y="92479"/>
            <a:ext cx="672575" cy="59332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626" y="4528642"/>
            <a:ext cx="882597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ভ্রাতৃত্ব 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প্রকার। যথাঃ-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5626" y="457200"/>
            <a:ext cx="7331020" cy="1673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ভ্রাতৃত্ব এর আরবী প্রতি শব্দ- উখওয়াত । অর্থঃ-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993326" y="1170886"/>
            <a:ext cx="2226874" cy="27915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ভ্রাতৃত্ব</a:t>
            </a:r>
            <a:endParaRPr lang="en-GB" dirty="0"/>
          </a:p>
        </p:txBody>
      </p:sp>
      <p:sp>
        <p:nvSpPr>
          <p:cNvPr id="9" name="Horizontal Scroll 8"/>
          <p:cNvSpPr/>
          <p:nvPr/>
        </p:nvSpPr>
        <p:spPr>
          <a:xfrm>
            <a:off x="165625" y="1905000"/>
            <a:ext cx="6827701" cy="1512814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পরিভাষায়ঃ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পরস্পরের মধ্যে হ্যদ্যতা ও আন্তরিকতার সম্পর্ককে ভ্রাতৃত্ব বলে ।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219200"/>
            <a:ext cx="4077477" cy="305810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52400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ঔরসজাত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ভ্রাত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ৃত্ব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28600" y="5406515"/>
            <a:ext cx="8763000" cy="13752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একই পিতার ঔরসে বা একই মায়ের গর্ভে জন্ম গ্রহন করার কারনে যে ভ্রাতৃত্ব সৃষ্টি হয় তাকে ঔরসজাত ভ্রাতৃত্ব বলে 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0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566" y="1527737"/>
            <a:ext cx="4932434" cy="272928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76200" y="0"/>
            <a:ext cx="9067800" cy="6858000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838200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জাতি সংঘের সভা 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294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বিশ্ব ভ্রাতৃত্ব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4847493"/>
            <a:ext cx="8763000" cy="178190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আদি পিতা আদম ও হাওয়া (আঃ) এর কারনে বিশ্বের সকল মানুষ ভাই ভাই ।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                এ জন্য একে বলে বিশ্ব ভ্রাতৃত্ব ।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1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3241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ইসলামি ভ্রাতৃত্ব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76200"/>
            <a:ext cx="9067800" cy="6781800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520" y="762000"/>
            <a:ext cx="6917512" cy="3683351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04800" y="4768244"/>
            <a:ext cx="8686800" cy="201355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কালিমার বিশ্বাসী সকল মানুষ পরস্পর ভাই ভাই ।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ইহাই হচ্ছে ইসলামি ভ্রাতৃত্ব । </a:t>
            </a:r>
            <a:endParaRPr lang="en-GB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8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827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ইসলামি ভ্রাতৃত্বের তাৎপর্য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152400"/>
            <a:ext cx="9144000" cy="6553200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447800"/>
            <a:ext cx="6282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GB" sz="5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সকল মুসলমান ভাই ভাই 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658070"/>
            <a:ext cx="4788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২. ভেদাভেদ দূর করে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724870"/>
            <a:ext cx="6106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৩. সকল মুসলমান এক দেহ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639270"/>
            <a:ext cx="6189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৪. মুসলমানগন ইমারতস্বরূপ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d421cc6babae2fdd7e2946bca51ac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09600" y="228600"/>
            <a:ext cx="33528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4"/>
          <p:cNvGrpSpPr/>
          <p:nvPr/>
        </p:nvGrpSpPr>
        <p:grpSpPr>
          <a:xfrm>
            <a:off x="304800" y="1295400"/>
            <a:ext cx="5509260" cy="1828800"/>
            <a:chOff x="914400" y="791514"/>
            <a:chExt cx="5509260" cy="2940915"/>
          </a:xfrm>
        </p:grpSpPr>
        <p:sp>
          <p:nvSpPr>
            <p:cNvPr id="20" name="TextBox 19"/>
            <p:cNvSpPr txBox="1"/>
            <p:nvPr/>
          </p:nvSpPr>
          <p:spPr>
            <a:xfrm>
              <a:off x="914400" y="1828799"/>
              <a:ext cx="1981200" cy="10393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জবা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দলঃ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Bent-Up Arrow 20"/>
            <p:cNvSpPr/>
            <p:nvPr/>
          </p:nvSpPr>
          <p:spPr>
            <a:xfrm flipV="1">
              <a:off x="5334000" y="2259778"/>
              <a:ext cx="1089660" cy="1472651"/>
            </a:xfrm>
            <a:prstGeom prst="bent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Hibiscu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1147" y="791514"/>
              <a:ext cx="2342853" cy="2491609"/>
            </a:xfrm>
            <a:prstGeom prst="rect">
              <a:avLst/>
            </a:prstGeom>
          </p:spPr>
        </p:pic>
      </p:grpSp>
      <p:grpSp>
        <p:nvGrpSpPr>
          <p:cNvPr id="23" name="Group 17"/>
          <p:cNvGrpSpPr/>
          <p:nvPr/>
        </p:nvGrpSpPr>
        <p:grpSpPr>
          <a:xfrm>
            <a:off x="304800" y="4191000"/>
            <a:ext cx="5923026" cy="1676400"/>
            <a:chOff x="838200" y="3895386"/>
            <a:chExt cx="5923026" cy="3055104"/>
          </a:xfrm>
        </p:grpSpPr>
        <p:sp>
          <p:nvSpPr>
            <p:cNvPr id="24" name="TextBox 23"/>
            <p:cNvSpPr txBox="1"/>
            <p:nvPr/>
          </p:nvSpPr>
          <p:spPr>
            <a:xfrm>
              <a:off x="838200" y="4510388"/>
              <a:ext cx="2286000" cy="117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গোলাপ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দলঃ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Bent-Up Arrow 24"/>
            <p:cNvSpPr/>
            <p:nvPr/>
          </p:nvSpPr>
          <p:spPr>
            <a:xfrm flipV="1">
              <a:off x="5562600" y="5477840"/>
              <a:ext cx="1198626" cy="1472650"/>
            </a:xfrm>
            <a:prstGeom prst="bent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go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0904" y="3895386"/>
              <a:ext cx="2331696" cy="2638500"/>
            </a:xfrm>
            <a:prstGeom prst="rect">
              <a:avLst/>
            </a:prstGeom>
          </p:spPr>
        </p:pic>
      </p:grpSp>
      <p:sp>
        <p:nvSpPr>
          <p:cNvPr id="27" name="Rounded Rectangle 26"/>
          <p:cNvSpPr/>
          <p:nvPr/>
        </p:nvSpPr>
        <p:spPr>
          <a:xfrm>
            <a:off x="228600" y="3048000"/>
            <a:ext cx="83820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ইসলামি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ভ্রাতৃত্ব এ বিষয়ে একটি আয়াত ও হাদিস উল্লেখ কর ।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8600" y="5867400"/>
            <a:ext cx="83820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ইসলামি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ভ্রাতৃত্বের তাৎপর্য বিষয়ে ৪টি বাক্য লিখ । 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0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0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just"/>
            <a:endParaRPr lang="en-US" sz="360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2364700"/>
            <a:ext cx="3657600" cy="28931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LeftFacing">
              <a:rot lat="487347" lon="2067641" rev="125486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IN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মোঃ রফিকুল ইসলাম </a:t>
            </a:r>
          </a:p>
          <a:p>
            <a:pPr algn="ctr"/>
            <a:r>
              <a:rPr lang="bn-IN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সহকারি শিক্ষক (</a:t>
            </a:r>
            <a:r>
              <a:rPr lang="en-GB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MRT</a:t>
            </a:r>
            <a:r>
              <a:rPr lang="en-GB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bn-IN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মোহাম্মদ আব্দুল আহাদ উচ্চ বিদ্যালয়</a:t>
            </a:r>
          </a:p>
          <a:p>
            <a:pPr algn="ctr"/>
            <a:r>
              <a:rPr lang="bn-IN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মোবাইল নং- ০১৭১৬৭৮৪৭০৪ </a:t>
            </a:r>
          </a:p>
          <a:p>
            <a:pPr algn="ctr"/>
            <a:r>
              <a:rPr lang="bn-IN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ই-মেইলঃ </a:t>
            </a:r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almahdia945</a:t>
            </a:r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@gmail.com</a:t>
            </a:r>
            <a:r>
              <a:rPr lang="bn-IN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 </a:t>
            </a:r>
            <a:endParaRPr lang="bn-BD" sz="24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13601"/>
            <a:ext cx="36576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400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906094"/>
            <a:ext cx="3581400" cy="396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391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76200"/>
            <a:ext cx="3886200" cy="426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চেষ্টা করঃ-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2400" y="457200"/>
            <a:ext cx="8839200" cy="939338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আখলাক কয় ভাবে বিভক্ত ?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দুই                                    (খ) তিন                    (গ) চার                                       (ঘ) ছয় </a:t>
            </a:r>
            <a:endParaRPr lang="en-GB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5308" y="914400"/>
            <a:ext cx="320492" cy="3204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orizontal Scroll 4"/>
          <p:cNvSpPr/>
          <p:nvPr/>
        </p:nvSpPr>
        <p:spPr>
          <a:xfrm>
            <a:off x="152400" y="1295400"/>
            <a:ext cx="8839200" cy="9393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২. আখলাকে যামিমা অর্থ কী ?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অপরাধমুলক চরিত্র                 (খ) নিন্দনীয় চরিত্র      (গ) কপট চরিত্র                       (ঘ) অসহিষ্ণু চরিত্র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1795275"/>
            <a:ext cx="320492" cy="3204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52400" y="2209800"/>
            <a:ext cx="88392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৩. “উত্তম চরিত্রই হলো সকল নেক কাজের মূল কথা”-কার বাণী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আল্লাহর                     (খ) মহানবী (সাঃ) এর                 (গ) আবু বকর (রাঃ) এর              (ঘ) ওমর (রাঃ) এর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01954" y="2667000"/>
            <a:ext cx="320492" cy="3204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52400" y="3200400"/>
            <a:ext cx="8839200" cy="13387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৪.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উত্তম চরিত্র</a:t>
            </a:r>
            <a:r>
              <a:rPr lang="bn-IN" dirty="0" smtClean="0"/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ব্যক্তিকে-</a:t>
            </a:r>
          </a:p>
          <a:p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 করে   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সুন্দর করে   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সম্পদশালী করে </a:t>
            </a:r>
            <a:r>
              <a:rPr lang="bn-IN" dirty="0" smtClean="0"/>
              <a:t>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নিচের  কোনটি সঠিক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GB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        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   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dirty="0" smtClean="0"/>
              <a:t> </a:t>
            </a:r>
            <a:r>
              <a:rPr lang="en-GB" dirty="0" smtClean="0">
                <a:solidFill>
                  <a:schemeClr val="tx1"/>
                </a:solidFill>
              </a:rPr>
              <a:t>i, ii   </a:t>
            </a:r>
            <a:r>
              <a:rPr lang="bn-IN" dirty="0" smtClean="0">
                <a:solidFill>
                  <a:schemeClr val="tx1"/>
                </a:solidFill>
              </a:rPr>
              <a:t>ও</a:t>
            </a:r>
            <a:r>
              <a:rPr lang="en-GB" dirty="0" smtClean="0">
                <a:solidFill>
                  <a:schemeClr val="tx1"/>
                </a:solidFill>
              </a:rPr>
              <a:t>  iii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" y="4161684"/>
            <a:ext cx="320492" cy="2407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52400" y="4648200"/>
            <a:ext cx="88392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৫. ভ্রাতৃত্ব এর আরবি প্রতি কোনটি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হুব্বুল ওয়াতান                         (খ)হাসাদুন                        (গ) উখওয়াত                          (ঘ) আখলাক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29200" y="5084217"/>
            <a:ext cx="320492" cy="3204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152400" y="5791200"/>
            <a:ext cx="8839200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৬. বিশ্বের মানুষ হিসাবে একজনের সাথে অন্য জনের যে ভ্রাতৃত্ব  তৈরি হয় তা কী ? </a:t>
            </a:r>
          </a:p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বৈমাত্রেয়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ভ্রাতৃত্ব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(খ)  ইসলামি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ভ্রাতৃত্ব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(গ) ঔরসজাত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ভ্রাতৃত্ব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(ঘ) বিশ্ব ভ্রাতৃত্ব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6224177"/>
            <a:ext cx="320492" cy="3204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39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508550"/>
            <a:ext cx="8991600" cy="1472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৭.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ভ্রাতৃত্ব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বোধের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 হলো- </a:t>
            </a:r>
          </a:p>
          <a:p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 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ভাই অন্য ভাইকে সাহায্য করবে     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বিশ্বের এক নাগরিক অন্য নাগরিককে সাহায্য করবে</a:t>
            </a:r>
          </a:p>
          <a:p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iii 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মুসলমান অন্য মুসলমানকে সাহায্য করবে </a:t>
            </a:r>
          </a:p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GB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i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ii      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(ঘ)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iii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70708" y="1689844"/>
            <a:ext cx="320492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1200" y="2667000"/>
            <a:ext cx="9006600" cy="38196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নিচের অনুচ্ছেদটি পড়ে ৮ অ ৯ নম্বর প্রশ্নের উত্তর দাওঃ- </a:t>
            </a:r>
          </a:p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মাহি একজন বাংলাদেশী মুসলিম নাগরিক । সাম্পতিক সময়ে মিয়ানমারের রোহিংগাদের ওপর  নির্মম নির্যাতনের খবর শুনে তার মন কেঁদে উঠে । সে মনে করে মুসলিম হিসেবে রোহিংগাদের বিপদে তাদের সাহায্য করা উচিত । </a:t>
            </a:r>
          </a:p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৮. মাহির মনোভাবে কোন বিষয়ের  প্রতিফলন ঘটেছে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ইসলামি ভ্রাতৃত্ববোধ                     (খ) বিশ্ব ভ্রাতৃত্ববোধ                           (গ) মানব সেবা               (ঘ) সমাজ সেবা </a:t>
            </a:r>
          </a:p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৯. এ ধরনের মানষিকতার ফলে- </a:t>
            </a:r>
          </a:p>
          <a:p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   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মুসলিমের বিপদে অন্য মুসলিম এগিয়ে আসে      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মুসলমানদের মধ্যে ভাষা ও দেশের ভিত্তিতে পার্থক্য সৃষ্টি হয় </a:t>
            </a:r>
          </a:p>
          <a:p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iii    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মুসলিমরা একই বন্ধনে আবদ্ধ থাকে </a:t>
            </a:r>
          </a:p>
          <a:p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GB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iii    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i,   ii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en-GB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497" y="4313421"/>
            <a:ext cx="320492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33600" y="5715000"/>
            <a:ext cx="320492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96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5903" y="76200"/>
            <a:ext cx="3689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কাজ--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uuy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8534399" cy="3055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5039380"/>
            <a:ext cx="662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আখলাকে হামিদার সুফলগুলোর একটি তালিকা করবে । 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51" y="5953780"/>
            <a:ext cx="628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ইসলামি ভ্রাতৃত্বের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ৎপর্যগুলো লিখে আনবে । 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7875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3"/>
          <p:cNvSpPr>
            <a:spLocks noGrp="1"/>
          </p:cNvSpPr>
          <p:nvPr>
            <p:ph idx="1"/>
          </p:nvPr>
        </p:nvSpPr>
        <p:spPr>
          <a:xfrm>
            <a:off x="-1371600" y="-609600"/>
            <a:ext cx="8023225" cy="221673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lang="bn-IN" sz="123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এ পর্যন্ত -</a:t>
            </a:r>
            <a:r>
              <a:rPr lang="bn-IN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RAF\Pictures\New folder\tumblr_mqd3l2lvxD1stmjkwo1_500.gif"/>
          <p:cNvPicPr>
            <a:picLocks noChangeAspect="1" noChangeArrowheads="1" noCrop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41889" y="2090737"/>
            <a:ext cx="8749711" cy="471264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56292" y="990600"/>
            <a:ext cx="3730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সবাই ভালো থেকো-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ARAF\Pictures\New folder\tumblr_mqd3l2lvxD1stmjkwo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92959"/>
            <a:ext cx="8749711" cy="4712641"/>
          </a:xfrm>
          <a:prstGeom prst="rect">
            <a:avLst/>
          </a:prstGeom>
          <a:noFill/>
        </p:spPr>
      </p:pic>
      <p:sp>
        <p:nvSpPr>
          <p:cNvPr id="7" name="TextBox 2"/>
          <p:cNvSpPr txBox="1"/>
          <p:nvPr/>
        </p:nvSpPr>
        <p:spPr>
          <a:xfrm>
            <a:off x="3034711" y="5236222"/>
            <a:ext cx="3272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আল্লাহ হাফিজ </a:t>
            </a:r>
            <a:endParaRPr lang="en-GB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22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990601"/>
            <a:ext cx="4038600" cy="49593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57426" y="167271"/>
            <a:ext cx="4857749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1" y="990600"/>
            <a:ext cx="4267200" cy="4876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5943600"/>
            <a:ext cx="86106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চিত্রে কী প্রকাশ পেয়েছে ?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31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27108"/>
            <a:ext cx="7924800" cy="11158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257800"/>
            <a:ext cx="8077200" cy="111589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IN" sz="66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আখলাক </a:t>
            </a:r>
            <a:endParaRPr lang="bn-BD" sz="9600" b="1" dirty="0" smtClean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1676400"/>
            <a:ext cx="5562600" cy="2747108"/>
          </a:xfrm>
          <a:prstGeom prst="rect">
            <a:avLst/>
          </a:prstGeom>
          <a:solidFill>
            <a:srgbClr val="00B0F0"/>
          </a:solidFill>
        </p:spPr>
        <p:txBody>
          <a:bodyPr wrap="square" lIns="99261" tIns="49630" rIns="99261" bIns="4963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BD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ও নৈতিক শিক্ষা </a:t>
            </a:r>
          </a:p>
          <a:p>
            <a:pPr algn="ctr"/>
            <a:r>
              <a:rPr lang="bn-IN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অষ্টম  </a:t>
            </a:r>
            <a:endParaRPr lang="en-GB" sz="2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(আখলাক)</a:t>
            </a:r>
            <a:endParaRPr lang="en-GB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 ১ ও </a:t>
            </a:r>
            <a:r>
              <a:rPr lang="bn-IN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bn-BD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4678" y="2362200"/>
            <a:ext cx="3373122" cy="1528963"/>
          </a:xfrm>
          <a:prstGeom prst="rect">
            <a:avLst/>
          </a:prstGeom>
          <a:solidFill>
            <a:srgbClr val="0070C0"/>
          </a:solidFill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GB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40</a:t>
            </a:r>
            <a:r>
              <a:rPr lang="bn-BD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bn-IN" sz="340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GB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06/o4/2020</a:t>
            </a:r>
            <a:r>
              <a:rPr lang="bn-IN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9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0"/>
            <a:ext cx="8915400" cy="6857999"/>
          </a:xfrm>
          <a:prstGeom prst="rect">
            <a:avLst/>
          </a:prstGeom>
          <a:solidFill>
            <a:srgbClr val="FF000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1775805" y="1371600"/>
            <a:ext cx="5592390" cy="755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599" y="2667000"/>
            <a:ext cx="82296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আখলাক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আখলাকে হামিদা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 পরিচয় এবং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ইসলামের দৃষ্টিতে আখলাকে হামিদা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 গুরুত্ব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ব্যাখ্যা করতে পারবে ।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ভ্রাতৃ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ত্বের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পরিচয়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ইসলামি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ভ্রাতৃত্বের তাৎপর্য বর্ননা করতে পারবে ।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74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6014" y="4543426"/>
            <a:ext cx="1119217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009" y="4520627"/>
            <a:ext cx="120417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স্বভাব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78" y="5024398"/>
            <a:ext cx="898017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মানুষের কাজকর্মে যেসব আচার আচরণ, ব্যবহার, চালচলন এবং স্বভাবের প্রকাশ পায়, সেসবের সমষ্টিকে আখলাক বলে।  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4601" y="813137"/>
            <a:ext cx="4843053" cy="1015663"/>
            <a:chOff x="2514601" y="813137"/>
            <a:chExt cx="4843053" cy="1015663"/>
          </a:xfrm>
        </p:grpSpPr>
        <p:sp>
          <p:nvSpPr>
            <p:cNvPr id="10" name="Rectangle 9"/>
            <p:cNvSpPr/>
            <p:nvPr/>
          </p:nvSpPr>
          <p:spPr>
            <a:xfrm>
              <a:off x="5791200" y="813137"/>
              <a:ext cx="1566454" cy="101566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/>
            </a:p>
          </p:txBody>
        </p:sp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4601" y="941725"/>
              <a:ext cx="3643312" cy="84422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4953451" y="4572000"/>
            <a:ext cx="248016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আচার-আচরণ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30142"/>
            <a:ext cx="8276196" cy="261325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33601" y="113699"/>
            <a:ext cx="5181599" cy="687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আখলাকের পরিচয়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0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14461-beautiful-basic-design-border-frame-in-vector-lines-monochr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752600" y="762000"/>
            <a:ext cx="5791200" cy="1600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1066800" y="2667000"/>
            <a:ext cx="7010400" cy="3200400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আখলাকের পরিচয় খাতায় লিখ 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71931" y="1215509"/>
            <a:ext cx="4341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 দুই প্রকার </a:t>
            </a:r>
            <a:endParaRPr lang="en-US" sz="5400" dirty="0"/>
          </a:p>
        </p:txBody>
      </p:sp>
      <p:sp>
        <p:nvSpPr>
          <p:cNvPr id="12" name="Rounded Rectangle 11"/>
          <p:cNvSpPr/>
          <p:nvPr/>
        </p:nvSpPr>
        <p:spPr>
          <a:xfrm>
            <a:off x="2128837" y="324433"/>
            <a:ext cx="4729163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আখলাকের </a:t>
            </a:r>
            <a:r>
              <a:rPr lang="bn-BD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648200" y="2057400"/>
            <a:ext cx="332232" cy="978408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33400" y="3048000"/>
            <a:ext cx="8305800" cy="381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" y="3429000"/>
            <a:ext cx="3124200" cy="297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আখলাকে হামিদা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57800" y="3429000"/>
            <a:ext cx="3124200" cy="2971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আখলাকে যামিমা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11018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86152" y="533400"/>
            <a:ext cx="23102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প্রশংসনীয় আচরণ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76200"/>
            <a:ext cx="16738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 আচরণ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728" y="895522"/>
            <a:ext cx="8961120" cy="19737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মানুষের দৈনন্দিন কাজকর্মের মাধ্যমে যেসব উত্তম আচার আচরণ, ব্যবহার, চালচলন এবং স্বভাবের প্রকাশ পায়, সেসবের সমষ্টিকে আখলাকে হামিদাহ বলে।</a:t>
            </a:r>
            <a:r>
              <a:rPr lang="bn-BD" sz="3600" dirty="0" smtClean="0">
                <a:latin typeface="Saroda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যেমনঃ-</a:t>
            </a:r>
            <a:r>
              <a:rPr lang="bn-BD" sz="3600" dirty="0" smtClean="0">
                <a:latin typeface="Saroda" pitchFamily="2" charset="0"/>
              </a:rPr>
              <a:t> </a:t>
            </a:r>
            <a:endParaRPr lang="en-US" sz="3600" dirty="0" err="1" smtClean="0">
              <a:latin typeface="Saroda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42875"/>
            <a:ext cx="5969000" cy="731520"/>
            <a:chOff x="1461880" y="142875"/>
            <a:chExt cx="5969000" cy="731520"/>
          </a:xfrm>
        </p:grpSpPr>
        <p:sp>
          <p:nvSpPr>
            <p:cNvPr id="10" name="Rectangle 9"/>
            <p:cNvSpPr/>
            <p:nvPr/>
          </p:nvSpPr>
          <p:spPr>
            <a:xfrm>
              <a:off x="5999078" y="142875"/>
              <a:ext cx="1431802" cy="73152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/>
            </a:p>
          </p:txBody>
        </p:sp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1225"/>
            <a:stretch/>
          </p:blipFill>
          <p:spPr>
            <a:xfrm>
              <a:off x="1461880" y="142875"/>
              <a:ext cx="4699713" cy="65722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4486275"/>
            <a:ext cx="3429000" cy="2371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2819400"/>
            <a:ext cx="5181600" cy="1472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সততা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966" y="2743200"/>
            <a:ext cx="3472434" cy="16199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ধৈর্য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0" y="4648200"/>
            <a:ext cx="50292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সমাজ সেবা 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34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858</Words>
  <Application>Microsoft Office PowerPoint</Application>
  <PresentationFormat>On-screen Show (4:3)</PresentationFormat>
  <Paragraphs>145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ইসলাম ও নৈতিক শিক্ষা ক্লাশে-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</dc:creator>
  <cp:lastModifiedBy>PC</cp:lastModifiedBy>
  <cp:revision>56</cp:revision>
  <dcterms:created xsi:type="dcterms:W3CDTF">2006-08-16T00:00:00Z</dcterms:created>
  <dcterms:modified xsi:type="dcterms:W3CDTF">2020-04-06T05:13:57Z</dcterms:modified>
</cp:coreProperties>
</file>