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49955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2" y="70340"/>
            <a:ext cx="8991600" cy="6635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752600"/>
            <a:ext cx="7315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99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utshell_337733850542c1a18704772.00182249_x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38400"/>
            <a:ext cx="8686800" cy="4419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828800" y="1814732"/>
            <a:ext cx="2743200" cy="2590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0" y="0"/>
            <a:ext cx="6567268" cy="1828800"/>
            <a:chOff x="0" y="0"/>
            <a:chExt cx="6567268" cy="182880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1828800" cy="1828800"/>
              <a:chOff x="0" y="0"/>
              <a:chExt cx="1828800" cy="1828800"/>
            </a:xfrm>
          </p:grpSpPr>
          <p:pic>
            <p:nvPicPr>
              <p:cNvPr id="6" name="Picture 5" descr="budh.jpg"/>
              <p:cNvPicPr>
                <a:picLocks noChangeAspect="1"/>
              </p:cNvPicPr>
              <p:nvPr/>
            </p:nvPicPr>
            <p:blipFill>
              <a:blip r:embed="rId3"/>
              <a:srcRect l="2500" t="2500"/>
              <a:stretch>
                <a:fillRect/>
              </a:stretch>
            </p:blipFill>
            <p:spPr>
              <a:xfrm>
                <a:off x="0" y="0"/>
                <a:ext cx="1828800" cy="182880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57200" y="381000"/>
                <a:ext cx="990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5400" dirty="0" smtClean="0">
                    <a:latin typeface="NikoshBAN" pitchFamily="2" charset="0"/>
                    <a:cs typeface="NikoshBAN" pitchFamily="2" charset="0"/>
                  </a:rPr>
                  <a:t>বুধ </a:t>
                </a:r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842868" y="609600"/>
              <a:ext cx="4724400" cy="523220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সূর্যের নিকটতম গ্রহ, কোন বায়ুমন্ডল নেই।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1862796" y="1752600"/>
            <a:ext cx="3395004" cy="2438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0" y="0"/>
            <a:ext cx="6781800" cy="1837621"/>
            <a:chOff x="0" y="0"/>
            <a:chExt cx="6781800" cy="1837621"/>
          </a:xfrm>
        </p:grpSpPr>
        <p:sp>
          <p:nvSpPr>
            <p:cNvPr id="15" name="TextBox 14"/>
            <p:cNvSpPr txBox="1"/>
            <p:nvPr/>
          </p:nvSpPr>
          <p:spPr>
            <a:xfrm>
              <a:off x="1905000" y="457200"/>
              <a:ext cx="4876800" cy="954107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পৃথিবী থেকে সন্ধ্যায় পশ্চিম আকাশে সন্ধ্যা তারা, ভোরবেলায় শুকতারা রূপে দেখা যায়।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0" y="0"/>
              <a:ext cx="1905000" cy="1837621"/>
              <a:chOff x="-1905000" y="1905000"/>
              <a:chExt cx="1905000" cy="1837621"/>
            </a:xfrm>
          </p:grpSpPr>
          <p:pic>
            <p:nvPicPr>
              <p:cNvPr id="18" name="Picture 17" descr="Sukra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905000" y="1905000"/>
                <a:ext cx="1905000" cy="1837621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-1447800" y="2514600"/>
                <a:ext cx="106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8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শুক্র </a:t>
                </a:r>
                <a:endParaRPr lang="en-US" sz="48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cxnSp>
        <p:nvCxnSpPr>
          <p:cNvPr id="29" name="Straight Arrow Connector 28"/>
          <p:cNvCxnSpPr/>
          <p:nvPr/>
        </p:nvCxnSpPr>
        <p:spPr>
          <a:xfrm rot="16200000" flipH="1">
            <a:off x="1638300" y="2171700"/>
            <a:ext cx="2743200" cy="2209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133600" y="1905000"/>
            <a:ext cx="388620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81200" y="1828800"/>
            <a:ext cx="3048000" cy="1828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81200" y="1905000"/>
            <a:ext cx="3124200" cy="1981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0" y="0"/>
            <a:ext cx="7496628" cy="1981200"/>
            <a:chOff x="0" y="0"/>
            <a:chExt cx="7496628" cy="1981200"/>
          </a:xfrm>
        </p:grpSpPr>
        <p:grpSp>
          <p:nvGrpSpPr>
            <p:cNvPr id="38" name="Group 37"/>
            <p:cNvGrpSpPr/>
            <p:nvPr/>
          </p:nvGrpSpPr>
          <p:grpSpPr>
            <a:xfrm>
              <a:off x="0" y="0"/>
              <a:ext cx="7496628" cy="1981200"/>
              <a:chOff x="0" y="0"/>
              <a:chExt cx="7496628" cy="1981200"/>
            </a:xfrm>
          </p:grpSpPr>
          <p:pic>
            <p:nvPicPr>
              <p:cNvPr id="36" name="Picture 35" descr="Mongal.jpg"/>
              <p:cNvPicPr>
                <a:picLocks noChangeAspect="1"/>
              </p:cNvPicPr>
              <p:nvPr/>
            </p:nvPicPr>
            <p:blipFill>
              <a:blip r:embed="rId5"/>
              <a:srcRect l="24621" t="4000" r="22414"/>
              <a:stretch>
                <a:fillRect/>
              </a:stretch>
            </p:blipFill>
            <p:spPr>
              <a:xfrm>
                <a:off x="0" y="0"/>
                <a:ext cx="1981200" cy="1981200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2010228" y="653142"/>
                <a:ext cx="5486400" cy="523220"/>
              </a:xfrm>
              <a:prstGeom prst="rect">
                <a:avLst/>
              </a:prstGeom>
              <a:ln w="3810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লাল গ্রহ, পৃষ্ট ধুলিময় ও পাতলা বায়ুমন্ডল রয়েছে।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304800" y="533400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মঙ্গল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0" y="0"/>
            <a:ext cx="8229600" cy="1981200"/>
            <a:chOff x="-1600200" y="1676400"/>
            <a:chExt cx="8229600" cy="1981200"/>
          </a:xfrm>
        </p:grpSpPr>
        <p:sp>
          <p:nvSpPr>
            <p:cNvPr id="41" name="TextBox 40"/>
            <p:cNvSpPr txBox="1"/>
            <p:nvPr/>
          </p:nvSpPr>
          <p:spPr>
            <a:xfrm>
              <a:off x="381000" y="2514600"/>
              <a:ext cx="6248400" cy="523220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সবচেয়ে বড় গ্রহ, শুধু গ্যাস আছে, কোন কঠিন পৃষ্ট নেই।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-1600200" y="1676400"/>
              <a:ext cx="1981200" cy="1981200"/>
              <a:chOff x="-1981200" y="1371600"/>
              <a:chExt cx="1981200" cy="1981200"/>
            </a:xfrm>
          </p:grpSpPr>
          <p:pic>
            <p:nvPicPr>
              <p:cNvPr id="40" name="Picture 39" descr="Brihaspoti.jpg"/>
              <p:cNvPicPr>
                <a:picLocks noChangeAspect="1"/>
              </p:cNvPicPr>
              <p:nvPr/>
            </p:nvPicPr>
            <p:blipFill>
              <a:blip r:embed="rId6"/>
              <a:srcRect l="24465" t="10390" r="41284" b="16883"/>
              <a:stretch>
                <a:fillRect/>
              </a:stretch>
            </p:blipFill>
            <p:spPr>
              <a:xfrm>
                <a:off x="-1981200" y="1371600"/>
                <a:ext cx="1981200" cy="1981200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-1676400" y="1905000"/>
                <a:ext cx="137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বৃহস্পতি </a:t>
                </a:r>
                <a:endPara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0" y="0"/>
            <a:ext cx="6781800" cy="1905000"/>
            <a:chOff x="0" y="0"/>
            <a:chExt cx="6781800" cy="1905000"/>
          </a:xfrm>
        </p:grpSpPr>
        <p:grpSp>
          <p:nvGrpSpPr>
            <p:cNvPr id="27" name="Group 26"/>
            <p:cNvGrpSpPr/>
            <p:nvPr/>
          </p:nvGrpSpPr>
          <p:grpSpPr>
            <a:xfrm>
              <a:off x="0" y="0"/>
              <a:ext cx="6781800" cy="1905000"/>
              <a:chOff x="0" y="0"/>
              <a:chExt cx="6781800" cy="1905000"/>
            </a:xfrm>
          </p:grpSpPr>
          <p:pic>
            <p:nvPicPr>
              <p:cNvPr id="23" name="Picture 22" descr="Earth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0" y="0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905000" y="457200"/>
                <a:ext cx="4876800" cy="954107"/>
              </a:xfrm>
              <a:prstGeom prst="rect">
                <a:avLst/>
              </a:prstGeom>
              <a:ln w="3810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জীবনযাপনের উপযোগী পরিবেশ রয়েছে। দূরত্বের দিক থেকে ৩য় গ্রহ।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81000" y="6096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পৃথিবী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0" y="0"/>
            <a:ext cx="5606142" cy="1905000"/>
            <a:chOff x="-3352800" y="1981200"/>
            <a:chExt cx="5606142" cy="1905000"/>
          </a:xfrm>
        </p:grpSpPr>
        <p:pic>
          <p:nvPicPr>
            <p:cNvPr id="50" name="Picture 49" descr="Urenas.jpg1.jpg"/>
            <p:cNvPicPr>
              <a:picLocks noChangeAspect="1"/>
            </p:cNvPicPr>
            <p:nvPr/>
          </p:nvPicPr>
          <p:blipFill>
            <a:blip r:embed="rId8"/>
            <a:srcRect l="12500" t="11667" r="15000" b="11666"/>
            <a:stretch>
              <a:fillRect/>
            </a:stretch>
          </p:blipFill>
          <p:spPr>
            <a:xfrm>
              <a:off x="-3352800" y="1981200"/>
              <a:ext cx="2401957" cy="19050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-947058" y="2895600"/>
              <a:ext cx="3200400" cy="523220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গ্যাস ও বরফ দিয়ে গঠিত।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-3352800" y="1981200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ইউরেনাস 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04800" y="0"/>
            <a:ext cx="5029200" cy="2209800"/>
            <a:chOff x="-2514600" y="4038600"/>
            <a:chExt cx="5029200" cy="2209800"/>
          </a:xfrm>
        </p:grpSpPr>
        <p:sp>
          <p:nvSpPr>
            <p:cNvPr id="26" name="TextBox 25"/>
            <p:cNvSpPr txBox="1"/>
            <p:nvPr/>
          </p:nvSpPr>
          <p:spPr>
            <a:xfrm>
              <a:off x="-304800" y="4800600"/>
              <a:ext cx="2819400" cy="523220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ইউরেনাসের অনুরূপ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2514600" y="4038600"/>
              <a:ext cx="2209800" cy="2209800"/>
              <a:chOff x="-2743200" y="1828800"/>
              <a:chExt cx="2209800" cy="2209800"/>
            </a:xfrm>
          </p:grpSpPr>
          <p:pic>
            <p:nvPicPr>
              <p:cNvPr id="55" name="Picture 54" descr="neptune1.jp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743200" y="1828800"/>
                <a:ext cx="2209800" cy="2209800"/>
              </a:xfrm>
              <a:prstGeom prst="rect">
                <a:avLst/>
              </a:prstGeom>
            </p:spPr>
          </p:pic>
          <p:sp>
            <p:nvSpPr>
              <p:cNvPr id="56" name="TextBox 55"/>
              <p:cNvSpPr txBox="1"/>
              <p:nvPr/>
            </p:nvSpPr>
            <p:spPr>
              <a:xfrm>
                <a:off x="-2286000" y="2590800"/>
                <a:ext cx="114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নেপচুন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152400" y="228600"/>
            <a:ext cx="8073570" cy="1600200"/>
            <a:chOff x="-2438400" y="838200"/>
            <a:chExt cx="8073570" cy="1600200"/>
          </a:xfrm>
        </p:grpSpPr>
        <p:grpSp>
          <p:nvGrpSpPr>
            <p:cNvPr id="60" name="Group 59"/>
            <p:cNvGrpSpPr/>
            <p:nvPr/>
          </p:nvGrpSpPr>
          <p:grpSpPr>
            <a:xfrm>
              <a:off x="-2438400" y="838200"/>
              <a:ext cx="2215662" cy="1600200"/>
              <a:chOff x="-2438400" y="838200"/>
              <a:chExt cx="2215662" cy="1600200"/>
            </a:xfrm>
          </p:grpSpPr>
          <p:pic>
            <p:nvPicPr>
              <p:cNvPr id="58" name="Picture 57" descr="sani.jpg"/>
              <p:cNvPicPr>
                <a:picLocks noChangeAspect="1"/>
              </p:cNvPicPr>
              <p:nvPr/>
            </p:nvPicPr>
            <p:blipFill>
              <a:blip r:embed="rId10"/>
              <a:srcRect l="4805" t="11215" r="8709" b="14019"/>
              <a:stretch>
                <a:fillRect/>
              </a:stretch>
            </p:blipFill>
            <p:spPr>
              <a:xfrm>
                <a:off x="-2438400" y="838200"/>
                <a:ext cx="2215662" cy="1600200"/>
              </a:xfrm>
              <a:prstGeom prst="rect">
                <a:avLst/>
              </a:prstGeom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-2438400" y="838200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শনি </a:t>
                </a:r>
                <a:endPara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-232230" y="1371600"/>
              <a:ext cx="5867400" cy="523220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গ্যাস দিয়ে তৈরি, এটাকে ঘিরে কতগুলো রিং রয়েছে।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 rot="5400000">
            <a:off x="304800" y="3657600"/>
            <a:ext cx="3886200" cy="76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09800" y="1905000"/>
            <a:ext cx="6172200" cy="1752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0"/>
            <a:ext cx="22098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6400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 সূর্যের জলন্ত গ্যাস পিন্ডে কি কি গ্যাস রয়েছে?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905000"/>
            <a:ext cx="2743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Times New Roman" pitchFamily="18" charset="0"/>
                <a:cs typeface="NikoshBAN" pitchFamily="2" charset="0"/>
              </a:rPr>
              <a:t>ক.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হাইড্রোজেন, নাইট্রোজেন </a:t>
            </a:r>
            <a:r>
              <a:rPr lang="bn-BD" sz="2400" dirty="0" smtClean="0">
                <a:latin typeface="Times New Roman" pitchFamily="18" charset="0"/>
                <a:cs typeface="NikoshBAN" pitchFamily="2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1905000"/>
            <a:ext cx="2590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Times New Roman" pitchFamily="18" charset="0"/>
                <a:cs typeface="NikoshBAN" pitchFamily="2" charset="0"/>
              </a:rPr>
              <a:t>খ.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অক্সিজেন, হিলিয়াম </a:t>
            </a:r>
            <a:r>
              <a:rPr lang="bn-BD" sz="2400" dirty="0" smtClean="0">
                <a:latin typeface="Times New Roman" pitchFamily="18" charset="0"/>
                <a:cs typeface="NikoshBAN" pitchFamily="2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9992" y="2514600"/>
            <a:ext cx="2590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Times New Roman" pitchFamily="18" charset="0"/>
                <a:cs typeface="NikoshBAN" pitchFamily="2" charset="0"/>
              </a:rPr>
              <a:t>ঘ.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হাইড্রোজেন, হিলিয়াম </a:t>
            </a:r>
            <a:r>
              <a:rPr lang="bn-BD" sz="2400" dirty="0" smtClean="0">
                <a:latin typeface="Times New Roman" pitchFamily="18" charset="0"/>
                <a:cs typeface="NikoshBAN" pitchFamily="2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260" y="2480604"/>
            <a:ext cx="2590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Times New Roman" pitchFamily="18" charset="0"/>
                <a:cs typeface="NikoshBAN" pitchFamily="2" charset="0"/>
              </a:rPr>
              <a:t>গ.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হাইড্রোজেন, নিয়ন  </a:t>
            </a:r>
            <a:r>
              <a:rPr lang="bn-BD" sz="2400" dirty="0" smtClean="0">
                <a:latin typeface="Times New Roman" pitchFamily="18" charset="0"/>
                <a:cs typeface="NikoshBAN" pitchFamily="2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2971800" y="1752600"/>
            <a:ext cx="838200" cy="838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2971800" y="2438400"/>
            <a:ext cx="838200" cy="838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7543800" y="1676400"/>
            <a:ext cx="838200" cy="838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" y="3200400"/>
            <a:ext cx="5486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 সূর্য থেকে পৃথিবীর দূরত্ব কত কি. মি.?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886200"/>
            <a:ext cx="914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Times New Roman" pitchFamily="18" charset="0"/>
                <a:cs typeface="NikoshBAN" pitchFamily="2" charset="0"/>
              </a:rPr>
              <a:t>ক.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১৩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3886200"/>
            <a:ext cx="914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Times New Roman" pitchFamily="18" charset="0"/>
                <a:cs typeface="NikoshBAN" pitchFamily="2" charset="0"/>
              </a:rPr>
              <a:t>খ.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১৪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3886200"/>
            <a:ext cx="914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Times New Roman" pitchFamily="18" charset="0"/>
                <a:cs typeface="NikoshBAN" pitchFamily="2" charset="0"/>
              </a:rPr>
              <a:t>গ.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১৫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00" y="3886200"/>
            <a:ext cx="914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Times New Roman" pitchFamily="18" charset="0"/>
                <a:cs typeface="NikoshBAN" pitchFamily="2" charset="0"/>
              </a:rPr>
              <a:t>ঘ.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১৬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295400" y="3733800"/>
            <a:ext cx="838200" cy="838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-Shape 22"/>
          <p:cNvSpPr/>
          <p:nvPr/>
        </p:nvSpPr>
        <p:spPr>
          <a:xfrm rot="19358556">
            <a:off x="7557790" y="2547463"/>
            <a:ext cx="990600" cy="381000"/>
          </a:xfrm>
          <a:prstGeom prst="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-Shape 23"/>
          <p:cNvSpPr/>
          <p:nvPr/>
        </p:nvSpPr>
        <p:spPr>
          <a:xfrm rot="19358556">
            <a:off x="5424190" y="3842862"/>
            <a:ext cx="990600" cy="381000"/>
          </a:xfrm>
          <a:prstGeom prst="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3352800" y="3733800"/>
            <a:ext cx="838200" cy="838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7467600" y="3657600"/>
            <a:ext cx="838200" cy="838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1066800" y="5334000"/>
            <a:ext cx="838200" cy="838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-Shape 28"/>
          <p:cNvSpPr/>
          <p:nvPr/>
        </p:nvSpPr>
        <p:spPr>
          <a:xfrm rot="19358556">
            <a:off x="5576590" y="5366863"/>
            <a:ext cx="990600" cy="381000"/>
          </a:xfrm>
          <a:prstGeom prst="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3276600" y="5334000"/>
            <a:ext cx="838200" cy="838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09600" y="4648200"/>
            <a:ext cx="5791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৩. দূরত্বের দিক থেকে পৃথিবী কত তম গ্রহ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" y="5486400"/>
            <a:ext cx="914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Times New Roman" pitchFamily="18" charset="0"/>
                <a:cs typeface="NikoshBAN" pitchFamily="2" charset="0"/>
              </a:rPr>
              <a:t>ক.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১ম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0" y="5486400"/>
            <a:ext cx="914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Times New Roman" pitchFamily="18" charset="0"/>
                <a:cs typeface="NikoshBAN" pitchFamily="2" charset="0"/>
              </a:rPr>
              <a:t>খ.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২য়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19600" y="5486400"/>
            <a:ext cx="914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Times New Roman" pitchFamily="18" charset="0"/>
                <a:cs typeface="NikoshBAN" pitchFamily="2" charset="0"/>
              </a:rPr>
              <a:t>গ.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৩য়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29400" y="5410200"/>
            <a:ext cx="914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Times New Roman" pitchFamily="18" charset="0"/>
                <a:cs typeface="NikoshBAN" pitchFamily="2" charset="0"/>
              </a:rPr>
              <a:t>ঘ. ৪র্থ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Multiply 35"/>
          <p:cNvSpPr/>
          <p:nvPr/>
        </p:nvSpPr>
        <p:spPr>
          <a:xfrm>
            <a:off x="7620000" y="5257800"/>
            <a:ext cx="838200" cy="838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0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27491901_ccb5afa2a2_b.jpg"/>
          <p:cNvPicPr>
            <a:picLocks noChangeAspect="1"/>
          </p:cNvPicPr>
          <p:nvPr/>
        </p:nvPicPr>
        <p:blipFill>
          <a:blip r:embed="rId2"/>
          <a:srcRect l="16667" b="11098"/>
          <a:stretch>
            <a:fillRect/>
          </a:stretch>
        </p:blipFill>
        <p:spPr>
          <a:xfrm>
            <a:off x="234460" y="140680"/>
            <a:ext cx="8610600" cy="3994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4460" y="3200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592" y="4172236"/>
            <a:ext cx="8534400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 সূর্য থেকে তাপ ও শক্তি  নিয়ে একটি গ্রহে বাস করি। এছাড়া আরও ৭টি গ্রহ সূর্যকে কেন্দ্র করে ঘূর্নায়মান।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08" y="5516991"/>
            <a:ext cx="8813412" cy="95410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উদ্দীপকের আলোকে একটি সৌরজগতের চিত্র অঙ্কন কর। গ্রহগুলো বিভিন্ন রং কর।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499557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88773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1371600"/>
            <a:ext cx="533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52400"/>
            <a:ext cx="2438400" cy="92333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1143000"/>
            <a:ext cx="8411300" cy="3209758"/>
            <a:chOff x="507612" y="1143000"/>
            <a:chExt cx="8411300" cy="3209758"/>
          </a:xfrm>
        </p:grpSpPr>
        <p:sp>
          <p:nvSpPr>
            <p:cNvPr id="4" name="TextBox 3"/>
            <p:cNvSpPr txBox="1"/>
            <p:nvPr/>
          </p:nvSpPr>
          <p:spPr>
            <a:xfrm>
              <a:off x="507612" y="1524000"/>
              <a:ext cx="5562600" cy="2431435"/>
            </a:xfrm>
            <a:prstGeom prst="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পার্থ সারথী নাথ</a:t>
              </a:r>
            </a:p>
            <a:p>
              <a:pPr algn="ctr"/>
              <a:r>
                <a:rPr lang="en-US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ICT </a:t>
              </a:r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</a:p>
            <a:p>
              <a:pPr algn="ctr"/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লতিফপুর আলহাজ্ব আবদুল জলিল উচ্চ বিদ্যালয়</a:t>
              </a:r>
            </a:p>
            <a:p>
              <a:pPr algn="ctr"/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সীতাকুন্ড, চট্টগ্রাম।  </a:t>
              </a:r>
              <a:r>
                <a:rPr lang="en-US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# </a:t>
              </a:r>
              <a:r>
                <a:rPr lang="en-US" sz="28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01839928606</a:t>
              </a:r>
            </a:p>
            <a:p>
              <a:pPr algn="ctr"/>
              <a:r>
                <a:rPr lang="en-US" sz="28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parthaict2019@gmail.com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DSC01451.JPG"/>
            <p:cNvPicPr>
              <a:picLocks noChangeAspect="1"/>
            </p:cNvPicPr>
            <p:nvPr/>
          </p:nvPicPr>
          <p:blipFill>
            <a:blip r:embed="rId2" cstate="print"/>
            <a:srcRect t="12281" b="1754"/>
            <a:stretch>
              <a:fillRect/>
            </a:stretch>
          </p:blipFill>
          <p:spPr>
            <a:xfrm>
              <a:off x="6118562" y="1143000"/>
              <a:ext cx="2800350" cy="320975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457200" y="4267200"/>
            <a:ext cx="5562600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 </a:t>
            </a: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সময়-৫০ মিনিট, শ্রেণি-সপ্তম, অধ্যায়-দ্বাদশ ,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পৃষ্টা-১২৪-১২৬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19.06.2020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228600"/>
            <a:ext cx="4236803" cy="2819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8600"/>
            <a:ext cx="4114800" cy="29108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DampUnfitBoutu-size_restrict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96" y="3378588"/>
            <a:ext cx="4204718" cy="23622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mLzbGx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992" y="3429000"/>
            <a:ext cx="4419600" cy="2486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362200" y="6096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ছবিতে তোমরা কি দেখতে পেয়েছ?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6096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সূর্য কি পূর্ব দিক থেকে পশ্চিম দিকে ঘুরছে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96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যখন বাস বা রেল চলন্ত অবস্থায় থাকে তখন কি মনে হয় গাছপালা, বাড়িঘর পেছনের দিকে ছুটে যাচ্ছে?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3904" y="152400"/>
            <a:ext cx="8691496" cy="6485208"/>
            <a:chOff x="223904" y="152400"/>
            <a:chExt cx="8691496" cy="6485208"/>
          </a:xfrm>
        </p:grpSpPr>
        <p:pic>
          <p:nvPicPr>
            <p:cNvPr id="3" name="Picture 2" descr="Science 7-chap-12_AutoCollage_15_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904" y="164120"/>
              <a:ext cx="8681532" cy="6473488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3429000" y="152400"/>
              <a:ext cx="5486400" cy="289310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13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সৌরজগত</a:t>
              </a:r>
              <a:endParaRPr lang="en-US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পাঠ-(১-৪)  </a:t>
              </a:r>
              <a:endPara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8600"/>
            <a:ext cx="32766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7030A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828800"/>
            <a:ext cx="48006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590800"/>
            <a:ext cx="55626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সৌরজগতের গঠন ব্যাখ্যা করতে পারবে।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352800"/>
            <a:ext cx="6705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সৌরজগতের ভৌত বৈশিষ্ট্য তুলনা করতে পারবে।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114800"/>
            <a:ext cx="74676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সৌরজগতের গঠন কাঠামোর চিত্র অঙ্কন করতে পারবে।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44" y="110196"/>
            <a:ext cx="89154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প্রাচীনকালে মহাকাশের জোতিষ্ক দেখার আধুনিক কোন যন্ত্রপাতি ছিল?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612" y="84408"/>
            <a:ext cx="8839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তখন এই মহাকাশ নিয়ে বিভিন্ন বিজ্ঞানী বিভিন্ন মতবাদ প্রস্তাব করেন।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" y="1219200"/>
            <a:ext cx="1752600" cy="2074317"/>
            <a:chOff x="5715000" y="1828800"/>
            <a:chExt cx="2286000" cy="2832319"/>
          </a:xfrm>
        </p:grpSpPr>
        <p:pic>
          <p:nvPicPr>
            <p:cNvPr id="5" name="Picture 4" descr="Aristatal.jpg"/>
            <p:cNvPicPr>
              <a:picLocks noChangeAspect="1"/>
            </p:cNvPicPr>
            <p:nvPr/>
          </p:nvPicPr>
          <p:blipFill>
            <a:blip r:embed="rId2"/>
            <a:srcRect l="6364" t="6250" r="4545" b="7813"/>
            <a:stretch>
              <a:fillRect/>
            </a:stretch>
          </p:blipFill>
          <p:spPr>
            <a:xfrm>
              <a:off x="5715000" y="1828800"/>
              <a:ext cx="2286000" cy="25659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172200" y="4114800"/>
              <a:ext cx="1524000" cy="546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অ্যারিস্টটল </a:t>
              </a:r>
              <a:endPara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19600" y="2819400"/>
            <a:ext cx="2286000" cy="2286000"/>
            <a:chOff x="4419600" y="2819400"/>
            <a:chExt cx="2286000" cy="2286000"/>
          </a:xfrm>
        </p:grpSpPr>
        <p:pic>
          <p:nvPicPr>
            <p:cNvPr id="8" name="Picture 7" descr="Earth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819400"/>
              <a:ext cx="2286000" cy="2286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53000" y="3733800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পৃথিবী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81800" y="2438400"/>
            <a:ext cx="1752600" cy="1752600"/>
            <a:chOff x="7010400" y="2133600"/>
            <a:chExt cx="1792748" cy="1828800"/>
          </a:xfrm>
        </p:grpSpPr>
        <p:pic>
          <p:nvPicPr>
            <p:cNvPr id="10" name="Picture 9" descr="Download-Sun-PNG-H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0400" y="2133600"/>
              <a:ext cx="1792748" cy="1828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543800" y="28194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সূর্য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95600" y="4648200"/>
            <a:ext cx="1752600" cy="1600200"/>
            <a:chOff x="4419600" y="2819400"/>
            <a:chExt cx="2286000" cy="2286000"/>
          </a:xfrm>
        </p:grpSpPr>
        <p:pic>
          <p:nvPicPr>
            <p:cNvPr id="16" name="Picture 15" descr="Earth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0" y="2819400"/>
              <a:ext cx="2286000" cy="2286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953000" y="3733800"/>
              <a:ext cx="1219200" cy="74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পৃথিবী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67200" y="2819400"/>
            <a:ext cx="2590800" cy="2438400"/>
            <a:chOff x="7010400" y="2133600"/>
            <a:chExt cx="1792748" cy="1828800"/>
          </a:xfrm>
        </p:grpSpPr>
        <p:pic>
          <p:nvPicPr>
            <p:cNvPr id="25" name="Picture 24" descr="Download-Sun-PNG-H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0400" y="2133600"/>
              <a:ext cx="1792748" cy="18288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484951" y="28194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সূর্য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28600" y="1066800"/>
            <a:ext cx="2393706" cy="3163907"/>
            <a:chOff x="228600" y="3505200"/>
            <a:chExt cx="2393706" cy="3163907"/>
          </a:xfrm>
        </p:grpSpPr>
        <p:pic>
          <p:nvPicPr>
            <p:cNvPr id="27" name="Picture 26" descr="Coparnicus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600" y="3505200"/>
              <a:ext cx="2393706" cy="2286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457200" y="5715000"/>
              <a:ext cx="1752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কোপারনিকাস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১৪৭৩-১৫৪৩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0" y="4419600"/>
            <a:ext cx="2295460" cy="2133600"/>
            <a:chOff x="228600" y="4343400"/>
            <a:chExt cx="2295460" cy="2133600"/>
          </a:xfrm>
        </p:grpSpPr>
        <p:pic>
          <p:nvPicPr>
            <p:cNvPr id="31" name="Picture 30" descr="Galelio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8600" y="4343400"/>
              <a:ext cx="2295460" cy="2133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533400" y="5715000"/>
              <a:ext cx="1752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গ্যালিলিও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620000" y="5101888"/>
            <a:ext cx="1524000" cy="1757065"/>
            <a:chOff x="7467600" y="4800600"/>
            <a:chExt cx="1676400" cy="1833265"/>
          </a:xfrm>
        </p:grpSpPr>
        <p:pic>
          <p:nvPicPr>
            <p:cNvPr id="36" name="Picture 35" descr="Talemi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74280" y="4800600"/>
              <a:ext cx="1569720" cy="18288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467600" y="61722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টলেমী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238999" y="785813"/>
            <a:ext cx="1752601" cy="1413807"/>
            <a:chOff x="7238999" y="785813"/>
            <a:chExt cx="1752601" cy="1413807"/>
          </a:xfrm>
        </p:grpSpPr>
        <p:pic>
          <p:nvPicPr>
            <p:cNvPr id="34" name="Picture 33" descr="Kapler-2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38999" y="785813"/>
              <a:ext cx="1752601" cy="132873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8" name="TextBox 37"/>
            <p:cNvSpPr txBox="1"/>
            <p:nvPr/>
          </p:nvSpPr>
          <p:spPr>
            <a:xfrm>
              <a:off x="7696200" y="16764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কেপলার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2916 -0.19219 C -0.09635 -0.19219 0.0125 -0.06591 0.0125 0.09088 C 0.0125 0.24653 -0.09635 0.37396 -0.22916 0.37396 C -0.36267 0.37396 -0.47083 0.24653 -0.47083 0.09088 C -0.47083 -0.06591 -0.36267 -0.19219 -0.22916 -0.19219 Z " pathEditMode="relative" rAng="0" ptsTypes="fffff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-0.50301 C 0.32934 -0.50301 0.43889 -0.36957 0.43889 -0.20328 C 0.43889 -0.03862 0.32934 0.09644 0.19583 0.09644 C 0.06163 0.09644 -0.04705 -0.03862 -0.04705 -0.20328 C -0.04705 -0.36957 0.06163 -0.50301 0.19583 -0.50301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2590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সূর্য একটি  গ্রহ / নক্ষত্র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4114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সূর্যকে কেন্দ্র করে কয়টি গ্রহ ঘুরছে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400" y="838200"/>
            <a:ext cx="1295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৮টি গ্রহ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08" y="228600"/>
            <a:ext cx="8153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সূর্যকে কেন্দ্র করে যে কয়টি গ্রহ ঘুরছে তাদেরকি কোন নির্দিষ্ট পথ রয়েছে?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838200"/>
            <a:ext cx="1295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কক্ষপথ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AgedLameBlackpanther-max-1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458200" cy="5771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nutshell_337733850542c1a18704772.00182249_x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828800"/>
            <a:ext cx="5486400" cy="39906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228600"/>
            <a:ext cx="16002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9718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পৃথিবীকে কেন্দ্র করে সূর্য ঘুরছে।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প্রস্তাবটি কোন বিজ্ঞানীর?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114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সূর্যকে কেন্দ্র করে পৃথিবী ঘুরছে।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প্রস্তাবটি কোন বিজ্ঞানীর?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410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সূর্যকেন্দ্রিক মডেলটির পক্ষে প্রমাণ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হাজির করে কোন কোন বিজ্ঞানী?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457200"/>
            <a:ext cx="2590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মিল করে বল।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oparnicu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1320164"/>
            <a:ext cx="1676400" cy="1194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Kapler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1" y="1314448"/>
            <a:ext cx="1600200" cy="1200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ristatal.jpg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6376" y="1295400"/>
            <a:ext cx="1437624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Galelio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1447800"/>
            <a:ext cx="1671637" cy="99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Coparnicu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1320164"/>
            <a:ext cx="1676400" cy="1194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Jhon Ray.jpg"/>
          <p:cNvPicPr>
            <a:picLocks noChangeAspect="1"/>
          </p:cNvPicPr>
          <p:nvPr/>
        </p:nvPicPr>
        <p:blipFill>
          <a:blip r:embed="rId6" cstate="print"/>
          <a:srcRect l="6008" t="4444" r="9890" b="17778"/>
          <a:stretch>
            <a:fillRect/>
          </a:stretch>
        </p:blipFill>
        <p:spPr>
          <a:xfrm>
            <a:off x="6019800" y="1295401"/>
            <a:ext cx="144780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0.12211 C -0.02343 0.1383 -0.02326 0.13483 -0.03263 0.14778 C -0.04566 0.16559 -0.03472 0.15703 -0.04704 0.16513 C -0.04965 0.17391 -0.05312 0.1753 -0.06145 0.17785 C -0.11319 0.21531 -0.18854 0.20814 -0.24635 0.21022 C -0.29149 0.22202 -0.34947 0.20814 -0.39635 0.20814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77 0.10453 C 0.11961 0.10638 0.13593 0.11355 0.14878 0.11425 C 0.17031 0.11563 0.19218 0.11563 0.21371 0.11633 C 0.23177 0.11818 0.2493 0.12465 0.26718 0.12604 C 0.27951 0.12697 0.29149 0.12743 0.30347 0.12812 C 0.31788 0.13298 0.30086 0.12766 0.33021 0.13205 C 0.34861 0.13483 0.36597 0.13807 0.3842 0.13992 C 0.40069 0.14431 0.41458 0.14824 0.43194 0.14986 C 0.475 0.16119 0.46024 0.15403 0.54687 0.15588 C 0.54826 0.15773 0.54896 0.16004 0.55086 0.16189 C 0.55225 0.16351 0.55503 0.16374 0.55659 0.16582 C 0.57135 0.1908 0.55086 0.1679 0.5658 0.1834 C 0.56805 0.18987 0.57569 0.2012 0.57569 0.20143 C 0.57725 0.20722 0.57673 0.21069 0.58125 0.21508 C 0.58871 0.22294 0.59652 0.22502 0.60052 0.23705 C 0.60173 0.24098 0.6033 0.24491 0.60434 0.24884 C 0.60503 0.25093 0.60625 0.25463 0.60625 0.25486 C 0.6033 0.2981 0.60729 0.26873 0.60225 0.28631 C 0.60173 0.28909 0.60121 0.29163 0.60052 0.2944 C 0.5993 0.29834 0.59652 0.3062 0.59652 0.30643 C 0.59705 0.31961 0.60833 0.36818 0.58698 0.37558 C 0.58298 0.3691 0.58316 0.37188 0.58316 0.36772 " pathEditMode="relative" rAng="0" ptsTypes="fffffffffff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6476 C 0.12274 0.06776 0.14409 0.0784 0.16666 0.08511 C 0.17916 0.09436 0.19409 0.09551 0.20885 0.09713 C 0.23732 0.1087 0.26684 0.11448 0.2967 0.11795 C 0.30121 0.11957 0.31336 0.12211 0.31788 0.12604 C 0.31961 0.12743 0.321 0.12928 0.32326 0.12997 C 0.33368 0.13529 0.33611 0.13483 0.34427 0.14454 C 0.34548 0.14871 0.346 0.1531 0.34774 0.1568 C 0.34896 0.15888 0.35069 0.16073 0.35121 0.16304 C 0.3533 0.16813 0.35399 0.17715 0.35833 0.18131 C 0.36302 0.18686 0.36875 0.18987 0.3743 0.1938 C 0.37604 0.19519 0.37951 0.19797 0.37951 0.1982 C 0.38003 0.20005 0.38038 0.20213 0.38107 0.20421 C 0.38211 0.20629 0.38402 0.20814 0.38489 0.21022 C 0.3868 0.21647 0.38576 0.22063 0.38819 0.22641 C 0.39062 0.23289 0.39357 0.23959 0.39705 0.24514 C 0.39878 0.2574 0.3993 0.27035 0.40225 0.28215 C 0.40416 0.30435 0.40521 0.33118 0.41111 0.35199 C 0.41267 0.36679 0.41475 0.38067 0.41666 0.39501 C 0.41562 0.43501 0.41545 0.47502 0.41441 0.51457 C 0.41423 0.52151 0.41007 0.53585 0.40764 0.54117 C 0.40382 0.55019 0.40399 0.55319 0.40399 0.54764 " pathEditMode="relative" rAng="0" ptsTypes="fffffffffffffff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4 0.0666 C 0.06823 0.06799 0.07448 0.07192 0.0842 0.0747 C 0.09045 0.07955 0.09792 0.08834 0.10504 0.09112 C 0.10764 0.09551 0.11129 0.09898 0.11372 0.10337 C 0.11459 0.10523 0.11459 0.10777 0.11528 0.10962 C 0.11632 0.1117 0.11771 0.11355 0.11893 0.11563 C 0.12136 0.12419 0.125 0.13275 0.12917 0.14015 C 0.1316 0.15148 0.13559 0.15125 0.13976 0.16073 C 0.14636 0.17646 0.13143 0.15518 0.15191 0.17923 L 0.15191 0.17946 C 0.15417 0.18339 0.1566 0.18732 0.15903 0.19126 C 0.16007 0.19334 0.16094 0.19542 0.16233 0.1975 C 0.1658 0.20374 0.16927 0.20953 0.17292 0.21577 C 0.17414 0.21785 0.175 0.21993 0.17622 0.22202 C 0.17743 0.2241 0.17969 0.22803 0.17969 0.22826 C 0.1842 0.24399 0.19341 0.25555 0.20591 0.26295 C 0.21094 0.27197 0.22309 0.28122 0.23004 0.28955 C 0.2382 0.29903 0.23646 0.3099 0.24236 0.32007 C 0.2448 0.32424 0.24792 0.3277 0.24914 0.33233 C 0.24966 0.33441 0.25 0.33672 0.25105 0.33857 C 0.25608 0.34921 0.26858 0.36424 0.27188 0.37558 C 0.27674 0.392 0.28646 0.40425 0.29462 0.41859 C 0.29827 0.4253 0.30105 0.43571 0.30313 0.44288 C 0.30382 0.44519 0.30573 0.44681 0.3066 0.44912 C 0.31459 0.46716 0.32448 0.4852 0.34132 0.49214 C 0.34341 0.49884 0.34653 0.5037 0.34861 0.51041 C 0.34879 0.51249 0.34983 0.53029 0.35191 0.53515 C 0.35382 0.53955 0.3566 0.54325 0.35886 0.54741 C 0.36007 0.54949 0.3625 0.55342 0.3625 0.55365 " pathEditMode="relative" rAng="0" ptsTypes="ffffffffFffffffffffffffff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5551 C 0.07084 0.05689 0.07778 0.05897 0.08542 0.06383 C 0.08959 0.06661 0.09306 0.06984 0.09705 0.07262 C 0.09896 0.07424 0.10278 0.07701 0.10278 0.07724 C 0.10834 0.0865 0.11858 0.08881 0.12413 0.0969 C 0.12604 0.09968 0.12778 0.10268 0.13021 0.10523 C 0.13195 0.10777 0.13386 0.10962 0.13559 0.11217 C 0.14879 0.13136 0.15938 0.15379 0.175 0.17114 C 0.17709 0.179 0.18646 0.19288 0.18646 0.19334 C 0.19341 0.21647 0.18629 0.19681 0.19618 0.21462 C 0.19983 0.22179 0.20174 0.22942 0.20556 0.23659 C 0.20955 0.25278 0.21806 0.2648 0.22691 0.27798 C 0.23993 0.29602 0.22917 0.287 0.24098 0.29556 C 0.24427 0.30759 0.25209 0.31776 0.25834 0.3284 C 0.26511 0.33973 0.26528 0.35592 0.2717 0.36749 C 0.27327 0.3698 0.27448 0.37165 0.2757 0.37419 C 0.27657 0.37627 0.27657 0.37882 0.27761 0.38067 C 0.29063 0.40634 0.28021 0.38414 0.29115 0.40033 C 0.30313 0.4179 0.29358 0.40981 0.30469 0.41767 C 0.30729 0.426 0.31216 0.43039 0.3165 0.43779 C 0.3191 0.44635 0.32448 0.44912 0.3283 0.45722 C 0.33004 0.46138 0.33004 0.46624 0.33195 0.4704 C 0.3342 0.47502 0.33993 0.48335 0.33993 0.48358 C 0.34288 0.49306 0.34861 0.50093 0.34931 0.5118 C 0.35035 0.52058 0.34931 0.52937 0.34931 0.53839 " pathEditMode="relative" rAng="0" ptsTypes="ffffffffffffffffffffffff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-Sun-PNG-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447800"/>
            <a:ext cx="3381375" cy="3449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2400" y="0"/>
            <a:ext cx="1371600" cy="64633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সূর্য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4267200" cy="58477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সৌরজগতের কেন্দ্রে রয়েছে কে?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14400"/>
            <a:ext cx="4267200" cy="58477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সূর্য একটি জলন্ত গ্যাস পিন্ড।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914400"/>
            <a:ext cx="4876800" cy="58477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গ্যাসপিন্ডে কোন ধরনের গ্যাস রয়েছে?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14400"/>
            <a:ext cx="4267200" cy="58477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সূর্য কিভাবে শক্তি উৎপন্ন করে?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914400"/>
            <a:ext cx="4267200" cy="58477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সূর্য  থেকে পৃথিবীর দূরত্ব কত?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984" y="1752600"/>
            <a:ext cx="3810000" cy="341632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হাইড্রোজেন গ্যাসের পরমাণু পরস্পরের সাথে যুক্ত হয়ে  হিলিয়াম পরমাণুতে পরিণত হয়ে তাপ শক্তি ও আলোক শক্তিতে রূপান্তরিত হয়।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34000" y="685800"/>
            <a:ext cx="3810000" cy="3886199"/>
            <a:chOff x="5334000" y="0"/>
            <a:chExt cx="3810000" cy="3886199"/>
          </a:xfrm>
        </p:grpSpPr>
        <p:sp>
          <p:nvSpPr>
            <p:cNvPr id="10" name="TextBox 9"/>
            <p:cNvSpPr txBox="1"/>
            <p:nvPr/>
          </p:nvSpPr>
          <p:spPr>
            <a:xfrm>
              <a:off x="5334000" y="0"/>
              <a:ext cx="3810000" cy="646331"/>
            </a:xfrm>
            <a:prstGeom prst="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হাইড্রোজেন ও হিলিয়াম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Arrow Connector 13"/>
            <p:cNvCxnSpPr>
              <a:stCxn id="10" idx="2"/>
            </p:cNvCxnSpPr>
            <p:nvPr/>
          </p:nvCxnSpPr>
          <p:spPr>
            <a:xfrm rot="5400000">
              <a:off x="5504766" y="2151965"/>
              <a:ext cx="3239869" cy="228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28600" y="5257800"/>
            <a:ext cx="6096000" cy="58477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সূর্য  থেকে পৃথিবীর দূরত্ব ১৫ কোটি কি.মি.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dSUKQci8Pdfmgz7qmnGdfG-320-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4384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1" grpId="0" animBg="1"/>
      <p:bldP spid="11" grpId="1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457</Words>
  <Application>Microsoft Office PowerPoint</Application>
  <PresentationFormat>On-screen Show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TSS</cp:lastModifiedBy>
  <cp:revision>95</cp:revision>
  <dcterms:created xsi:type="dcterms:W3CDTF">2006-08-16T00:00:00Z</dcterms:created>
  <dcterms:modified xsi:type="dcterms:W3CDTF">2020-06-19T08:20:02Z</dcterms:modified>
</cp:coreProperties>
</file>