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4"/>
  </p:handoutMasterIdLst>
  <p:sldIdLst>
    <p:sldId id="256" r:id="rId2"/>
    <p:sldId id="257" r:id="rId3"/>
    <p:sldId id="260" r:id="rId4"/>
    <p:sldId id="286" r:id="rId5"/>
    <p:sldId id="261" r:id="rId6"/>
    <p:sldId id="264" r:id="rId7"/>
    <p:sldId id="299" r:id="rId8"/>
    <p:sldId id="308" r:id="rId9"/>
    <p:sldId id="287" r:id="rId10"/>
    <p:sldId id="309" r:id="rId11"/>
    <p:sldId id="311" r:id="rId12"/>
    <p:sldId id="312" r:id="rId13"/>
    <p:sldId id="313" r:id="rId14"/>
    <p:sldId id="269" r:id="rId15"/>
    <p:sldId id="307" r:id="rId16"/>
    <p:sldId id="314" r:id="rId17"/>
    <p:sldId id="315" r:id="rId18"/>
    <p:sldId id="272" r:id="rId19"/>
    <p:sldId id="316" r:id="rId20"/>
    <p:sldId id="288" r:id="rId21"/>
    <p:sldId id="306"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D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1566"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D70FB9-0A79-4EDF-9B00-B92891A54821}" type="datetimeFigureOut">
              <a:rPr lang="en-US" smtClean="0"/>
              <a:pPr/>
              <a:t>6/19/2020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3AF1A2-BFF4-4923-B81C-D609EB6DCBD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6/19/2020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328" y="168816"/>
            <a:ext cx="8763000" cy="6572250"/>
            <a:chOff x="172328" y="168816"/>
            <a:chExt cx="8763000" cy="6572250"/>
          </a:xfrm>
        </p:grpSpPr>
        <p:pic>
          <p:nvPicPr>
            <p:cNvPr id="2050" name="Picture 2" descr="C:\Users\HP\Desktop\Equation Cl-IX\boy_with_math_symbols_and_book.jpg"/>
            <p:cNvPicPr>
              <a:picLocks noChangeAspect="1" noChangeArrowheads="1"/>
            </p:cNvPicPr>
            <p:nvPr/>
          </p:nvPicPr>
          <p:blipFill>
            <a:blip r:embed="rId2"/>
            <a:srcRect/>
            <a:stretch>
              <a:fillRect/>
            </a:stretch>
          </p:blipFill>
          <p:spPr bwMode="auto">
            <a:xfrm>
              <a:off x="172328" y="168816"/>
              <a:ext cx="8763000" cy="6572250"/>
            </a:xfrm>
            <a:prstGeom prst="rect">
              <a:avLst/>
            </a:prstGeom>
            <a:noFill/>
          </p:spPr>
        </p:pic>
        <p:sp>
          <p:nvSpPr>
            <p:cNvPr id="4" name="TextBox 3"/>
            <p:cNvSpPr txBox="1"/>
            <p:nvPr/>
          </p:nvSpPr>
          <p:spPr>
            <a:xfrm>
              <a:off x="2071250" y="6086300"/>
              <a:ext cx="6858000" cy="646331"/>
            </a:xfrm>
            <a:prstGeom prst="rect">
              <a:avLst/>
            </a:prstGeom>
            <a:solidFill>
              <a:schemeClr val="bg2">
                <a:lumMod val="20000"/>
                <a:lumOff val="80000"/>
              </a:schemeClr>
            </a:solidFill>
          </p:spPr>
          <p:txBody>
            <a:bodyPr wrap="square" rtlCol="0">
              <a:spAutoFit/>
            </a:bodyPr>
            <a:lstStyle/>
            <a:p>
              <a:r>
                <a:rPr lang="en-US" sz="3600" b="1" dirty="0" smtClean="0">
                  <a:solidFill>
                    <a:srgbClr val="7030A0"/>
                  </a:solidFill>
                </a:rPr>
                <a:t>Welcome to Online Math Class </a:t>
              </a:r>
              <a:endParaRPr lang="en-US" sz="3600" b="1" dirty="0">
                <a:solidFill>
                  <a:srgbClr val="7030A0"/>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042" y="0"/>
            <a:ext cx="9160042" cy="6877110"/>
            <a:chOff x="-16042" y="0"/>
            <a:chExt cx="9160042" cy="6877110"/>
          </a:xfrm>
        </p:grpSpPr>
        <p:grpSp>
          <p:nvGrpSpPr>
            <p:cNvPr id="3" name="Group 6"/>
            <p:cNvGrpSpPr/>
            <p:nvPr/>
          </p:nvGrpSpPr>
          <p:grpSpPr>
            <a:xfrm>
              <a:off x="-16042" y="0"/>
              <a:ext cx="9160042" cy="6877110"/>
              <a:chOff x="-16042" y="0"/>
              <a:chExt cx="9160042" cy="6877110"/>
            </a:xfrm>
            <a:solidFill>
              <a:schemeClr val="accent2">
                <a:lumMod val="60000"/>
                <a:lumOff val="40000"/>
              </a:schemeClr>
            </a:solidFill>
          </p:grpSpPr>
          <p:sp>
            <p:nvSpPr>
              <p:cNvPr id="2" name="TextBox 1"/>
              <p:cNvSpPr txBox="1"/>
              <p:nvPr/>
            </p:nvSpPr>
            <p:spPr>
              <a:xfrm>
                <a:off x="-16042" y="6477000"/>
                <a:ext cx="9144000" cy="400110"/>
              </a:xfrm>
              <a:prstGeom prst="rect">
                <a:avLst/>
              </a:prstGeom>
              <a:grpFill/>
              <a:ln>
                <a:solidFill>
                  <a:schemeClr val="tx2">
                    <a:lumMod val="60000"/>
                    <a:lumOff val="40000"/>
                  </a:schemeClr>
                </a:solidFill>
              </a:ln>
            </p:spPr>
            <p:txBody>
              <a:bodyPr wrap="square" rtlCol="0">
                <a:spAutoFit/>
              </a:bodyPr>
              <a:lstStyle/>
              <a:p>
                <a:pPr algn="r"/>
                <a:r>
                  <a:rPr lang="en-US" sz="2000" b="1" dirty="0" err="1" smtClean="0">
                    <a:latin typeface="Times New Roman" pitchFamily="18" charset="0"/>
                    <a:cs typeface="Times New Roman" pitchFamily="18" charset="0"/>
                  </a:rPr>
                  <a:t>Maths</a:t>
                </a:r>
                <a:r>
                  <a:rPr lang="en-US" sz="2000" b="1" dirty="0" smtClean="0">
                    <a:latin typeface="Times New Roman" pitchFamily="18" charset="0"/>
                    <a:cs typeface="Times New Roman" pitchFamily="18" charset="0"/>
                  </a:rPr>
                  <a:t> Lab Centre, </a:t>
                </a:r>
                <a:r>
                  <a:rPr lang="en-US" sz="2000" b="1" dirty="0" err="1" smtClean="0">
                    <a:latin typeface="Times New Roman" pitchFamily="18" charset="0"/>
                    <a:cs typeface="Times New Roman" pitchFamily="18" charset="0"/>
                  </a:rPr>
                  <a:t>Bogura</a:t>
                </a:r>
                <a:r>
                  <a:rPr lang="en-US" sz="2000" b="1" dirty="0" smtClean="0">
                    <a:latin typeface="Times New Roman" pitchFamily="18" charset="0"/>
                    <a:cs typeface="Times New Roman" pitchFamily="18" charset="0"/>
                  </a:rPr>
                  <a:t>. Cell: 01716103858</a:t>
                </a:r>
                <a:endParaRPr lang="en-US" sz="2000" b="1" dirty="0">
                  <a:latin typeface="Times New Roman" pitchFamily="18" charset="0"/>
                  <a:cs typeface="Times New Roman" pitchFamily="18" charset="0"/>
                </a:endParaRPr>
              </a:p>
            </p:txBody>
          </p:sp>
          <p:sp>
            <p:nvSpPr>
              <p:cNvPr id="6" name="TextBox 5"/>
              <p:cNvSpPr txBox="1"/>
              <p:nvPr/>
            </p:nvSpPr>
            <p:spPr>
              <a:xfrm>
                <a:off x="0" y="0"/>
                <a:ext cx="9144000" cy="646331"/>
              </a:xfrm>
              <a:prstGeom prst="rect">
                <a:avLst/>
              </a:prstGeom>
              <a:grpFill/>
              <a:ln>
                <a:solidFill>
                  <a:schemeClr val="tx2">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b="1" dirty="0" smtClean="0">
                    <a:solidFill>
                      <a:schemeClr val="tx1"/>
                    </a:solidFill>
                  </a:rPr>
                  <a:t>Solve by </a:t>
                </a:r>
                <a:r>
                  <a:rPr lang="en-US" sz="3600" b="1" dirty="0" smtClean="0">
                    <a:solidFill>
                      <a:schemeClr val="tx1"/>
                    </a:solidFill>
                    <a:latin typeface="Times New Roman" pitchFamily="18" charset="0"/>
                    <a:cs typeface="Times New Roman" pitchFamily="18" charset="0"/>
                  </a:rPr>
                  <a:t>forming</a:t>
                </a:r>
                <a:r>
                  <a:rPr lang="en-US" sz="3600" b="1" dirty="0" smtClean="0">
                    <a:solidFill>
                      <a:schemeClr val="tx1"/>
                    </a:solidFill>
                  </a:rPr>
                  <a:t> equations </a:t>
                </a:r>
                <a:endParaRPr lang="en-US" sz="3600" b="1" dirty="0">
                  <a:solidFill>
                    <a:schemeClr val="tx1"/>
                  </a:solidFill>
                </a:endParaRPr>
              </a:p>
            </p:txBody>
          </p:sp>
        </p:grpSp>
        <p:pic>
          <p:nvPicPr>
            <p:cNvPr id="1026" name="Picture 2" descr="C:\Users\HP\Desktop\No-17.jpg"/>
            <p:cNvPicPr>
              <a:picLocks noChangeAspect="1" noChangeArrowheads="1"/>
            </p:cNvPicPr>
            <p:nvPr/>
          </p:nvPicPr>
          <p:blipFill>
            <a:blip r:embed="rId2"/>
            <a:srcRect/>
            <a:stretch>
              <a:fillRect/>
            </a:stretch>
          </p:blipFill>
          <p:spPr bwMode="auto">
            <a:xfrm>
              <a:off x="577516" y="717884"/>
              <a:ext cx="8064037" cy="5715000"/>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042" y="0"/>
            <a:ext cx="9160042" cy="6877110"/>
            <a:chOff x="-16042" y="0"/>
            <a:chExt cx="9160042" cy="6877110"/>
          </a:xfrm>
        </p:grpSpPr>
        <p:grpSp>
          <p:nvGrpSpPr>
            <p:cNvPr id="3" name="Group 6"/>
            <p:cNvGrpSpPr/>
            <p:nvPr/>
          </p:nvGrpSpPr>
          <p:grpSpPr>
            <a:xfrm>
              <a:off x="-16042" y="0"/>
              <a:ext cx="9160042" cy="6877110"/>
              <a:chOff x="-16042" y="0"/>
              <a:chExt cx="9160042" cy="6877110"/>
            </a:xfrm>
          </p:grpSpPr>
          <p:sp>
            <p:nvSpPr>
              <p:cNvPr id="2" name="TextBox 1"/>
              <p:cNvSpPr txBox="1"/>
              <p:nvPr/>
            </p:nvSpPr>
            <p:spPr>
              <a:xfrm>
                <a:off x="-16042" y="6477000"/>
                <a:ext cx="9144000" cy="400110"/>
              </a:xfrm>
              <a:prstGeom prst="rect">
                <a:avLst/>
              </a:prstGeom>
              <a:solidFill>
                <a:schemeClr val="bg2">
                  <a:lumMod val="75000"/>
                </a:schemeClr>
              </a:solidFill>
              <a:ln>
                <a:solidFill>
                  <a:schemeClr val="accent1"/>
                </a:solidFill>
              </a:ln>
            </p:spPr>
            <p:txBody>
              <a:bodyPr wrap="square" rtlCol="0">
                <a:spAutoFit/>
              </a:bodyPr>
              <a:lstStyle/>
              <a:p>
                <a:pPr algn="r"/>
                <a:r>
                  <a:rPr lang="en-US" sz="2000" b="1" dirty="0" err="1" smtClean="0">
                    <a:latin typeface="Times New Roman" pitchFamily="18" charset="0"/>
                    <a:cs typeface="Times New Roman" pitchFamily="18" charset="0"/>
                  </a:rPr>
                  <a:t>Maths</a:t>
                </a:r>
                <a:r>
                  <a:rPr lang="en-US" sz="2000" b="1" dirty="0" smtClean="0">
                    <a:latin typeface="Times New Roman" pitchFamily="18" charset="0"/>
                    <a:cs typeface="Times New Roman" pitchFamily="18" charset="0"/>
                  </a:rPr>
                  <a:t> Lab Centre, </a:t>
                </a:r>
                <a:r>
                  <a:rPr lang="en-US" sz="2000" b="1" dirty="0" err="1" smtClean="0">
                    <a:latin typeface="Times New Roman" pitchFamily="18" charset="0"/>
                    <a:cs typeface="Times New Roman" pitchFamily="18" charset="0"/>
                  </a:rPr>
                  <a:t>Bogura</a:t>
                </a:r>
                <a:r>
                  <a:rPr lang="en-US" sz="2000" b="1" dirty="0" smtClean="0">
                    <a:latin typeface="Times New Roman" pitchFamily="18" charset="0"/>
                    <a:cs typeface="Times New Roman" pitchFamily="18" charset="0"/>
                  </a:rPr>
                  <a:t>. Cell: 01716103858</a:t>
                </a:r>
                <a:endParaRPr lang="en-US" sz="2000" b="1" dirty="0">
                  <a:latin typeface="Times New Roman" pitchFamily="18" charset="0"/>
                  <a:cs typeface="Times New Roman" pitchFamily="18" charset="0"/>
                </a:endParaRPr>
              </a:p>
            </p:txBody>
          </p:sp>
          <p:sp>
            <p:nvSpPr>
              <p:cNvPr id="6" name="TextBox 5"/>
              <p:cNvSpPr txBox="1"/>
              <p:nvPr/>
            </p:nvSpPr>
            <p:spPr>
              <a:xfrm>
                <a:off x="0" y="0"/>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b="1" dirty="0" smtClean="0"/>
                  <a:t>Solve by </a:t>
                </a:r>
                <a:r>
                  <a:rPr lang="en-US" sz="3600" b="1" dirty="0" smtClean="0">
                    <a:latin typeface="Times New Roman" pitchFamily="18" charset="0"/>
                    <a:cs typeface="Times New Roman" pitchFamily="18" charset="0"/>
                  </a:rPr>
                  <a:t>forming</a:t>
                </a:r>
                <a:r>
                  <a:rPr lang="en-US" sz="3600" b="1" dirty="0" smtClean="0"/>
                  <a:t> equations </a:t>
                </a:r>
                <a:endParaRPr lang="en-US" sz="3600" b="1" dirty="0"/>
              </a:p>
            </p:txBody>
          </p:sp>
        </p:grpSp>
        <p:pic>
          <p:nvPicPr>
            <p:cNvPr id="3074" name="Picture 2" descr="C:\Users\HP\Desktop\No-20.jpg"/>
            <p:cNvPicPr>
              <a:picLocks noChangeAspect="1" noChangeArrowheads="1"/>
            </p:cNvPicPr>
            <p:nvPr/>
          </p:nvPicPr>
          <p:blipFill>
            <a:blip r:embed="rId2"/>
            <a:srcRect/>
            <a:stretch>
              <a:fillRect/>
            </a:stretch>
          </p:blipFill>
          <p:spPr bwMode="auto">
            <a:xfrm>
              <a:off x="0" y="685800"/>
              <a:ext cx="9144000" cy="5715000"/>
            </a:xfrm>
            <a:prstGeom prst="rect">
              <a:avLst/>
            </a:prstGeom>
            <a:noFill/>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042" y="0"/>
            <a:ext cx="9160042" cy="6877110"/>
            <a:chOff x="-16042" y="0"/>
            <a:chExt cx="9160042" cy="6877110"/>
          </a:xfrm>
        </p:grpSpPr>
        <p:grpSp>
          <p:nvGrpSpPr>
            <p:cNvPr id="3" name="Group 6"/>
            <p:cNvGrpSpPr/>
            <p:nvPr/>
          </p:nvGrpSpPr>
          <p:grpSpPr>
            <a:xfrm>
              <a:off x="-16042" y="0"/>
              <a:ext cx="9160042" cy="6877110"/>
              <a:chOff x="-16042" y="0"/>
              <a:chExt cx="9160042" cy="6877110"/>
            </a:xfrm>
          </p:grpSpPr>
          <p:sp>
            <p:nvSpPr>
              <p:cNvPr id="2" name="TextBox 1"/>
              <p:cNvSpPr txBox="1"/>
              <p:nvPr/>
            </p:nvSpPr>
            <p:spPr>
              <a:xfrm>
                <a:off x="-16042" y="6477000"/>
                <a:ext cx="9144000" cy="400110"/>
              </a:xfrm>
              <a:prstGeom prst="rect">
                <a:avLst/>
              </a:prstGeom>
              <a:solidFill>
                <a:schemeClr val="bg2">
                  <a:lumMod val="75000"/>
                </a:schemeClr>
              </a:solidFill>
              <a:ln>
                <a:solidFill>
                  <a:schemeClr val="accent1"/>
                </a:solidFill>
              </a:ln>
            </p:spPr>
            <p:txBody>
              <a:bodyPr wrap="square" rtlCol="0">
                <a:spAutoFit/>
              </a:bodyPr>
              <a:lstStyle/>
              <a:p>
                <a:pPr algn="r"/>
                <a:r>
                  <a:rPr lang="en-US" sz="2000" b="1" dirty="0" err="1" smtClean="0">
                    <a:latin typeface="Times New Roman" pitchFamily="18" charset="0"/>
                    <a:cs typeface="Times New Roman" pitchFamily="18" charset="0"/>
                  </a:rPr>
                  <a:t>Maths</a:t>
                </a:r>
                <a:r>
                  <a:rPr lang="en-US" sz="2000" b="1" dirty="0" smtClean="0">
                    <a:latin typeface="Times New Roman" pitchFamily="18" charset="0"/>
                    <a:cs typeface="Times New Roman" pitchFamily="18" charset="0"/>
                  </a:rPr>
                  <a:t> Lab Centre, </a:t>
                </a:r>
                <a:r>
                  <a:rPr lang="en-US" sz="2000" b="1" dirty="0" err="1" smtClean="0">
                    <a:latin typeface="Times New Roman" pitchFamily="18" charset="0"/>
                    <a:cs typeface="Times New Roman" pitchFamily="18" charset="0"/>
                  </a:rPr>
                  <a:t>Bogura</a:t>
                </a:r>
                <a:r>
                  <a:rPr lang="en-US" sz="2000" b="1" dirty="0" smtClean="0">
                    <a:latin typeface="Times New Roman" pitchFamily="18" charset="0"/>
                    <a:cs typeface="Times New Roman" pitchFamily="18" charset="0"/>
                  </a:rPr>
                  <a:t>. Cell: 01716103858</a:t>
                </a:r>
                <a:endParaRPr lang="en-US" sz="2000" b="1" dirty="0">
                  <a:latin typeface="Times New Roman" pitchFamily="18" charset="0"/>
                  <a:cs typeface="Times New Roman" pitchFamily="18" charset="0"/>
                </a:endParaRPr>
              </a:p>
            </p:txBody>
          </p:sp>
          <p:sp>
            <p:nvSpPr>
              <p:cNvPr id="6" name="TextBox 5"/>
              <p:cNvSpPr txBox="1"/>
              <p:nvPr/>
            </p:nvSpPr>
            <p:spPr>
              <a:xfrm>
                <a:off x="0" y="0"/>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b="1" dirty="0" smtClean="0"/>
                  <a:t>Solve by </a:t>
                </a:r>
                <a:r>
                  <a:rPr lang="en-US" sz="3600" b="1" dirty="0" smtClean="0">
                    <a:latin typeface="Times New Roman" pitchFamily="18" charset="0"/>
                    <a:cs typeface="Times New Roman" pitchFamily="18" charset="0"/>
                  </a:rPr>
                  <a:t>forming</a:t>
                </a:r>
                <a:r>
                  <a:rPr lang="en-US" sz="3600" b="1" dirty="0" smtClean="0"/>
                  <a:t> equations </a:t>
                </a:r>
                <a:endParaRPr lang="en-US" sz="3600" b="1" dirty="0"/>
              </a:p>
            </p:txBody>
          </p:sp>
        </p:grpSp>
        <p:pic>
          <p:nvPicPr>
            <p:cNvPr id="4099" name="Picture 3" descr="C:\Users\HP\Desktop\No-6 Example.jpg"/>
            <p:cNvPicPr>
              <a:picLocks noChangeAspect="1" noChangeArrowheads="1"/>
            </p:cNvPicPr>
            <p:nvPr/>
          </p:nvPicPr>
          <p:blipFill>
            <a:blip r:embed="rId2"/>
            <a:srcRect/>
            <a:stretch>
              <a:fillRect/>
            </a:stretch>
          </p:blipFill>
          <p:spPr bwMode="auto">
            <a:xfrm>
              <a:off x="441158" y="713874"/>
              <a:ext cx="8305800" cy="5763126"/>
            </a:xfrm>
            <a:prstGeom prst="rect">
              <a:avLst/>
            </a:prstGeom>
            <a:noFill/>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042" y="0"/>
            <a:ext cx="9160042" cy="6877110"/>
            <a:chOff x="-16042" y="0"/>
            <a:chExt cx="9160042" cy="6877110"/>
          </a:xfrm>
        </p:grpSpPr>
        <p:grpSp>
          <p:nvGrpSpPr>
            <p:cNvPr id="3" name="Group 6"/>
            <p:cNvGrpSpPr/>
            <p:nvPr/>
          </p:nvGrpSpPr>
          <p:grpSpPr>
            <a:xfrm>
              <a:off x="-16042" y="0"/>
              <a:ext cx="9160042" cy="6877110"/>
              <a:chOff x="-16042" y="0"/>
              <a:chExt cx="9160042" cy="6877110"/>
            </a:xfrm>
          </p:grpSpPr>
          <p:sp>
            <p:nvSpPr>
              <p:cNvPr id="2" name="TextBox 1"/>
              <p:cNvSpPr txBox="1"/>
              <p:nvPr/>
            </p:nvSpPr>
            <p:spPr>
              <a:xfrm>
                <a:off x="-16042" y="6477000"/>
                <a:ext cx="9144000" cy="400110"/>
              </a:xfrm>
              <a:prstGeom prst="rect">
                <a:avLst/>
              </a:prstGeom>
              <a:solidFill>
                <a:schemeClr val="bg2">
                  <a:lumMod val="75000"/>
                </a:schemeClr>
              </a:solidFill>
              <a:ln>
                <a:solidFill>
                  <a:schemeClr val="accent1"/>
                </a:solidFill>
              </a:ln>
            </p:spPr>
            <p:txBody>
              <a:bodyPr wrap="square" rtlCol="0">
                <a:spAutoFit/>
              </a:bodyPr>
              <a:lstStyle/>
              <a:p>
                <a:pPr algn="r"/>
                <a:r>
                  <a:rPr lang="en-US" sz="2000" b="1" dirty="0" err="1" smtClean="0">
                    <a:latin typeface="Times New Roman" pitchFamily="18" charset="0"/>
                    <a:cs typeface="Times New Roman" pitchFamily="18" charset="0"/>
                  </a:rPr>
                  <a:t>Maths</a:t>
                </a:r>
                <a:r>
                  <a:rPr lang="en-US" sz="2000" b="1" dirty="0" smtClean="0">
                    <a:latin typeface="Times New Roman" pitchFamily="18" charset="0"/>
                    <a:cs typeface="Times New Roman" pitchFamily="18" charset="0"/>
                  </a:rPr>
                  <a:t> Lab Centre, </a:t>
                </a:r>
                <a:r>
                  <a:rPr lang="en-US" sz="2000" b="1" dirty="0" err="1" smtClean="0">
                    <a:latin typeface="Times New Roman" pitchFamily="18" charset="0"/>
                    <a:cs typeface="Times New Roman" pitchFamily="18" charset="0"/>
                  </a:rPr>
                  <a:t>Bogura</a:t>
                </a:r>
                <a:r>
                  <a:rPr lang="en-US" sz="2000" b="1" dirty="0" smtClean="0">
                    <a:latin typeface="Times New Roman" pitchFamily="18" charset="0"/>
                    <a:cs typeface="Times New Roman" pitchFamily="18" charset="0"/>
                  </a:rPr>
                  <a:t>. Cell: 01716103858</a:t>
                </a:r>
                <a:endParaRPr lang="en-US" sz="2000" b="1" dirty="0">
                  <a:latin typeface="Times New Roman" pitchFamily="18" charset="0"/>
                  <a:cs typeface="Times New Roman" pitchFamily="18" charset="0"/>
                </a:endParaRPr>
              </a:p>
            </p:txBody>
          </p:sp>
          <p:sp>
            <p:nvSpPr>
              <p:cNvPr id="6" name="TextBox 5"/>
              <p:cNvSpPr txBox="1"/>
              <p:nvPr/>
            </p:nvSpPr>
            <p:spPr>
              <a:xfrm>
                <a:off x="0" y="0"/>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b="1" dirty="0" smtClean="0"/>
                  <a:t>Solve by </a:t>
                </a:r>
                <a:r>
                  <a:rPr lang="en-US" sz="3600" b="1" dirty="0" smtClean="0">
                    <a:latin typeface="Times New Roman" pitchFamily="18" charset="0"/>
                    <a:cs typeface="Times New Roman" pitchFamily="18" charset="0"/>
                  </a:rPr>
                  <a:t>forming</a:t>
                </a:r>
                <a:r>
                  <a:rPr lang="en-US" sz="3600" b="1" dirty="0" smtClean="0"/>
                  <a:t> equations </a:t>
                </a:r>
                <a:endParaRPr lang="en-US" sz="3600" b="1" dirty="0"/>
              </a:p>
            </p:txBody>
          </p:sp>
        </p:grpSp>
        <p:pic>
          <p:nvPicPr>
            <p:cNvPr id="5122" name="Picture 2" descr="C:\Users\HP\Desktop\No-21.jpg"/>
            <p:cNvPicPr>
              <a:picLocks noChangeAspect="1" noChangeArrowheads="1"/>
            </p:cNvPicPr>
            <p:nvPr/>
          </p:nvPicPr>
          <p:blipFill>
            <a:blip r:embed="rId2"/>
            <a:srcRect/>
            <a:stretch>
              <a:fillRect/>
            </a:stretch>
          </p:blipFill>
          <p:spPr bwMode="auto">
            <a:xfrm>
              <a:off x="469232" y="718613"/>
              <a:ext cx="8229161" cy="5686197"/>
            </a:xfrm>
            <a:prstGeom prst="rect">
              <a:avLst/>
            </a:prstGeom>
            <a:noFill/>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228600"/>
            <a:ext cx="35052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smtClean="0">
                <a:solidFill>
                  <a:srgbClr val="002060"/>
                </a:solidFill>
              </a:rPr>
              <a:t>Group Work</a:t>
            </a:r>
            <a:endParaRPr lang="en-US" sz="4000" b="1" dirty="0">
              <a:solidFill>
                <a:srgbClr val="002060"/>
              </a:solidFill>
            </a:endParaRPr>
          </a:p>
        </p:txBody>
      </p:sp>
      <p:sp>
        <p:nvSpPr>
          <p:cNvPr id="7" name="TextBox 6"/>
          <p:cNvSpPr txBox="1"/>
          <p:nvPr/>
        </p:nvSpPr>
        <p:spPr>
          <a:xfrm>
            <a:off x="381000" y="1447800"/>
            <a:ext cx="5562600" cy="646331"/>
          </a:xfrm>
          <a:prstGeom prst="rect">
            <a:avLst/>
          </a:prstGeom>
          <a:solidFill>
            <a:srgbClr val="00B0F0"/>
          </a:solidFill>
        </p:spPr>
        <p:txBody>
          <a:bodyPr wrap="square" rtlCol="0">
            <a:spAutoFit/>
          </a:bodyPr>
          <a:lstStyle/>
          <a:p>
            <a:r>
              <a:rPr lang="en-US" sz="3600" dirty="0" smtClean="0"/>
              <a:t>Solve by forming equations </a:t>
            </a:r>
            <a:endParaRPr lang="en-US" sz="3600" dirty="0"/>
          </a:p>
        </p:txBody>
      </p:sp>
      <p:sp>
        <p:nvSpPr>
          <p:cNvPr id="8" name="TextBox 7"/>
          <p:cNvSpPr txBox="1"/>
          <p:nvPr/>
        </p:nvSpPr>
        <p:spPr>
          <a:xfrm>
            <a:off x="342206" y="2410691"/>
            <a:ext cx="8268393" cy="2062103"/>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17. Sum of the digits of a number consisting of two digits is 9; If the number obtained by interchanging the places of the digits is less by 45 than the given number, what is the number?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042" y="0"/>
            <a:ext cx="9160042" cy="6877110"/>
            <a:chOff x="-16042" y="0"/>
            <a:chExt cx="9160042" cy="6877110"/>
          </a:xfrm>
        </p:grpSpPr>
        <p:grpSp>
          <p:nvGrpSpPr>
            <p:cNvPr id="7" name="Group 6"/>
            <p:cNvGrpSpPr/>
            <p:nvPr/>
          </p:nvGrpSpPr>
          <p:grpSpPr>
            <a:xfrm>
              <a:off x="-16042" y="0"/>
              <a:ext cx="9160042" cy="6877110"/>
              <a:chOff x="-16042" y="0"/>
              <a:chExt cx="9160042" cy="6877110"/>
            </a:xfrm>
          </p:grpSpPr>
          <p:sp>
            <p:nvSpPr>
              <p:cNvPr id="2" name="TextBox 1"/>
              <p:cNvSpPr txBox="1"/>
              <p:nvPr/>
            </p:nvSpPr>
            <p:spPr>
              <a:xfrm>
                <a:off x="-16042" y="6477000"/>
                <a:ext cx="9144000" cy="400110"/>
              </a:xfrm>
              <a:prstGeom prst="rect">
                <a:avLst/>
              </a:prstGeom>
              <a:solidFill>
                <a:schemeClr val="bg2">
                  <a:lumMod val="75000"/>
                </a:schemeClr>
              </a:solidFill>
              <a:ln>
                <a:solidFill>
                  <a:schemeClr val="accent1"/>
                </a:solidFill>
              </a:ln>
            </p:spPr>
            <p:txBody>
              <a:bodyPr wrap="square" rtlCol="0">
                <a:spAutoFit/>
              </a:bodyPr>
              <a:lstStyle/>
              <a:p>
                <a:pPr algn="r"/>
                <a:r>
                  <a:rPr lang="en-US" sz="2000" b="1" dirty="0" err="1" smtClean="0">
                    <a:latin typeface="Times New Roman" pitchFamily="18" charset="0"/>
                    <a:cs typeface="Times New Roman" pitchFamily="18" charset="0"/>
                  </a:rPr>
                  <a:t>Maths</a:t>
                </a:r>
                <a:r>
                  <a:rPr lang="en-US" sz="2000" b="1" dirty="0" smtClean="0">
                    <a:latin typeface="Times New Roman" pitchFamily="18" charset="0"/>
                    <a:cs typeface="Times New Roman" pitchFamily="18" charset="0"/>
                  </a:rPr>
                  <a:t> Lab Centre, </a:t>
                </a:r>
                <a:r>
                  <a:rPr lang="en-US" sz="2000" b="1" dirty="0" err="1" smtClean="0">
                    <a:latin typeface="Times New Roman" pitchFamily="18" charset="0"/>
                    <a:cs typeface="Times New Roman" pitchFamily="18" charset="0"/>
                  </a:rPr>
                  <a:t>Bogura</a:t>
                </a:r>
                <a:r>
                  <a:rPr lang="en-US" sz="2000" b="1" dirty="0" smtClean="0">
                    <a:latin typeface="Times New Roman" pitchFamily="18" charset="0"/>
                    <a:cs typeface="Times New Roman" pitchFamily="18" charset="0"/>
                  </a:rPr>
                  <a:t>. Cell: 01716103858</a:t>
                </a:r>
                <a:endParaRPr lang="en-US" sz="2000" b="1" dirty="0">
                  <a:latin typeface="Times New Roman" pitchFamily="18" charset="0"/>
                  <a:cs typeface="Times New Roman" pitchFamily="18" charset="0"/>
                </a:endParaRPr>
              </a:p>
            </p:txBody>
          </p:sp>
          <p:sp>
            <p:nvSpPr>
              <p:cNvPr id="6" name="TextBox 5"/>
              <p:cNvSpPr txBox="1"/>
              <p:nvPr/>
            </p:nvSpPr>
            <p:spPr>
              <a:xfrm>
                <a:off x="0" y="0"/>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b="1" dirty="0" smtClean="0"/>
                  <a:t>Solve by </a:t>
                </a:r>
                <a:r>
                  <a:rPr lang="en-US" sz="3600" b="1" dirty="0" smtClean="0">
                    <a:latin typeface="Times New Roman" pitchFamily="18" charset="0"/>
                    <a:cs typeface="Times New Roman" pitchFamily="18" charset="0"/>
                  </a:rPr>
                  <a:t>forming</a:t>
                </a:r>
                <a:r>
                  <a:rPr lang="en-US" sz="3600" b="1" dirty="0" smtClean="0"/>
                  <a:t> equations </a:t>
                </a:r>
                <a:endParaRPr lang="en-US" sz="3600" b="1" dirty="0"/>
              </a:p>
            </p:txBody>
          </p:sp>
        </p:grpSp>
        <p:pic>
          <p:nvPicPr>
            <p:cNvPr id="6146" name="Picture 2" descr="C:\Users\HP\Desktop\No-22.jpg"/>
            <p:cNvPicPr>
              <a:picLocks noChangeAspect="1" noChangeArrowheads="1"/>
            </p:cNvPicPr>
            <p:nvPr/>
          </p:nvPicPr>
          <p:blipFill>
            <a:blip r:embed="rId2"/>
            <a:srcRect/>
            <a:stretch>
              <a:fillRect/>
            </a:stretch>
          </p:blipFill>
          <p:spPr bwMode="auto">
            <a:xfrm>
              <a:off x="609600" y="690466"/>
              <a:ext cx="8077199" cy="5758542"/>
            </a:xfrm>
            <a:prstGeom prst="rect">
              <a:avLst/>
            </a:prstGeom>
            <a:noFill/>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042" y="0"/>
            <a:ext cx="9160042" cy="6877110"/>
            <a:chOff x="-16042" y="0"/>
            <a:chExt cx="9160042" cy="6877110"/>
          </a:xfrm>
        </p:grpSpPr>
        <p:sp>
          <p:nvSpPr>
            <p:cNvPr id="2" name="TextBox 1"/>
            <p:cNvSpPr txBox="1"/>
            <p:nvPr/>
          </p:nvSpPr>
          <p:spPr>
            <a:xfrm>
              <a:off x="-16042" y="6477000"/>
              <a:ext cx="9144000" cy="400110"/>
            </a:xfrm>
            <a:prstGeom prst="rect">
              <a:avLst/>
            </a:prstGeom>
            <a:solidFill>
              <a:schemeClr val="bg2">
                <a:lumMod val="75000"/>
              </a:schemeClr>
            </a:solidFill>
            <a:ln>
              <a:solidFill>
                <a:schemeClr val="accent1"/>
              </a:solidFill>
            </a:ln>
          </p:spPr>
          <p:txBody>
            <a:bodyPr wrap="square" rtlCol="0">
              <a:spAutoFit/>
            </a:bodyPr>
            <a:lstStyle/>
            <a:p>
              <a:r>
                <a:rPr lang="en-US" sz="2000" b="1" dirty="0" err="1" smtClean="0">
                  <a:latin typeface="Times New Roman" pitchFamily="18" charset="0"/>
                  <a:cs typeface="Times New Roman" pitchFamily="18" charset="0"/>
                </a:rPr>
                <a:t>Maths</a:t>
              </a:r>
              <a:r>
                <a:rPr lang="en-US" sz="2000" b="1" dirty="0" smtClean="0">
                  <a:latin typeface="Times New Roman" pitchFamily="18" charset="0"/>
                  <a:cs typeface="Times New Roman" pitchFamily="18" charset="0"/>
                </a:rPr>
                <a:t> Lab Centre, </a:t>
              </a:r>
              <a:r>
                <a:rPr lang="en-US" sz="2000" b="1" dirty="0" err="1" smtClean="0">
                  <a:latin typeface="Times New Roman" pitchFamily="18" charset="0"/>
                  <a:cs typeface="Times New Roman" pitchFamily="18" charset="0"/>
                </a:rPr>
                <a:t>Bogura</a:t>
              </a:r>
              <a:r>
                <a:rPr lang="en-US" sz="2000" b="1" dirty="0" smtClean="0">
                  <a:latin typeface="Times New Roman" pitchFamily="18" charset="0"/>
                  <a:cs typeface="Times New Roman" pitchFamily="18" charset="0"/>
                </a:rPr>
                <a:t>. Cell: 01716103858                               Continue ………</a:t>
              </a:r>
              <a:endParaRPr lang="en-US" sz="2000" b="1" dirty="0">
                <a:latin typeface="Times New Roman" pitchFamily="18" charset="0"/>
                <a:cs typeface="Times New Roman" pitchFamily="18" charset="0"/>
              </a:endParaRPr>
            </a:p>
          </p:txBody>
        </p:sp>
        <p:sp>
          <p:nvSpPr>
            <p:cNvPr id="6" name="TextBox 5"/>
            <p:cNvSpPr txBox="1"/>
            <p:nvPr/>
          </p:nvSpPr>
          <p:spPr>
            <a:xfrm>
              <a:off x="0" y="0"/>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b="1" dirty="0" smtClean="0"/>
                <a:t>Solve by </a:t>
              </a:r>
              <a:r>
                <a:rPr lang="en-US" sz="3600" b="1" dirty="0" smtClean="0">
                  <a:latin typeface="Times New Roman" pitchFamily="18" charset="0"/>
                  <a:cs typeface="Times New Roman" pitchFamily="18" charset="0"/>
                </a:rPr>
                <a:t>forming</a:t>
              </a:r>
              <a:r>
                <a:rPr lang="en-US" sz="3600" b="1" dirty="0" smtClean="0"/>
                <a:t> equations </a:t>
              </a:r>
              <a:endParaRPr lang="en-US" sz="3600" b="1" dirty="0"/>
            </a:p>
          </p:txBody>
        </p:sp>
        <p:pic>
          <p:nvPicPr>
            <p:cNvPr id="7170" name="Picture 2" descr="C:\Users\HP\Desktop\N0-25.jpg"/>
            <p:cNvPicPr>
              <a:picLocks noChangeAspect="1" noChangeArrowheads="1"/>
            </p:cNvPicPr>
            <p:nvPr/>
          </p:nvPicPr>
          <p:blipFill>
            <a:blip r:embed="rId2"/>
            <a:srcRect/>
            <a:stretch>
              <a:fillRect/>
            </a:stretch>
          </p:blipFill>
          <p:spPr bwMode="auto">
            <a:xfrm>
              <a:off x="304800" y="762000"/>
              <a:ext cx="8534400" cy="2221282"/>
            </a:xfrm>
            <a:prstGeom prst="rect">
              <a:avLst/>
            </a:prstGeom>
            <a:noFill/>
          </p:spPr>
        </p:pic>
        <p:pic>
          <p:nvPicPr>
            <p:cNvPr id="1026" name="Picture 2" descr="C:\Users\HP\Desktop\No-25 a.jpg"/>
            <p:cNvPicPr>
              <a:picLocks noChangeAspect="1" noChangeArrowheads="1"/>
            </p:cNvPicPr>
            <p:nvPr/>
          </p:nvPicPr>
          <p:blipFill>
            <a:blip r:embed="rId3" cstate="print"/>
            <a:srcRect/>
            <a:stretch>
              <a:fillRect/>
            </a:stretch>
          </p:blipFill>
          <p:spPr bwMode="auto">
            <a:xfrm>
              <a:off x="334779" y="3016770"/>
              <a:ext cx="8495967" cy="3200400"/>
            </a:xfrm>
            <a:prstGeom prst="rect">
              <a:avLst/>
            </a:prstGeom>
            <a:noFill/>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042" y="0"/>
            <a:ext cx="9160042" cy="6877110"/>
            <a:chOff x="-16042" y="0"/>
            <a:chExt cx="9160042" cy="6877110"/>
          </a:xfrm>
        </p:grpSpPr>
        <p:sp>
          <p:nvSpPr>
            <p:cNvPr id="2" name="TextBox 1"/>
            <p:cNvSpPr txBox="1"/>
            <p:nvPr/>
          </p:nvSpPr>
          <p:spPr>
            <a:xfrm>
              <a:off x="-16042" y="6477000"/>
              <a:ext cx="9144000" cy="400110"/>
            </a:xfrm>
            <a:prstGeom prst="rect">
              <a:avLst/>
            </a:prstGeom>
            <a:solidFill>
              <a:schemeClr val="bg2">
                <a:lumMod val="75000"/>
              </a:schemeClr>
            </a:solidFill>
            <a:ln>
              <a:solidFill>
                <a:schemeClr val="accent1"/>
              </a:solidFill>
            </a:ln>
          </p:spPr>
          <p:txBody>
            <a:bodyPr wrap="square" rtlCol="0">
              <a:spAutoFit/>
            </a:bodyPr>
            <a:lstStyle/>
            <a:p>
              <a:pPr algn="r"/>
              <a:r>
                <a:rPr lang="en-US" sz="2000" b="1" dirty="0" err="1" smtClean="0">
                  <a:latin typeface="Times New Roman" pitchFamily="18" charset="0"/>
                  <a:cs typeface="Times New Roman" pitchFamily="18" charset="0"/>
                </a:rPr>
                <a:t>Maths</a:t>
              </a:r>
              <a:r>
                <a:rPr lang="en-US" sz="2000" b="1" dirty="0" smtClean="0">
                  <a:latin typeface="Times New Roman" pitchFamily="18" charset="0"/>
                  <a:cs typeface="Times New Roman" pitchFamily="18" charset="0"/>
                </a:rPr>
                <a:t> Lab Centre, </a:t>
              </a:r>
              <a:r>
                <a:rPr lang="en-US" sz="2000" b="1" dirty="0" err="1" smtClean="0">
                  <a:latin typeface="Times New Roman" pitchFamily="18" charset="0"/>
                  <a:cs typeface="Times New Roman" pitchFamily="18" charset="0"/>
                </a:rPr>
                <a:t>Bogura</a:t>
              </a:r>
              <a:r>
                <a:rPr lang="en-US" sz="2000" b="1" dirty="0" smtClean="0">
                  <a:latin typeface="Times New Roman" pitchFamily="18" charset="0"/>
                  <a:cs typeface="Times New Roman" pitchFamily="18" charset="0"/>
                </a:rPr>
                <a:t>. Cell: 01716103858</a:t>
              </a:r>
              <a:endParaRPr lang="en-US" sz="2000" b="1" dirty="0">
                <a:latin typeface="Times New Roman" pitchFamily="18" charset="0"/>
                <a:cs typeface="Times New Roman" pitchFamily="18" charset="0"/>
              </a:endParaRPr>
            </a:p>
          </p:txBody>
        </p:sp>
        <p:sp>
          <p:nvSpPr>
            <p:cNvPr id="6" name="TextBox 5"/>
            <p:cNvSpPr txBox="1"/>
            <p:nvPr/>
          </p:nvSpPr>
          <p:spPr>
            <a:xfrm>
              <a:off x="0" y="0"/>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b="1" dirty="0" smtClean="0"/>
                <a:t>Solve by </a:t>
              </a:r>
              <a:r>
                <a:rPr lang="en-US" sz="3600" b="1" dirty="0" smtClean="0">
                  <a:latin typeface="Times New Roman" pitchFamily="18" charset="0"/>
                  <a:cs typeface="Times New Roman" pitchFamily="18" charset="0"/>
                </a:rPr>
                <a:t>forming</a:t>
              </a:r>
              <a:r>
                <a:rPr lang="en-US" sz="3600" b="1" dirty="0" smtClean="0"/>
                <a:t> equations </a:t>
              </a:r>
              <a:endParaRPr lang="en-US" sz="3600" b="1" dirty="0"/>
            </a:p>
          </p:txBody>
        </p:sp>
        <p:pic>
          <p:nvPicPr>
            <p:cNvPr id="2050" name="Picture 2" descr="C:\Users\HP\Desktop\No-25 b &amp; c.jpg"/>
            <p:cNvPicPr>
              <a:picLocks noChangeAspect="1" noChangeArrowheads="1"/>
            </p:cNvPicPr>
            <p:nvPr/>
          </p:nvPicPr>
          <p:blipFill>
            <a:blip r:embed="rId2" cstate="print"/>
            <a:srcRect/>
            <a:stretch>
              <a:fillRect/>
            </a:stretch>
          </p:blipFill>
          <p:spPr bwMode="auto">
            <a:xfrm>
              <a:off x="1690140" y="717030"/>
              <a:ext cx="5791200" cy="5715000"/>
            </a:xfrm>
            <a:prstGeom prst="rect">
              <a:avLst/>
            </a:prstGeom>
            <a:noFill/>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042" y="228600"/>
            <a:ext cx="9144000" cy="6648510"/>
            <a:chOff x="-16042" y="228600"/>
            <a:chExt cx="9144000" cy="6648510"/>
          </a:xfrm>
        </p:grpSpPr>
        <p:sp>
          <p:nvSpPr>
            <p:cNvPr id="6" name="TextBox 5"/>
            <p:cNvSpPr txBox="1"/>
            <p:nvPr/>
          </p:nvSpPr>
          <p:spPr>
            <a:xfrm>
              <a:off x="342206" y="2410691"/>
              <a:ext cx="8268393" cy="2554545"/>
            </a:xfrm>
            <a:prstGeom prst="rect">
              <a:avLst/>
            </a:prstGeom>
            <a:noFill/>
          </p:spPr>
          <p:txBody>
            <a:bodyPr wrap="square" rtlCol="0">
              <a:spAutoFit/>
            </a:bodyPr>
            <a:lstStyle/>
            <a:p>
              <a:r>
                <a:rPr lang="en-US" sz="3200" dirty="0" smtClean="0"/>
                <a:t>In class X, three students sit in each bench, one student is left out. If four students sit on each bench, one bench will be left out. What is the number of students and the number of benches in that class?</a:t>
              </a:r>
              <a:endParaRPr lang="en-US" sz="3200" b="1" dirty="0"/>
            </a:p>
          </p:txBody>
        </p:sp>
        <p:sp>
          <p:nvSpPr>
            <p:cNvPr id="7" name="TextBox 6"/>
            <p:cNvSpPr txBox="1"/>
            <p:nvPr/>
          </p:nvSpPr>
          <p:spPr>
            <a:xfrm>
              <a:off x="2743200" y="228600"/>
              <a:ext cx="3429000" cy="769441"/>
            </a:xfrm>
            <a:prstGeom prst="rect">
              <a:avLst/>
            </a:prstGeom>
            <a:effectLst>
              <a:glow rad="101600">
                <a:schemeClr val="accent1">
                  <a:lumMod val="50000"/>
                  <a:alpha val="60000"/>
                </a:schemeClr>
              </a:glow>
              <a:outerShdw blurRad="57150" dist="38100" dir="5400000" algn="ctr" rotWithShape="0">
                <a:schemeClr val="accent3">
                  <a:shade val="9000"/>
                  <a:satMod val="105000"/>
                  <a:alpha val="48000"/>
                </a:scheme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b="1" dirty="0" smtClean="0">
                  <a:solidFill>
                    <a:srgbClr val="00B050"/>
                  </a:solidFill>
                  <a:latin typeface="Times New Roman" pitchFamily="18" charset="0"/>
                  <a:cs typeface="Times New Roman" pitchFamily="18" charset="0"/>
                </a:rPr>
                <a:t>Homework</a:t>
              </a:r>
              <a:endParaRPr lang="en-US" sz="4400" b="1" dirty="0">
                <a:solidFill>
                  <a:srgbClr val="00B050"/>
                </a:solidFill>
                <a:latin typeface="Times New Roman" pitchFamily="18" charset="0"/>
                <a:cs typeface="Times New Roman" pitchFamily="18" charset="0"/>
              </a:endParaRPr>
            </a:p>
          </p:txBody>
        </p:sp>
        <p:sp>
          <p:nvSpPr>
            <p:cNvPr id="8" name="TextBox 7"/>
            <p:cNvSpPr txBox="1"/>
            <p:nvPr/>
          </p:nvSpPr>
          <p:spPr>
            <a:xfrm>
              <a:off x="304800" y="1447800"/>
              <a:ext cx="556260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600" dirty="0" smtClean="0"/>
                <a:t>Solve by forming equations </a:t>
              </a:r>
              <a:endParaRPr lang="en-US" sz="3600" dirty="0"/>
            </a:p>
          </p:txBody>
        </p:sp>
        <p:sp>
          <p:nvSpPr>
            <p:cNvPr id="5" name="TextBox 4"/>
            <p:cNvSpPr txBox="1"/>
            <p:nvPr/>
          </p:nvSpPr>
          <p:spPr>
            <a:xfrm>
              <a:off x="-16042" y="6477000"/>
              <a:ext cx="9144000" cy="400110"/>
            </a:xfrm>
            <a:prstGeom prst="rect">
              <a:avLst/>
            </a:prstGeom>
            <a:solidFill>
              <a:schemeClr val="bg2">
                <a:lumMod val="75000"/>
              </a:schemeClr>
            </a:solidFill>
            <a:ln>
              <a:solidFill>
                <a:schemeClr val="accent1"/>
              </a:solidFill>
            </a:ln>
          </p:spPr>
          <p:txBody>
            <a:bodyPr wrap="square" rtlCol="0">
              <a:spAutoFit/>
            </a:bodyPr>
            <a:lstStyle/>
            <a:p>
              <a:pPr algn="r"/>
              <a:r>
                <a:rPr lang="en-US" sz="2000" b="1" dirty="0" err="1" smtClean="0">
                  <a:latin typeface="Times New Roman" pitchFamily="18" charset="0"/>
                  <a:cs typeface="Times New Roman" pitchFamily="18" charset="0"/>
                </a:rPr>
                <a:t>Maths</a:t>
              </a:r>
              <a:r>
                <a:rPr lang="en-US" sz="2000" b="1" dirty="0" smtClean="0">
                  <a:latin typeface="Times New Roman" pitchFamily="18" charset="0"/>
                  <a:cs typeface="Times New Roman" pitchFamily="18" charset="0"/>
                </a:rPr>
                <a:t> Lab Centre, </a:t>
              </a:r>
              <a:r>
                <a:rPr lang="en-US" sz="2000" b="1" dirty="0" err="1" smtClean="0">
                  <a:latin typeface="Times New Roman" pitchFamily="18" charset="0"/>
                  <a:cs typeface="Times New Roman" pitchFamily="18" charset="0"/>
                </a:rPr>
                <a:t>Bogura</a:t>
              </a:r>
              <a:r>
                <a:rPr lang="en-US" sz="2000" b="1" dirty="0" smtClean="0">
                  <a:latin typeface="Times New Roman" pitchFamily="18" charset="0"/>
                  <a:cs typeface="Times New Roman" pitchFamily="18" charset="0"/>
                </a:rPr>
                <a:t>. Cell: 01716103858</a:t>
              </a:r>
              <a:endParaRPr lang="en-US" sz="2000" b="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042" y="228600"/>
            <a:ext cx="9144000" cy="6648510"/>
            <a:chOff x="-16042" y="228600"/>
            <a:chExt cx="9144000" cy="6648510"/>
          </a:xfrm>
        </p:grpSpPr>
        <p:sp>
          <p:nvSpPr>
            <p:cNvPr id="6" name="TextBox 5"/>
            <p:cNvSpPr txBox="1"/>
            <p:nvPr/>
          </p:nvSpPr>
          <p:spPr>
            <a:xfrm>
              <a:off x="342206" y="2410691"/>
              <a:ext cx="8268393" cy="2554545"/>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19. A petty merchant by investing Tk. 5600 got the profit of 5% on some of the money and profit of 4% on the rest of the money. If the total profit is 256, then how much money did he get the profit of 5%? </a:t>
              </a:r>
              <a:endParaRPr lang="en-US" sz="3200" dirty="0">
                <a:latin typeface="Times New Roman" pitchFamily="18" charset="0"/>
                <a:cs typeface="Times New Roman" pitchFamily="18" charset="0"/>
              </a:endParaRPr>
            </a:p>
          </p:txBody>
        </p:sp>
        <p:sp>
          <p:nvSpPr>
            <p:cNvPr id="7" name="TextBox 6"/>
            <p:cNvSpPr txBox="1"/>
            <p:nvPr/>
          </p:nvSpPr>
          <p:spPr>
            <a:xfrm>
              <a:off x="2743200" y="228600"/>
              <a:ext cx="3429000" cy="769441"/>
            </a:xfrm>
            <a:prstGeom prst="rect">
              <a:avLst/>
            </a:prstGeom>
            <a:effectLst>
              <a:glow rad="101600">
                <a:schemeClr val="accent1">
                  <a:lumMod val="50000"/>
                  <a:alpha val="60000"/>
                </a:schemeClr>
              </a:glow>
              <a:outerShdw blurRad="57150" dist="38100" dir="5400000" algn="ctr" rotWithShape="0">
                <a:schemeClr val="accent3">
                  <a:shade val="9000"/>
                  <a:satMod val="105000"/>
                  <a:alpha val="48000"/>
                </a:scheme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b="1" dirty="0" smtClean="0">
                  <a:solidFill>
                    <a:srgbClr val="00B050"/>
                  </a:solidFill>
                  <a:latin typeface="Times New Roman" pitchFamily="18" charset="0"/>
                  <a:cs typeface="Times New Roman" pitchFamily="18" charset="0"/>
                </a:rPr>
                <a:t>Homework</a:t>
              </a:r>
              <a:endParaRPr lang="en-US" sz="4400" b="1" dirty="0">
                <a:solidFill>
                  <a:srgbClr val="00B050"/>
                </a:solidFill>
                <a:latin typeface="Times New Roman" pitchFamily="18" charset="0"/>
                <a:cs typeface="Times New Roman" pitchFamily="18" charset="0"/>
              </a:endParaRPr>
            </a:p>
          </p:txBody>
        </p:sp>
        <p:sp>
          <p:nvSpPr>
            <p:cNvPr id="8" name="TextBox 7"/>
            <p:cNvSpPr txBox="1"/>
            <p:nvPr/>
          </p:nvSpPr>
          <p:spPr>
            <a:xfrm>
              <a:off x="304800" y="1447800"/>
              <a:ext cx="556260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600" dirty="0" smtClean="0"/>
                <a:t>Solve by forming equations </a:t>
              </a:r>
              <a:endParaRPr lang="en-US" sz="3600" dirty="0"/>
            </a:p>
          </p:txBody>
        </p:sp>
        <p:sp>
          <p:nvSpPr>
            <p:cNvPr id="5" name="TextBox 4"/>
            <p:cNvSpPr txBox="1"/>
            <p:nvPr/>
          </p:nvSpPr>
          <p:spPr>
            <a:xfrm>
              <a:off x="-16042" y="6477000"/>
              <a:ext cx="9144000" cy="400110"/>
            </a:xfrm>
            <a:prstGeom prst="rect">
              <a:avLst/>
            </a:prstGeom>
            <a:solidFill>
              <a:schemeClr val="bg2">
                <a:lumMod val="75000"/>
              </a:schemeClr>
            </a:solidFill>
            <a:ln>
              <a:solidFill>
                <a:schemeClr val="accent1"/>
              </a:solidFill>
            </a:ln>
          </p:spPr>
          <p:txBody>
            <a:bodyPr wrap="square" rtlCol="0">
              <a:spAutoFit/>
            </a:bodyPr>
            <a:lstStyle/>
            <a:p>
              <a:pPr algn="r"/>
              <a:r>
                <a:rPr lang="en-US" sz="2000" b="1" dirty="0" err="1" smtClean="0">
                  <a:latin typeface="Times New Roman" pitchFamily="18" charset="0"/>
                  <a:cs typeface="Times New Roman" pitchFamily="18" charset="0"/>
                </a:rPr>
                <a:t>Maths</a:t>
              </a:r>
              <a:r>
                <a:rPr lang="en-US" sz="2000" b="1" dirty="0" smtClean="0">
                  <a:latin typeface="Times New Roman" pitchFamily="18" charset="0"/>
                  <a:cs typeface="Times New Roman" pitchFamily="18" charset="0"/>
                </a:rPr>
                <a:t> Lab Centre, </a:t>
              </a:r>
              <a:r>
                <a:rPr lang="en-US" sz="2000" b="1" dirty="0" err="1" smtClean="0">
                  <a:latin typeface="Times New Roman" pitchFamily="18" charset="0"/>
                  <a:cs typeface="Times New Roman" pitchFamily="18" charset="0"/>
                </a:rPr>
                <a:t>Bogura</a:t>
              </a:r>
              <a:r>
                <a:rPr lang="en-US" sz="2000" b="1" dirty="0" smtClean="0">
                  <a:latin typeface="Times New Roman" pitchFamily="18" charset="0"/>
                  <a:cs typeface="Times New Roman" pitchFamily="18" charset="0"/>
                </a:rPr>
                <a:t>. Cell: 01716103858</a:t>
              </a:r>
              <a:endParaRPr lang="en-US" sz="2000" b="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4" y="913216"/>
            <a:ext cx="5715000" cy="685800"/>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sz="4400" b="1" dirty="0" smtClean="0">
                <a:latin typeface="Times New Roman" pitchFamily="18" charset="0"/>
                <a:cs typeface="Times New Roman" pitchFamily="18" charset="0"/>
              </a:rPr>
              <a:t>Teacher’s Information</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2438400"/>
            <a:ext cx="8458200" cy="2895600"/>
          </a:xfrm>
        </p:spPr>
        <p:txBody>
          <a:bodyPr>
            <a:normAutofit fontScale="85000" lnSpcReduction="20000"/>
          </a:bodyPr>
          <a:lstStyle/>
          <a:p>
            <a:pPr>
              <a:spcBef>
                <a:spcPts val="600"/>
              </a:spcBef>
            </a:pPr>
            <a:r>
              <a:rPr lang="en-US" sz="4000" dirty="0" smtClean="0">
                <a:latin typeface="Nikosh" pitchFamily="2" charset="0"/>
                <a:cs typeface="Nikosh" pitchFamily="2" charset="0"/>
              </a:rPr>
              <a:t> </a:t>
            </a:r>
            <a:r>
              <a:rPr lang="en-US" sz="3600" b="1" dirty="0" smtClean="0">
                <a:solidFill>
                  <a:srgbClr val="7030A0"/>
                </a:solidFill>
                <a:latin typeface="Times New Roman" pitchFamily="18" charset="0"/>
                <a:cs typeface="Times New Roman" pitchFamily="18" charset="0"/>
              </a:rPr>
              <a:t>Md. </a:t>
            </a:r>
            <a:r>
              <a:rPr lang="en-US" sz="3600" b="1" dirty="0" err="1" smtClean="0">
                <a:solidFill>
                  <a:srgbClr val="7030A0"/>
                </a:solidFill>
                <a:latin typeface="Times New Roman" pitchFamily="18" charset="0"/>
                <a:cs typeface="Times New Roman" pitchFamily="18" charset="0"/>
              </a:rPr>
              <a:t>Hasan</a:t>
            </a:r>
            <a:r>
              <a:rPr lang="en-US" sz="3600" b="1" dirty="0" smtClean="0">
                <a:solidFill>
                  <a:srgbClr val="7030A0"/>
                </a:solidFill>
                <a:latin typeface="Times New Roman" pitchFamily="18" charset="0"/>
                <a:cs typeface="Times New Roman" pitchFamily="18" charset="0"/>
              </a:rPr>
              <a:t>-</a:t>
            </a:r>
            <a:r>
              <a:rPr lang="en-US" sz="3600" b="1" dirty="0" err="1" smtClean="0">
                <a:solidFill>
                  <a:srgbClr val="7030A0"/>
                </a:solidFill>
                <a:latin typeface="Times New Roman" pitchFamily="18" charset="0"/>
                <a:cs typeface="Times New Roman" pitchFamily="18" charset="0"/>
              </a:rPr>
              <a:t>ul</a:t>
            </a:r>
            <a:r>
              <a:rPr lang="en-US" sz="3600" b="1" dirty="0" smtClean="0">
                <a:solidFill>
                  <a:srgbClr val="7030A0"/>
                </a:solidFill>
                <a:latin typeface="Times New Roman" pitchFamily="18" charset="0"/>
                <a:cs typeface="Times New Roman" pitchFamily="18" charset="0"/>
              </a:rPr>
              <a:t>-Bari </a:t>
            </a:r>
          </a:p>
          <a:p>
            <a:pPr>
              <a:spcBef>
                <a:spcPts val="600"/>
              </a:spcBef>
            </a:pPr>
            <a:r>
              <a:rPr lang="en-US" sz="3600" dirty="0" smtClean="0">
                <a:latin typeface="Times New Roman" pitchFamily="18" charset="0"/>
                <a:cs typeface="Times New Roman" pitchFamily="18" charset="0"/>
              </a:rPr>
              <a:t> Lecturer, Mathematics</a:t>
            </a:r>
          </a:p>
          <a:p>
            <a:pPr>
              <a:spcBef>
                <a:spcPts val="600"/>
              </a:spcBef>
            </a:pPr>
            <a:r>
              <a:rPr lang="en-US" sz="3600" dirty="0" smtClean="0">
                <a:latin typeface="Times New Roman" pitchFamily="18" charset="0"/>
                <a:cs typeface="Times New Roman" pitchFamily="18" charset="0"/>
              </a:rPr>
              <a:t> Millennium Scholastic School &amp; College</a:t>
            </a:r>
            <a:endParaRPr lang="bn-IN" sz="3600" dirty="0" smtClean="0">
              <a:latin typeface="Times New Roman" pitchFamily="18" charset="0"/>
              <a:cs typeface="Nikosh" pitchFamily="2" charset="0"/>
            </a:endParaRPr>
          </a:p>
          <a:p>
            <a:pPr>
              <a:spcBef>
                <a:spcPts val="600"/>
              </a:spcBef>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Jahangirabad</a:t>
            </a:r>
            <a:r>
              <a:rPr lang="en-US" sz="3600" dirty="0" smtClean="0">
                <a:latin typeface="Times New Roman" pitchFamily="18" charset="0"/>
                <a:cs typeface="Times New Roman" pitchFamily="18" charset="0"/>
              </a:rPr>
              <a:t> Cantonment, </a:t>
            </a:r>
            <a:r>
              <a:rPr lang="en-US" sz="3600" dirty="0" err="1" smtClean="0">
                <a:latin typeface="Times New Roman" pitchFamily="18" charset="0"/>
                <a:cs typeface="Times New Roman" pitchFamily="18" charset="0"/>
              </a:rPr>
              <a:t>Bogura</a:t>
            </a:r>
            <a:r>
              <a:rPr lang="en-US" sz="3600" dirty="0" smtClean="0">
                <a:latin typeface="Times New Roman" pitchFamily="18" charset="0"/>
                <a:cs typeface="Times New Roman" pitchFamily="18" charset="0"/>
              </a:rPr>
              <a:t>.</a:t>
            </a:r>
          </a:p>
          <a:p>
            <a:pPr>
              <a:spcBef>
                <a:spcPts val="600"/>
              </a:spcBef>
            </a:pPr>
            <a:r>
              <a:rPr lang="en-US" sz="3600" dirty="0" smtClean="0">
                <a:latin typeface="Times New Roman" pitchFamily="18" charset="0"/>
                <a:cs typeface="Times New Roman" pitchFamily="18" charset="0"/>
              </a:rPr>
              <a:t> Cell No.: 01716103858, 01769129001</a:t>
            </a:r>
          </a:p>
          <a:p>
            <a:pPr>
              <a:spcBef>
                <a:spcPts val="600"/>
              </a:spcBef>
            </a:pPr>
            <a:r>
              <a:rPr lang="en-US" sz="3600" dirty="0" smtClean="0">
                <a:latin typeface="Times New Roman" pitchFamily="18" charset="0"/>
                <a:cs typeface="Times New Roman" pitchFamily="18" charset="0"/>
              </a:rPr>
              <a:t> E-mail: hubari1976@gmail.com</a:t>
            </a:r>
            <a:endParaRPr lang="bn-IN" sz="3600" dirty="0" smtClean="0">
              <a:latin typeface="Times New Roman" pitchFamily="18" charset="0"/>
              <a:cs typeface="Nikosh" pitchFamily="2" charset="0"/>
            </a:endParaRPr>
          </a:p>
          <a:p>
            <a:pPr>
              <a:buNone/>
            </a:pPr>
            <a:endParaRPr lang="en-US" dirty="0"/>
          </a:p>
        </p:txBody>
      </p:sp>
      <p:pic>
        <p:nvPicPr>
          <p:cNvPr id="1027" name="Picture 3" descr="C:\Users\HP\Desktop\Hasan in MSSC Auditorium.jpg"/>
          <p:cNvPicPr>
            <a:picLocks noChangeAspect="1" noChangeArrowheads="1"/>
          </p:cNvPicPr>
          <p:nvPr/>
        </p:nvPicPr>
        <p:blipFill>
          <a:blip r:embed="rId2" cstate="print"/>
          <a:srcRect/>
          <a:stretch>
            <a:fillRect/>
          </a:stretch>
        </p:blipFill>
        <p:spPr bwMode="auto">
          <a:xfrm>
            <a:off x="6705600" y="914400"/>
            <a:ext cx="1848285" cy="164431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HP\Desktop\Hasan\99148968-text-sign-showing-any-questions-question-.jpg"/>
          <p:cNvPicPr>
            <a:picLocks noChangeAspect="1" noChangeArrowheads="1"/>
          </p:cNvPicPr>
          <p:nvPr/>
        </p:nvPicPr>
        <p:blipFill>
          <a:blip r:embed="rId2"/>
          <a:srcRect/>
          <a:stretch>
            <a:fillRect/>
          </a:stretch>
        </p:blipFill>
        <p:spPr bwMode="auto">
          <a:xfrm>
            <a:off x="0" y="1066800"/>
            <a:ext cx="9144000" cy="5791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HP\Desktop\smurfs-covid19-be-safe-be-smurf.jpg"/>
          <p:cNvPicPr>
            <a:picLocks noChangeAspect="1" noChangeArrowheads="1"/>
          </p:cNvPicPr>
          <p:nvPr/>
        </p:nvPicPr>
        <p:blipFill>
          <a:blip r:embed="rId2"/>
          <a:srcRect/>
          <a:stretch>
            <a:fillRect/>
          </a:stretch>
        </p:blipFill>
        <p:spPr bwMode="auto">
          <a:xfrm>
            <a:off x="-1" y="1143000"/>
            <a:ext cx="9144001" cy="5715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0"/>
            <a:ext cx="9144000" cy="6858000"/>
            <a:chOff x="0" y="0"/>
            <a:chExt cx="9144000" cy="6858000"/>
          </a:xfrm>
        </p:grpSpPr>
        <p:sp>
          <p:nvSpPr>
            <p:cNvPr id="4" name="TextBox 3"/>
            <p:cNvSpPr txBox="1"/>
            <p:nvPr/>
          </p:nvSpPr>
          <p:spPr>
            <a:xfrm>
              <a:off x="0" y="0"/>
              <a:ext cx="9144000" cy="369332"/>
            </a:xfrm>
            <a:prstGeom prst="rect">
              <a:avLst/>
            </a:prstGeom>
            <a:solidFill>
              <a:srgbClr val="FFC000"/>
            </a:solidFill>
          </p:spPr>
          <p:txBody>
            <a:bodyPr wrap="square" rtlCol="0">
              <a:spAutoFit/>
            </a:bodyPr>
            <a:lstStyle/>
            <a:p>
              <a:endParaRPr lang="en-US" dirty="0"/>
            </a:p>
          </p:txBody>
        </p:sp>
        <p:sp>
          <p:nvSpPr>
            <p:cNvPr id="5" name="TextBox 4"/>
            <p:cNvSpPr txBox="1"/>
            <p:nvPr/>
          </p:nvSpPr>
          <p:spPr>
            <a:xfrm>
              <a:off x="0" y="364375"/>
              <a:ext cx="9144000" cy="369332"/>
            </a:xfrm>
            <a:prstGeom prst="rect">
              <a:avLst/>
            </a:prstGeom>
            <a:solidFill>
              <a:srgbClr val="FFC000"/>
            </a:solidFill>
          </p:spPr>
          <p:txBody>
            <a:bodyPr wrap="square" rtlCol="0">
              <a:spAutoFit/>
            </a:bodyPr>
            <a:lstStyle/>
            <a:p>
              <a:endParaRPr lang="en-US" dirty="0"/>
            </a:p>
          </p:txBody>
        </p:sp>
        <p:sp>
          <p:nvSpPr>
            <p:cNvPr id="6" name="TextBox 5"/>
            <p:cNvSpPr txBox="1"/>
            <p:nvPr/>
          </p:nvSpPr>
          <p:spPr>
            <a:xfrm>
              <a:off x="0" y="685800"/>
              <a:ext cx="9144000" cy="369332"/>
            </a:xfrm>
            <a:prstGeom prst="rect">
              <a:avLst/>
            </a:prstGeom>
            <a:solidFill>
              <a:srgbClr val="FFC000"/>
            </a:solidFill>
          </p:spPr>
          <p:txBody>
            <a:bodyPr wrap="square" rtlCol="0">
              <a:spAutoFit/>
            </a:bodyPr>
            <a:lstStyle/>
            <a:p>
              <a:endParaRPr lang="en-US" dirty="0"/>
            </a:p>
          </p:txBody>
        </p:sp>
        <p:sp>
          <p:nvSpPr>
            <p:cNvPr id="7" name="TextBox 6"/>
            <p:cNvSpPr txBox="1"/>
            <p:nvPr/>
          </p:nvSpPr>
          <p:spPr>
            <a:xfrm>
              <a:off x="0" y="1050175"/>
              <a:ext cx="1143000" cy="369332"/>
            </a:xfrm>
            <a:prstGeom prst="rect">
              <a:avLst/>
            </a:prstGeom>
            <a:solidFill>
              <a:srgbClr val="FFC000"/>
            </a:solidFill>
          </p:spPr>
          <p:txBody>
            <a:bodyPr wrap="square" rtlCol="0">
              <a:spAutoFit/>
            </a:bodyPr>
            <a:lstStyle/>
            <a:p>
              <a:endParaRPr lang="en-US" dirty="0"/>
            </a:p>
          </p:txBody>
        </p:sp>
        <p:sp>
          <p:nvSpPr>
            <p:cNvPr id="8" name="TextBox 7"/>
            <p:cNvSpPr txBox="1"/>
            <p:nvPr/>
          </p:nvSpPr>
          <p:spPr>
            <a:xfrm>
              <a:off x="0" y="1414550"/>
              <a:ext cx="1143000" cy="369332"/>
            </a:xfrm>
            <a:prstGeom prst="rect">
              <a:avLst/>
            </a:prstGeom>
            <a:solidFill>
              <a:srgbClr val="FFC000"/>
            </a:solidFill>
          </p:spPr>
          <p:txBody>
            <a:bodyPr wrap="square" rtlCol="0">
              <a:spAutoFit/>
            </a:bodyPr>
            <a:lstStyle/>
            <a:p>
              <a:endParaRPr lang="en-US" dirty="0"/>
            </a:p>
          </p:txBody>
        </p:sp>
        <p:sp>
          <p:nvSpPr>
            <p:cNvPr id="9" name="TextBox 8"/>
            <p:cNvSpPr txBox="1"/>
            <p:nvPr/>
          </p:nvSpPr>
          <p:spPr>
            <a:xfrm>
              <a:off x="0" y="1778925"/>
              <a:ext cx="1143000" cy="369332"/>
            </a:xfrm>
            <a:prstGeom prst="rect">
              <a:avLst/>
            </a:prstGeom>
            <a:solidFill>
              <a:srgbClr val="FFC000"/>
            </a:solidFill>
          </p:spPr>
          <p:txBody>
            <a:bodyPr wrap="square" rtlCol="0">
              <a:spAutoFit/>
            </a:bodyPr>
            <a:lstStyle/>
            <a:p>
              <a:endParaRPr lang="en-US" dirty="0"/>
            </a:p>
          </p:txBody>
        </p:sp>
        <p:sp>
          <p:nvSpPr>
            <p:cNvPr id="10" name="TextBox 9"/>
            <p:cNvSpPr txBox="1"/>
            <p:nvPr/>
          </p:nvSpPr>
          <p:spPr>
            <a:xfrm>
              <a:off x="0" y="2143300"/>
              <a:ext cx="1143000" cy="369332"/>
            </a:xfrm>
            <a:prstGeom prst="rect">
              <a:avLst/>
            </a:prstGeom>
            <a:solidFill>
              <a:srgbClr val="FFC000"/>
            </a:solidFill>
          </p:spPr>
          <p:txBody>
            <a:bodyPr wrap="square" rtlCol="0">
              <a:spAutoFit/>
            </a:bodyPr>
            <a:lstStyle/>
            <a:p>
              <a:endParaRPr lang="en-US" dirty="0"/>
            </a:p>
          </p:txBody>
        </p:sp>
        <p:sp>
          <p:nvSpPr>
            <p:cNvPr id="11" name="TextBox 10"/>
            <p:cNvSpPr txBox="1"/>
            <p:nvPr/>
          </p:nvSpPr>
          <p:spPr>
            <a:xfrm>
              <a:off x="0" y="2514600"/>
              <a:ext cx="1143000" cy="369332"/>
            </a:xfrm>
            <a:prstGeom prst="rect">
              <a:avLst/>
            </a:prstGeom>
            <a:solidFill>
              <a:srgbClr val="FFC000"/>
            </a:solidFill>
          </p:spPr>
          <p:txBody>
            <a:bodyPr wrap="square" rtlCol="0">
              <a:spAutoFit/>
            </a:bodyPr>
            <a:lstStyle/>
            <a:p>
              <a:endParaRPr lang="en-US" dirty="0"/>
            </a:p>
          </p:txBody>
        </p:sp>
        <p:sp>
          <p:nvSpPr>
            <p:cNvPr id="12" name="TextBox 11"/>
            <p:cNvSpPr txBox="1"/>
            <p:nvPr/>
          </p:nvSpPr>
          <p:spPr>
            <a:xfrm>
              <a:off x="0" y="2878975"/>
              <a:ext cx="1143000" cy="369332"/>
            </a:xfrm>
            <a:prstGeom prst="rect">
              <a:avLst/>
            </a:prstGeom>
            <a:solidFill>
              <a:srgbClr val="FFC000"/>
            </a:solidFill>
          </p:spPr>
          <p:txBody>
            <a:bodyPr wrap="square" rtlCol="0">
              <a:spAutoFit/>
            </a:bodyPr>
            <a:lstStyle/>
            <a:p>
              <a:endParaRPr lang="en-US" dirty="0"/>
            </a:p>
          </p:txBody>
        </p:sp>
        <p:sp>
          <p:nvSpPr>
            <p:cNvPr id="13" name="TextBox 12"/>
            <p:cNvSpPr txBox="1"/>
            <p:nvPr/>
          </p:nvSpPr>
          <p:spPr>
            <a:xfrm>
              <a:off x="0" y="3243350"/>
              <a:ext cx="1143000" cy="369332"/>
            </a:xfrm>
            <a:prstGeom prst="rect">
              <a:avLst/>
            </a:prstGeom>
            <a:solidFill>
              <a:srgbClr val="FFC000"/>
            </a:solidFill>
          </p:spPr>
          <p:txBody>
            <a:bodyPr wrap="square" rtlCol="0">
              <a:spAutoFit/>
            </a:bodyPr>
            <a:lstStyle/>
            <a:p>
              <a:endParaRPr lang="en-US" dirty="0"/>
            </a:p>
          </p:txBody>
        </p:sp>
        <p:sp>
          <p:nvSpPr>
            <p:cNvPr id="14" name="TextBox 13"/>
            <p:cNvSpPr txBox="1"/>
            <p:nvPr/>
          </p:nvSpPr>
          <p:spPr>
            <a:xfrm>
              <a:off x="0" y="3600800"/>
              <a:ext cx="1143000" cy="369332"/>
            </a:xfrm>
            <a:prstGeom prst="rect">
              <a:avLst/>
            </a:prstGeom>
            <a:solidFill>
              <a:srgbClr val="FFC000"/>
            </a:solidFill>
          </p:spPr>
          <p:txBody>
            <a:bodyPr wrap="square" rtlCol="0">
              <a:spAutoFit/>
            </a:bodyPr>
            <a:lstStyle/>
            <a:p>
              <a:endParaRPr lang="en-US" dirty="0"/>
            </a:p>
          </p:txBody>
        </p:sp>
        <p:sp>
          <p:nvSpPr>
            <p:cNvPr id="15" name="TextBox 14"/>
            <p:cNvSpPr txBox="1"/>
            <p:nvPr/>
          </p:nvSpPr>
          <p:spPr>
            <a:xfrm>
              <a:off x="0" y="3962400"/>
              <a:ext cx="1143000" cy="369332"/>
            </a:xfrm>
            <a:prstGeom prst="rect">
              <a:avLst/>
            </a:prstGeom>
            <a:solidFill>
              <a:srgbClr val="FFC000"/>
            </a:solidFill>
          </p:spPr>
          <p:txBody>
            <a:bodyPr wrap="square" rtlCol="0">
              <a:spAutoFit/>
            </a:bodyPr>
            <a:lstStyle/>
            <a:p>
              <a:endParaRPr lang="en-US" dirty="0"/>
            </a:p>
          </p:txBody>
        </p:sp>
        <p:sp>
          <p:nvSpPr>
            <p:cNvPr id="16" name="TextBox 15"/>
            <p:cNvSpPr txBox="1"/>
            <p:nvPr/>
          </p:nvSpPr>
          <p:spPr>
            <a:xfrm>
              <a:off x="0" y="4332111"/>
              <a:ext cx="1143000" cy="369332"/>
            </a:xfrm>
            <a:prstGeom prst="rect">
              <a:avLst/>
            </a:prstGeom>
            <a:solidFill>
              <a:srgbClr val="FFC000"/>
            </a:solidFill>
          </p:spPr>
          <p:txBody>
            <a:bodyPr wrap="square" rtlCol="0">
              <a:spAutoFit/>
            </a:bodyPr>
            <a:lstStyle/>
            <a:p>
              <a:endParaRPr lang="en-US" dirty="0"/>
            </a:p>
          </p:txBody>
        </p:sp>
        <p:sp>
          <p:nvSpPr>
            <p:cNvPr id="17" name="TextBox 16"/>
            <p:cNvSpPr txBox="1"/>
            <p:nvPr/>
          </p:nvSpPr>
          <p:spPr>
            <a:xfrm>
              <a:off x="0" y="4696486"/>
              <a:ext cx="1143000" cy="369332"/>
            </a:xfrm>
            <a:prstGeom prst="rect">
              <a:avLst/>
            </a:prstGeom>
            <a:solidFill>
              <a:srgbClr val="FFC000"/>
            </a:solidFill>
          </p:spPr>
          <p:txBody>
            <a:bodyPr wrap="square" rtlCol="0">
              <a:spAutoFit/>
            </a:bodyPr>
            <a:lstStyle/>
            <a:p>
              <a:endParaRPr lang="en-US" dirty="0"/>
            </a:p>
          </p:txBody>
        </p:sp>
        <p:sp>
          <p:nvSpPr>
            <p:cNvPr id="18" name="TextBox 17"/>
            <p:cNvSpPr txBox="1"/>
            <p:nvPr/>
          </p:nvSpPr>
          <p:spPr>
            <a:xfrm>
              <a:off x="0" y="5058502"/>
              <a:ext cx="1143000" cy="369332"/>
            </a:xfrm>
            <a:prstGeom prst="rect">
              <a:avLst/>
            </a:prstGeom>
            <a:solidFill>
              <a:srgbClr val="FFC000"/>
            </a:solidFill>
          </p:spPr>
          <p:txBody>
            <a:bodyPr wrap="square" rtlCol="0">
              <a:spAutoFit/>
            </a:bodyPr>
            <a:lstStyle/>
            <a:p>
              <a:endParaRPr lang="en-US" dirty="0"/>
            </a:p>
          </p:txBody>
        </p:sp>
        <p:sp>
          <p:nvSpPr>
            <p:cNvPr id="19" name="TextBox 18"/>
            <p:cNvSpPr txBox="1"/>
            <p:nvPr/>
          </p:nvSpPr>
          <p:spPr>
            <a:xfrm>
              <a:off x="0" y="5419900"/>
              <a:ext cx="1143000" cy="369332"/>
            </a:xfrm>
            <a:prstGeom prst="rect">
              <a:avLst/>
            </a:prstGeom>
            <a:solidFill>
              <a:srgbClr val="FFC000"/>
            </a:solidFill>
          </p:spPr>
          <p:txBody>
            <a:bodyPr wrap="square" rtlCol="0">
              <a:spAutoFit/>
            </a:bodyPr>
            <a:lstStyle/>
            <a:p>
              <a:endParaRPr lang="en-US" dirty="0"/>
            </a:p>
          </p:txBody>
        </p:sp>
        <p:sp>
          <p:nvSpPr>
            <p:cNvPr id="20" name="TextBox 19"/>
            <p:cNvSpPr txBox="1"/>
            <p:nvPr/>
          </p:nvSpPr>
          <p:spPr>
            <a:xfrm>
              <a:off x="0" y="5791200"/>
              <a:ext cx="1143000" cy="369332"/>
            </a:xfrm>
            <a:prstGeom prst="rect">
              <a:avLst/>
            </a:prstGeom>
            <a:solidFill>
              <a:srgbClr val="FFC000"/>
            </a:solidFill>
          </p:spPr>
          <p:txBody>
            <a:bodyPr wrap="square" rtlCol="0">
              <a:spAutoFit/>
            </a:bodyPr>
            <a:lstStyle/>
            <a:p>
              <a:endParaRPr lang="en-US" dirty="0"/>
            </a:p>
          </p:txBody>
        </p:sp>
        <p:sp>
          <p:nvSpPr>
            <p:cNvPr id="21" name="TextBox 20"/>
            <p:cNvSpPr txBox="1"/>
            <p:nvPr/>
          </p:nvSpPr>
          <p:spPr>
            <a:xfrm>
              <a:off x="0" y="6160911"/>
              <a:ext cx="1143000" cy="369332"/>
            </a:xfrm>
            <a:prstGeom prst="rect">
              <a:avLst/>
            </a:prstGeom>
            <a:solidFill>
              <a:srgbClr val="FFC000"/>
            </a:solidFill>
          </p:spPr>
          <p:txBody>
            <a:bodyPr wrap="square" rtlCol="0">
              <a:spAutoFit/>
            </a:bodyPr>
            <a:lstStyle/>
            <a:p>
              <a:endParaRPr lang="en-US" dirty="0"/>
            </a:p>
          </p:txBody>
        </p:sp>
        <p:sp>
          <p:nvSpPr>
            <p:cNvPr id="22" name="TextBox 21"/>
            <p:cNvSpPr txBox="1"/>
            <p:nvPr/>
          </p:nvSpPr>
          <p:spPr>
            <a:xfrm>
              <a:off x="0" y="6488668"/>
              <a:ext cx="1143000" cy="369332"/>
            </a:xfrm>
            <a:prstGeom prst="rect">
              <a:avLst/>
            </a:prstGeom>
            <a:solidFill>
              <a:srgbClr val="FFC000"/>
            </a:solidFill>
          </p:spPr>
          <p:txBody>
            <a:bodyPr wrap="square" rtlCol="0">
              <a:spAutoFit/>
            </a:bodyPr>
            <a:lstStyle/>
            <a:p>
              <a:endParaRPr lang="en-US" dirty="0"/>
            </a:p>
          </p:txBody>
        </p:sp>
        <p:pic>
          <p:nvPicPr>
            <p:cNvPr id="1026" name="Picture 2" descr="C:\Users\HP\Desktop\thank-you-everybody1.jpg"/>
            <p:cNvPicPr>
              <a:picLocks noChangeAspect="1" noChangeArrowheads="1"/>
            </p:cNvPicPr>
            <p:nvPr/>
          </p:nvPicPr>
          <p:blipFill>
            <a:blip r:embed="rId2"/>
            <a:srcRect/>
            <a:stretch>
              <a:fillRect/>
            </a:stretch>
          </p:blipFill>
          <p:spPr bwMode="auto">
            <a:xfrm>
              <a:off x="1143000" y="1050758"/>
              <a:ext cx="8001000" cy="5791200"/>
            </a:xfrm>
            <a:prstGeom prst="rect">
              <a:avLst/>
            </a:prstGeom>
            <a:noFill/>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336" y="1611916"/>
            <a:ext cx="8229600" cy="4389120"/>
          </a:xfrm>
        </p:spPr>
        <p:txBody>
          <a:bodyPr>
            <a:normAutofit/>
          </a:bodyPr>
          <a:lstStyle/>
          <a:p>
            <a:pPr>
              <a:buFont typeface="Wingdings" pitchFamily="2" charset="2"/>
              <a:buChar char="v"/>
            </a:pPr>
            <a:r>
              <a:rPr lang="en-US" sz="3600" dirty="0" smtClean="0">
                <a:latin typeface="Nikosh" pitchFamily="2" charset="0"/>
                <a:cs typeface="Times New Roman" pitchFamily="18" charset="0"/>
              </a:rPr>
              <a:t>  </a:t>
            </a:r>
            <a:r>
              <a:rPr lang="en-US" sz="3600" dirty="0" smtClean="0">
                <a:latin typeface="Times New Roman" pitchFamily="18" charset="0"/>
                <a:cs typeface="Times New Roman" pitchFamily="18" charset="0"/>
              </a:rPr>
              <a:t>Class : IX</a:t>
            </a:r>
          </a:p>
          <a:p>
            <a:pPr>
              <a:buFont typeface="Wingdings" pitchFamily="2" charset="2"/>
              <a:buChar char="v"/>
            </a:pPr>
            <a:r>
              <a:rPr lang="en-US" sz="3600" dirty="0" smtClean="0">
                <a:latin typeface="Times New Roman" pitchFamily="18" charset="0"/>
                <a:cs typeface="Times New Roman" pitchFamily="18" charset="0"/>
              </a:rPr>
              <a:t>  Chapter : Five (Exercise-5.1)</a:t>
            </a:r>
          </a:p>
          <a:p>
            <a:pPr>
              <a:buFont typeface="Wingdings" pitchFamily="2" charset="2"/>
              <a:buChar char="v"/>
            </a:pPr>
            <a:r>
              <a:rPr lang="en-US" sz="3600" dirty="0" smtClean="0">
                <a:latin typeface="Times New Roman" pitchFamily="18" charset="0"/>
                <a:cs typeface="Times New Roman" pitchFamily="18" charset="0"/>
              </a:rPr>
              <a:t>  Subject : Mathematics</a:t>
            </a:r>
          </a:p>
          <a:p>
            <a:pPr>
              <a:buFont typeface="Wingdings" pitchFamily="2" charset="2"/>
              <a:buChar char="v"/>
            </a:pPr>
            <a:r>
              <a:rPr lang="en-US" sz="3600" dirty="0" smtClean="0">
                <a:latin typeface="Times New Roman" pitchFamily="18" charset="0"/>
                <a:cs typeface="Times New Roman" pitchFamily="18" charset="0"/>
              </a:rPr>
              <a:t>  Period : 1</a:t>
            </a:r>
            <a:r>
              <a:rPr lang="en-US" sz="3600" baseline="30000" dirty="0" smtClean="0">
                <a:latin typeface="Times New Roman" pitchFamily="18" charset="0"/>
                <a:cs typeface="Times New Roman" pitchFamily="18" charset="0"/>
              </a:rPr>
              <a:t>st</a:t>
            </a:r>
            <a:r>
              <a:rPr lang="en-US" sz="3600" dirty="0" smtClean="0">
                <a:latin typeface="Times New Roman" pitchFamily="18" charset="0"/>
                <a:cs typeface="Times New Roman" pitchFamily="18" charset="0"/>
              </a:rPr>
              <a:t>  </a:t>
            </a:r>
          </a:p>
          <a:p>
            <a:pPr>
              <a:buFont typeface="Wingdings" pitchFamily="2" charset="2"/>
              <a:buChar char="v"/>
            </a:pPr>
            <a:r>
              <a:rPr lang="en-US" sz="3600" dirty="0" smtClean="0">
                <a:latin typeface="Times New Roman" pitchFamily="18" charset="0"/>
                <a:cs typeface="Times New Roman" pitchFamily="18" charset="0"/>
              </a:rPr>
              <a:t>  Time: 9:30-10:00 am</a:t>
            </a:r>
          </a:p>
          <a:p>
            <a:pPr>
              <a:buFont typeface="Wingdings" pitchFamily="2" charset="2"/>
              <a:buChar char="v"/>
            </a:pPr>
            <a:r>
              <a:rPr lang="en-US" sz="3600" dirty="0" smtClean="0">
                <a:latin typeface="Times New Roman" pitchFamily="18" charset="0"/>
                <a:cs typeface="Nikosh" pitchFamily="2" charset="0"/>
              </a:rPr>
              <a:t>  </a:t>
            </a:r>
            <a:r>
              <a:rPr lang="en-US" sz="3600" dirty="0" smtClean="0">
                <a:latin typeface="Times New Roman" pitchFamily="18" charset="0"/>
                <a:cs typeface="Times New Roman" pitchFamily="18" charset="0"/>
              </a:rPr>
              <a:t>Date: 13/06/2020</a:t>
            </a:r>
            <a:endParaRPr lang="bn-IN" sz="3600" dirty="0" smtClean="0">
              <a:latin typeface="Times New Roman" pitchFamily="18" charset="0"/>
              <a:cs typeface="Nikosh" pitchFamily="2" charset="0"/>
            </a:endParaRPr>
          </a:p>
        </p:txBody>
      </p:sp>
      <p:sp>
        <p:nvSpPr>
          <p:cNvPr id="4" name="TextBox 3"/>
          <p:cNvSpPr txBox="1"/>
          <p:nvPr/>
        </p:nvSpPr>
        <p:spPr>
          <a:xfrm>
            <a:off x="1828800" y="457200"/>
            <a:ext cx="5410200"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4400" b="1" dirty="0" smtClean="0">
                <a:latin typeface="Times New Roman" pitchFamily="18" charset="0"/>
                <a:cs typeface="Times New Roman" pitchFamily="18" charset="0"/>
              </a:rPr>
              <a:t>Lesson’s Information</a:t>
            </a:r>
            <a:endParaRPr lang="en-US"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5791200" cy="569425"/>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sz="4000" b="1" dirty="0" smtClean="0">
                <a:latin typeface="Times New Roman" pitchFamily="18" charset="0"/>
                <a:cs typeface="Times New Roman" pitchFamily="18" charset="0"/>
              </a:rPr>
              <a:t>Observe the following</a:t>
            </a:r>
            <a:endParaRPr lang="en-US" sz="4000" b="1" dirty="0">
              <a:latin typeface="+mn-lt"/>
              <a:cs typeface="Nikosh" pitchFamily="2" charset="0"/>
            </a:endParaRPr>
          </a:p>
        </p:txBody>
      </p:sp>
      <p:pic>
        <p:nvPicPr>
          <p:cNvPr id="55297" name="Picture 1" descr="C:\Users\HP\Desktop\Untitled.png"/>
          <p:cNvPicPr>
            <a:picLocks noChangeAspect="1" noChangeArrowheads="1"/>
          </p:cNvPicPr>
          <p:nvPr/>
        </p:nvPicPr>
        <p:blipFill>
          <a:blip r:embed="rId2"/>
          <a:srcRect/>
          <a:stretch>
            <a:fillRect/>
          </a:stretch>
        </p:blipFill>
        <p:spPr bwMode="auto">
          <a:xfrm>
            <a:off x="224450" y="1676400"/>
            <a:ext cx="8686800" cy="35385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34454"/>
            <a:ext cx="3505200" cy="914400"/>
          </a:xfrm>
          <a:solidFill>
            <a:srgbClr val="FFFF00"/>
          </a:solidFill>
          <a:ln>
            <a:solidFill>
              <a:schemeClr val="accent1"/>
            </a:solidFill>
          </a:ln>
        </p:spPr>
        <p:txBody>
          <a:bodyPr>
            <a:noAutofit/>
          </a:bodyPr>
          <a:lstStyle/>
          <a:p>
            <a:pPr algn="ctr"/>
            <a:r>
              <a:rPr lang="en-US" sz="6000" b="1" dirty="0" smtClean="0">
                <a:latin typeface="Times New Roman" pitchFamily="18" charset="0"/>
                <a:cs typeface="Times New Roman" pitchFamily="18" charset="0"/>
              </a:rPr>
              <a:t>Topic = ?</a:t>
            </a:r>
            <a:endParaRPr lang="en-US" sz="6000" dirty="0">
              <a:latin typeface="Times New Roman" pitchFamily="18" charset="0"/>
              <a:cs typeface="Times New Roman" pitchFamily="18" charset="0"/>
            </a:endParaRPr>
          </a:p>
        </p:txBody>
      </p:sp>
      <p:sp>
        <p:nvSpPr>
          <p:cNvPr id="4" name="TextBox 3"/>
          <p:cNvSpPr txBox="1"/>
          <p:nvPr/>
        </p:nvSpPr>
        <p:spPr>
          <a:xfrm>
            <a:off x="894348" y="2684270"/>
            <a:ext cx="7239000" cy="2862322"/>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scene3d>
            <a:camera prst="perspectiveContrastingRightFacing"/>
            <a:lightRig rig="threePt" dir="t"/>
          </a:scene3d>
          <a:sp3d>
            <a:bevelT w="139700" prst="cross"/>
          </a:sp3d>
        </p:spPr>
        <p:txBody>
          <a:bodyPr wrap="square" rtlCol="0">
            <a:spAutoFit/>
          </a:bodyPr>
          <a:lstStyle/>
          <a:p>
            <a:pPr algn="ctr"/>
            <a:r>
              <a:rPr lang="en-US" sz="6000" b="1" dirty="0" smtClean="0"/>
              <a:t>Word problem using equation in one variable</a:t>
            </a:r>
            <a:endParaRPr lang="en-US" sz="6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836" y="3161600"/>
            <a:ext cx="7696200" cy="1524000"/>
          </a:xfrm>
        </p:spPr>
        <p:txBody>
          <a:bodyPr>
            <a:normAutofit fontScale="92500" lnSpcReduction="10000"/>
          </a:bodyPr>
          <a:lstStyle/>
          <a:p>
            <a:pPr algn="just">
              <a:buFont typeface="Wingdings" pitchFamily="2" charset="2"/>
              <a:buChar char="Ø"/>
            </a:pPr>
            <a:r>
              <a:rPr lang="en-US" sz="3500" b="1" dirty="0" smtClean="0">
                <a:latin typeface="Times New Roman" pitchFamily="18" charset="0"/>
                <a:cs typeface="Times New Roman" pitchFamily="18" charset="0"/>
              </a:rPr>
              <a:t>Form the equation in one variable</a:t>
            </a:r>
          </a:p>
          <a:p>
            <a:pPr algn="just">
              <a:buFont typeface="Wingdings" pitchFamily="2" charset="2"/>
              <a:buChar char="Ø"/>
            </a:pPr>
            <a:r>
              <a:rPr lang="en-US" sz="3500" b="1" dirty="0" smtClean="0">
                <a:latin typeface="Times New Roman" pitchFamily="18" charset="0"/>
                <a:cs typeface="Times New Roman" pitchFamily="18" charset="0"/>
              </a:rPr>
              <a:t>Solve the linear equations from word problems</a:t>
            </a:r>
            <a:endParaRPr lang="bn-IN" sz="3500" b="1" dirty="0" smtClean="0">
              <a:latin typeface="Times New Roman" pitchFamily="18" charset="0"/>
              <a:cs typeface="NikoshBAN" pitchFamily="2" charset="0"/>
            </a:endParaRPr>
          </a:p>
          <a:p>
            <a:pPr algn="ctr">
              <a:buNone/>
            </a:pPr>
            <a:endParaRPr lang="bn-IN" sz="4000" b="1" dirty="0" smtClean="0"/>
          </a:p>
        </p:txBody>
      </p:sp>
      <p:sp>
        <p:nvSpPr>
          <p:cNvPr id="4" name="Rectangle 3"/>
          <p:cNvSpPr/>
          <p:nvPr/>
        </p:nvSpPr>
        <p:spPr>
          <a:xfrm>
            <a:off x="618136" y="1690250"/>
            <a:ext cx="8218716" cy="1200329"/>
          </a:xfrm>
          <a:prstGeom prst="rect">
            <a:avLst/>
          </a:prstGeom>
        </p:spPr>
        <p:txBody>
          <a:bodyPr wrap="square">
            <a:spAutoFit/>
          </a:bodyPr>
          <a:lstStyle/>
          <a:p>
            <a:r>
              <a:rPr lang="en-US" sz="3600" b="1" dirty="0" smtClean="0">
                <a:solidFill>
                  <a:srgbClr val="0070C0"/>
                </a:solidFill>
                <a:cs typeface="NikoshBAN" panose="02000000000000000000" pitchFamily="2" charset="0"/>
              </a:rPr>
              <a:t>At the end of the lesson, the students </a:t>
            </a:r>
          </a:p>
          <a:p>
            <a:r>
              <a:rPr lang="en-US" sz="3600" b="1" dirty="0" smtClean="0">
                <a:solidFill>
                  <a:srgbClr val="0070C0"/>
                </a:solidFill>
                <a:cs typeface="NikoshBAN" panose="02000000000000000000" pitchFamily="2" charset="0"/>
              </a:rPr>
              <a:t>will be able to ………..</a:t>
            </a:r>
            <a:endParaRPr lang="en-US" sz="3600" b="1" dirty="0">
              <a:solidFill>
                <a:srgbClr val="0070C0"/>
              </a:solidFill>
              <a:cs typeface="NikoshBAN" panose="02000000000000000000" pitchFamily="2" charset="0"/>
            </a:endParaRPr>
          </a:p>
        </p:txBody>
      </p:sp>
      <p:sp>
        <p:nvSpPr>
          <p:cNvPr id="2" name="Title 1"/>
          <p:cNvSpPr>
            <a:spLocks noGrp="1"/>
          </p:cNvSpPr>
          <p:nvPr>
            <p:ph type="title"/>
          </p:nvPr>
        </p:nvSpPr>
        <p:spPr>
          <a:xfrm>
            <a:off x="1092588" y="685800"/>
            <a:ext cx="6934200" cy="627888"/>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sz="4000" b="1" dirty="0" smtClean="0">
                <a:latin typeface="+mn-lt"/>
                <a:cs typeface="Nikosh" pitchFamily="2" charset="0"/>
              </a:rPr>
              <a:t>Learning Outcomes /Objectives</a:t>
            </a:r>
            <a:endParaRPr lang="en-US" sz="4000" dirty="0">
              <a:latin typeface="+mn-lt"/>
              <a:cs typeface="Nikosh" pitchFamily="2" charset="0"/>
            </a:endParaRPr>
          </a:p>
        </p:txBody>
      </p:sp>
      <p:sp>
        <p:nvSpPr>
          <p:cNvPr id="5" name="TextBox 4"/>
          <p:cNvSpPr txBox="1"/>
          <p:nvPr/>
        </p:nvSpPr>
        <p:spPr>
          <a:xfrm>
            <a:off x="-16042" y="6477000"/>
            <a:ext cx="9144000" cy="400110"/>
          </a:xfrm>
          <a:prstGeom prst="rect">
            <a:avLst/>
          </a:prstGeom>
          <a:solidFill>
            <a:schemeClr val="bg2">
              <a:lumMod val="75000"/>
            </a:schemeClr>
          </a:solidFill>
          <a:ln>
            <a:solidFill>
              <a:schemeClr val="accent1"/>
            </a:solidFill>
          </a:ln>
        </p:spPr>
        <p:txBody>
          <a:bodyPr wrap="square" rtlCol="0">
            <a:spAutoFit/>
          </a:bodyPr>
          <a:lstStyle/>
          <a:p>
            <a:pPr algn="r"/>
            <a:r>
              <a:rPr lang="en-US" sz="2000" b="1" dirty="0" err="1" smtClean="0">
                <a:latin typeface="Times New Roman" pitchFamily="18" charset="0"/>
                <a:cs typeface="Times New Roman" pitchFamily="18" charset="0"/>
              </a:rPr>
              <a:t>Maths</a:t>
            </a:r>
            <a:r>
              <a:rPr lang="en-US" sz="2000" b="1" dirty="0" smtClean="0">
                <a:latin typeface="Times New Roman" pitchFamily="18" charset="0"/>
                <a:cs typeface="Times New Roman" pitchFamily="18" charset="0"/>
              </a:rPr>
              <a:t> Lab Centre, </a:t>
            </a:r>
            <a:r>
              <a:rPr lang="en-US" sz="2000" b="1" dirty="0" err="1" smtClean="0">
                <a:latin typeface="Times New Roman" pitchFamily="18" charset="0"/>
                <a:cs typeface="Times New Roman" pitchFamily="18" charset="0"/>
              </a:rPr>
              <a:t>Bogura</a:t>
            </a:r>
            <a:r>
              <a:rPr lang="en-US" sz="2000" b="1" dirty="0" smtClean="0">
                <a:latin typeface="Times New Roman" pitchFamily="18" charset="0"/>
                <a:cs typeface="Times New Roman" pitchFamily="18" charset="0"/>
              </a:rPr>
              <a:t>. Cell: 01716103858</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9144000" cy="6629400"/>
            <a:chOff x="0" y="0"/>
            <a:chExt cx="9144000" cy="6629400"/>
          </a:xfrm>
        </p:grpSpPr>
        <p:sp>
          <p:nvSpPr>
            <p:cNvPr id="1034" name="Rectangle 10"/>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9" name="Rectangle 15"/>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9" name="Rectangle 25"/>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Rectangle 27"/>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Rectangle 33"/>
            <p:cNvSpPr>
              <a:spLocks noChangeArrowheads="1"/>
            </p:cNvSpPr>
            <p:nvPr/>
          </p:nvSpPr>
          <p:spPr bwMode="auto">
            <a:xfrm>
              <a:off x="0" y="71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0" y="1228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0" name="Rectangle 36"/>
            <p:cNvSpPr>
              <a:spLocks noChangeArrowheads="1"/>
            </p:cNvSpPr>
            <p:nvPr/>
          </p:nvSpPr>
          <p:spPr bwMode="auto">
            <a:xfrm>
              <a:off x="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Box 25"/>
            <p:cNvSpPr txBox="1"/>
            <p:nvPr/>
          </p:nvSpPr>
          <p:spPr>
            <a:xfrm>
              <a:off x="1600200" y="144380"/>
              <a:ext cx="556260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600" dirty="0" smtClean="0"/>
                <a:t>Solve by forming equations </a:t>
              </a:r>
              <a:endParaRPr lang="en-US" sz="3600" dirty="0"/>
            </a:p>
          </p:txBody>
        </p:sp>
        <p:pic>
          <p:nvPicPr>
            <p:cNvPr id="1027" name="Picture 3" descr="C:\Users\HP\Desktop\No-15.jpg"/>
            <p:cNvPicPr>
              <a:picLocks noChangeAspect="1" noChangeArrowheads="1"/>
            </p:cNvPicPr>
            <p:nvPr/>
          </p:nvPicPr>
          <p:blipFill>
            <a:blip r:embed="rId2"/>
            <a:srcRect/>
            <a:stretch>
              <a:fillRect/>
            </a:stretch>
          </p:blipFill>
          <p:spPr bwMode="auto">
            <a:xfrm>
              <a:off x="304800" y="919163"/>
              <a:ext cx="8534400" cy="5710237"/>
            </a:xfrm>
            <a:prstGeom prst="rect">
              <a:avLst/>
            </a:prstGeom>
            <a:noFill/>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N0-16.jpg"/>
          <p:cNvPicPr>
            <a:picLocks noChangeAspect="1" noChangeArrowheads="1"/>
          </p:cNvPicPr>
          <p:nvPr/>
        </p:nvPicPr>
        <p:blipFill>
          <a:blip r:embed="rId2"/>
          <a:srcRect/>
          <a:stretch>
            <a:fillRect/>
          </a:stretch>
        </p:blipFill>
        <p:spPr bwMode="auto">
          <a:xfrm>
            <a:off x="766010" y="685800"/>
            <a:ext cx="7696200" cy="5943600"/>
          </a:xfrm>
          <a:prstGeom prst="rect">
            <a:avLst/>
          </a:prstGeom>
          <a:noFill/>
        </p:spPr>
      </p:pic>
      <p:grpSp>
        <p:nvGrpSpPr>
          <p:cNvPr id="3" name="Group 6"/>
          <p:cNvGrpSpPr/>
          <p:nvPr/>
        </p:nvGrpSpPr>
        <p:grpSpPr>
          <a:xfrm>
            <a:off x="-16042" y="0"/>
            <a:ext cx="9160042" cy="6877110"/>
            <a:chOff x="-16042" y="0"/>
            <a:chExt cx="9160042" cy="6877110"/>
          </a:xfrm>
        </p:grpSpPr>
        <p:sp>
          <p:nvSpPr>
            <p:cNvPr id="2" name="TextBox 1"/>
            <p:cNvSpPr txBox="1"/>
            <p:nvPr/>
          </p:nvSpPr>
          <p:spPr>
            <a:xfrm>
              <a:off x="-16042" y="6477000"/>
              <a:ext cx="9144000" cy="400110"/>
            </a:xfrm>
            <a:prstGeom prst="rect">
              <a:avLst/>
            </a:prstGeom>
            <a:solidFill>
              <a:schemeClr val="bg2">
                <a:lumMod val="75000"/>
              </a:schemeClr>
            </a:solidFill>
            <a:ln>
              <a:solidFill>
                <a:schemeClr val="accent1"/>
              </a:solidFill>
            </a:ln>
          </p:spPr>
          <p:txBody>
            <a:bodyPr wrap="square" rtlCol="0">
              <a:spAutoFit/>
            </a:bodyPr>
            <a:lstStyle/>
            <a:p>
              <a:pPr algn="r"/>
              <a:r>
                <a:rPr lang="en-US" sz="2000" b="1" dirty="0" err="1" smtClean="0">
                  <a:latin typeface="Times New Roman" pitchFamily="18" charset="0"/>
                  <a:cs typeface="Times New Roman" pitchFamily="18" charset="0"/>
                </a:rPr>
                <a:t>Maths</a:t>
              </a:r>
              <a:r>
                <a:rPr lang="en-US" sz="2000" b="1" dirty="0" smtClean="0">
                  <a:latin typeface="Times New Roman" pitchFamily="18" charset="0"/>
                  <a:cs typeface="Times New Roman" pitchFamily="18" charset="0"/>
                </a:rPr>
                <a:t> Lab Centre, </a:t>
              </a:r>
              <a:r>
                <a:rPr lang="en-US" sz="2000" b="1" dirty="0" err="1" smtClean="0">
                  <a:latin typeface="Times New Roman" pitchFamily="18" charset="0"/>
                  <a:cs typeface="Times New Roman" pitchFamily="18" charset="0"/>
                </a:rPr>
                <a:t>Bogura</a:t>
              </a:r>
              <a:r>
                <a:rPr lang="en-US" sz="2000" b="1" dirty="0" smtClean="0">
                  <a:latin typeface="Times New Roman" pitchFamily="18" charset="0"/>
                  <a:cs typeface="Times New Roman" pitchFamily="18" charset="0"/>
                </a:rPr>
                <a:t>. Cell: 01716103858</a:t>
              </a:r>
              <a:endParaRPr lang="en-US" sz="2000" b="1" dirty="0">
                <a:latin typeface="Times New Roman" pitchFamily="18" charset="0"/>
                <a:cs typeface="Times New Roman" pitchFamily="18" charset="0"/>
              </a:endParaRPr>
            </a:p>
          </p:txBody>
        </p:sp>
        <p:sp>
          <p:nvSpPr>
            <p:cNvPr id="6" name="TextBox 5"/>
            <p:cNvSpPr txBox="1"/>
            <p:nvPr/>
          </p:nvSpPr>
          <p:spPr>
            <a:xfrm>
              <a:off x="0" y="0"/>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b="1" dirty="0" smtClean="0"/>
                <a:t>Solve by </a:t>
              </a:r>
              <a:r>
                <a:rPr lang="en-US" sz="3600" b="1" dirty="0" smtClean="0">
                  <a:latin typeface="Times New Roman" pitchFamily="18" charset="0"/>
                  <a:cs typeface="Times New Roman" pitchFamily="18" charset="0"/>
                </a:rPr>
                <a:t>forming</a:t>
              </a:r>
              <a:r>
                <a:rPr lang="en-US" sz="3600" b="1" dirty="0" smtClean="0"/>
                <a:t> equations </a:t>
              </a:r>
              <a:endParaRPr lang="en-US" sz="3600" b="1"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294" y="533400"/>
            <a:ext cx="8911250" cy="3657600"/>
            <a:chOff x="72050" y="533400"/>
            <a:chExt cx="8839200" cy="3962400"/>
          </a:xfrm>
        </p:grpSpPr>
        <p:sp>
          <p:nvSpPr>
            <p:cNvPr id="5" name="TextBox 4"/>
            <p:cNvSpPr txBox="1"/>
            <p:nvPr/>
          </p:nvSpPr>
          <p:spPr>
            <a:xfrm>
              <a:off x="2438400" y="533400"/>
              <a:ext cx="444233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b="1" dirty="0" smtClean="0">
                  <a:solidFill>
                    <a:srgbClr val="002060"/>
                  </a:solidFill>
                </a:rPr>
                <a:t>Individual Work</a:t>
              </a:r>
              <a:endParaRPr lang="en-US" sz="4000" b="1" dirty="0">
                <a:solidFill>
                  <a:srgbClr val="002060"/>
                </a:solidFill>
              </a:endParaRPr>
            </a:p>
          </p:txBody>
        </p:sp>
        <p:sp>
          <p:nvSpPr>
            <p:cNvPr id="6" name="TextBox 5"/>
            <p:cNvSpPr txBox="1"/>
            <p:nvPr/>
          </p:nvSpPr>
          <p:spPr>
            <a:xfrm>
              <a:off x="304799" y="1828800"/>
              <a:ext cx="6028109" cy="646331"/>
            </a:xfrm>
            <a:prstGeom prst="rect">
              <a:avLst/>
            </a:prstGeom>
            <a:solidFill>
              <a:srgbClr val="FFC000"/>
            </a:solidFill>
            <a:ln>
              <a:solidFill>
                <a:schemeClr val="accent1"/>
              </a:solidFill>
            </a:ln>
          </p:spPr>
          <p:txBody>
            <a:bodyPr wrap="square" rtlCol="0">
              <a:spAutoFit/>
            </a:bodyPr>
            <a:lstStyle/>
            <a:p>
              <a:r>
                <a:rPr lang="en-US" sz="3600" dirty="0" smtClean="0"/>
                <a:t>Solve by forming equations </a:t>
              </a:r>
              <a:endParaRPr lang="en-US" sz="3600" dirty="0"/>
            </a:p>
          </p:txBody>
        </p:sp>
        <p:pic>
          <p:nvPicPr>
            <p:cNvPr id="11266" name="Picture 2" descr="C:\Users\HP\Desktop\IW-01.jpg"/>
            <p:cNvPicPr>
              <a:picLocks noChangeAspect="1" noChangeArrowheads="1"/>
            </p:cNvPicPr>
            <p:nvPr/>
          </p:nvPicPr>
          <p:blipFill>
            <a:blip r:embed="rId2"/>
            <a:srcRect/>
            <a:stretch>
              <a:fillRect/>
            </a:stretch>
          </p:blipFill>
          <p:spPr bwMode="auto">
            <a:xfrm>
              <a:off x="72050" y="2971800"/>
              <a:ext cx="8839200" cy="1524000"/>
            </a:xfrm>
            <a:prstGeom prst="rect">
              <a:avLst/>
            </a:prstGeom>
            <a:noFill/>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1725</TotalTime>
  <Words>421</Words>
  <Application>Microsoft Office PowerPoint</Application>
  <PresentationFormat>On-screen Show (4:3)</PresentationFormat>
  <Paragraphs>64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Slide 1</vt:lpstr>
      <vt:lpstr>Teacher’s Information</vt:lpstr>
      <vt:lpstr>Slide 3</vt:lpstr>
      <vt:lpstr>Observe the following</vt:lpstr>
      <vt:lpstr>Topic = ?</vt:lpstr>
      <vt:lpstr>Learning Outcomes /Objectives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280</cp:revision>
  <dcterms:created xsi:type="dcterms:W3CDTF">2006-08-16T00:00:00Z</dcterms:created>
  <dcterms:modified xsi:type="dcterms:W3CDTF">2020-06-19T07:36:31Z</dcterms:modified>
</cp:coreProperties>
</file>