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3"/>
  </p:notesMasterIdLst>
  <p:sldIdLst>
    <p:sldId id="269" r:id="rId2"/>
    <p:sldId id="270" r:id="rId3"/>
    <p:sldId id="275" r:id="rId4"/>
    <p:sldId id="257" r:id="rId5"/>
    <p:sldId id="278" r:id="rId6"/>
    <p:sldId id="279" r:id="rId7"/>
    <p:sldId id="287" r:id="rId8"/>
    <p:sldId id="288" r:id="rId9"/>
    <p:sldId id="289" r:id="rId10"/>
    <p:sldId id="290" r:id="rId11"/>
    <p:sldId id="291" r:id="rId12"/>
    <p:sldId id="292" r:id="rId13"/>
    <p:sldId id="293" r:id="rId14"/>
    <p:sldId id="294" r:id="rId15"/>
    <p:sldId id="295" r:id="rId16"/>
    <p:sldId id="296" r:id="rId17"/>
    <p:sldId id="297" r:id="rId18"/>
    <p:sldId id="282" r:id="rId19"/>
    <p:sldId id="283" r:id="rId20"/>
    <p:sldId id="284" r:id="rId21"/>
    <p:sldId id="28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7" d="100"/>
          <a:sy n="57" d="100"/>
        </p:scale>
        <p:origin x="-1296" y="-19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8E5962-B7E8-4CF7-9ECE-3B3108C83E57}" type="datetimeFigureOut">
              <a:rPr lang="en-US" smtClean="0"/>
              <a:pPr/>
              <a:t>6/19/2020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B14BDE-25F0-4A0F-93F8-563A8CCCF174}" type="slidenum">
              <a:rPr lang="en-US" smtClean="0"/>
              <a:pPr/>
              <a:t>‹#›</a:t>
            </a:fld>
            <a:endParaRPr lang="en-US"/>
          </a:p>
        </p:txBody>
      </p:sp>
    </p:spTree>
    <p:extLst>
      <p:ext uri="{BB962C8B-B14F-4D97-AF65-F5344CB8AC3E}">
        <p14:creationId xmlns="" xmlns:p14="http://schemas.microsoft.com/office/powerpoint/2010/main" val="4026134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A92DFA-87D6-4C4E-A42F-22824B49D293}"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92DFA-87D6-4C4E-A42F-22824B49D293}"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92DFA-87D6-4C4E-A42F-22824B49D293}"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92DFA-87D6-4C4E-A42F-22824B49D293}"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A92DFA-87D6-4C4E-A42F-22824B49D293}"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A92DFA-87D6-4C4E-A42F-22824B49D293}" type="datetimeFigureOut">
              <a:rPr lang="en-US" smtClean="0"/>
              <a:pPr/>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A92DFA-87D6-4C4E-A42F-22824B49D293}" type="datetimeFigureOut">
              <a:rPr lang="en-US" smtClean="0"/>
              <a:pPr/>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A92DFA-87D6-4C4E-A42F-22824B49D293}" type="datetimeFigureOut">
              <a:rPr lang="en-US" smtClean="0"/>
              <a:pPr/>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92DFA-87D6-4C4E-A42F-22824B49D293}" type="datetimeFigureOut">
              <a:rPr lang="en-US" smtClean="0"/>
              <a:pPr/>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92DFA-87D6-4C4E-A42F-22824B49D293}" type="datetimeFigureOut">
              <a:rPr lang="en-US" smtClean="0"/>
              <a:pPr/>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92DFA-87D6-4C4E-A42F-22824B49D293}" type="datetimeFigureOut">
              <a:rPr lang="en-US" smtClean="0"/>
              <a:pPr/>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40654-1087-4F63-9BED-75936D4D8C9A}" type="slidenum">
              <a:rPr lang="en-US" smtClean="0"/>
              <a:pPr/>
              <a:t>‹#›</a:t>
            </a:fld>
            <a:endParaRPr lang="en-US"/>
          </a:p>
        </p:txBody>
      </p:sp>
    </p:spTree>
  </p:cSld>
  <p:clrMapOvr>
    <a:masterClrMapping/>
  </p:clrMapOvr>
  <p:transition spd="med">
    <p:newsflash/>
    <p:sndAc>
      <p:stSnd>
        <p:snd r:embed="rId1" name="camera.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F1A70-5C71-4EA5-BD86-D013A3A478CC}" type="datetimeFigureOut">
              <a:rPr lang="en-US" smtClean="0"/>
              <a:pPr/>
              <a:t>6/19/2020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D90C0-8321-49E6-96FE-6641FCF1BCE3}" type="slidenum">
              <a:rPr lang="en-US" smtClean="0"/>
              <a:pPr/>
              <a:t>‹#›</a:t>
            </a:fld>
            <a:endParaRPr lang="en-US"/>
          </a:p>
        </p:txBody>
      </p:sp>
      <p:pic>
        <p:nvPicPr>
          <p:cNvPr id="7" name="Picture 2" descr="C:\Users\RAFI\Desktop\New folder\red-flower-swirl-corner-frame_71Mc_G_S.jpg"/>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0" y="5486400"/>
            <a:ext cx="1758462" cy="137160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C:\Users\RAFI\Desktop\New folder\red-flower-swirl-corner-frame_71Mc_G_S.jpg"/>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rot="5400000">
            <a:off x="-193431" y="193432"/>
            <a:ext cx="1758462" cy="137160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RAFI\Desktop\New folder\red-flower-swirl-corner-frame_71Mc_G_S.jpg"/>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rot="10800000">
            <a:off x="7391400" y="13448"/>
            <a:ext cx="1758462" cy="13716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RAFI\Desktop\New folder\red-flower-swirl-corner-frame_71Mc_G_S.jpg"/>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rot="16200000">
            <a:off x="7570004" y="5275040"/>
            <a:ext cx="1758462" cy="1371600"/>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med">
    <p:newsflash/>
    <p:sndAc>
      <p:stSnd>
        <p:snd r:embed="rId13" name="camera.wav" builtIn="1"/>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bn.wikipedia.org/wiki/%E0%A6%AA%E0%A7%81%E0%A6%A3%E0%A7%8D%E0%A6%A1%E0%A7%8D%E0%A6%B0%E0%A6%AC%E0%A6%B0%E0%A7%8D%E0%A6%A7%E0%A6%A8" TargetMode="Externa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8400" y="685800"/>
            <a:ext cx="4343400" cy="1015663"/>
          </a:xfrm>
          <a:prstGeom prst="rect">
            <a:avLst/>
          </a:prstGeom>
          <a:noFill/>
        </p:spPr>
        <p:txBody>
          <a:bodyPr wrap="square" rtlCol="0">
            <a:spAutoFit/>
          </a:bodyPr>
          <a:lstStyle/>
          <a:p>
            <a:pPr algn="ctr"/>
            <a:r>
              <a:rPr lang="en-US" sz="6000" b="1" dirty="0" err="1" smtClean="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3500" dist="50800" dir="10800000">
                    <a:prstClr val="black">
                      <a:alpha val="50000"/>
                    </a:prstClr>
                  </a:innerShdw>
                </a:effectLst>
                <a:latin typeface="NikoshBAN" pitchFamily="2" charset="0"/>
                <a:cs typeface="NikoshBAN" pitchFamily="2" charset="0"/>
              </a:rPr>
              <a:t>স্বাগতম</a:t>
            </a:r>
            <a:endParaRPr lang="en-US" sz="6000" b="1" dirty="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3500" dist="50800" dir="10800000">
                  <a:prstClr val="black">
                    <a:alpha val="50000"/>
                  </a:prstClr>
                </a:innerShdw>
              </a:effectLst>
              <a:latin typeface="NikoshBAN" pitchFamily="2" charset="0"/>
              <a:cs typeface="NikoshBAN" pitchFamily="2" charset="0"/>
            </a:endParaRPr>
          </a:p>
        </p:txBody>
      </p:sp>
      <p:pic>
        <p:nvPicPr>
          <p:cNvPr id="4" name="Picture 3" descr="প্রাচীন-জনপ্রবাহ-3.jpg"/>
          <p:cNvPicPr>
            <a:picLocks noChangeAspect="1"/>
          </p:cNvPicPr>
          <p:nvPr/>
        </p:nvPicPr>
        <p:blipFill>
          <a:blip r:embed="rId3"/>
          <a:stretch>
            <a:fillRect/>
          </a:stretch>
        </p:blipFill>
        <p:spPr>
          <a:xfrm>
            <a:off x="1295400" y="2362200"/>
            <a:ext cx="6604000" cy="3467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3727702767"/>
      </p:ext>
    </p:extLst>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8600"/>
            <a:ext cx="6477000" cy="76944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4400" dirty="0" err="1" smtClean="0">
                <a:latin typeface="NikoshBAN" pitchFamily="2" charset="0"/>
                <a:cs typeface="NikoshBAN" pitchFamily="2" charset="0"/>
              </a:rPr>
              <a:t>কয়েকটি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জনপদের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বর্ণনা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দেওয়া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হল</a:t>
            </a:r>
            <a:endParaRPr lang="en-US" sz="4400" dirty="0">
              <a:latin typeface="NikoshBAN" pitchFamily="2" charset="0"/>
              <a:cs typeface="NikoshBAN" pitchFamily="2" charset="0"/>
            </a:endParaRPr>
          </a:p>
        </p:txBody>
      </p:sp>
      <p:sp>
        <p:nvSpPr>
          <p:cNvPr id="1025" name="Rectangle 1"/>
          <p:cNvSpPr>
            <a:spLocks noChangeArrowheads="1"/>
          </p:cNvSpPr>
          <p:nvPr/>
        </p:nvSpPr>
        <p:spPr bwMode="auto">
          <a:xfrm>
            <a:off x="0" y="4419600"/>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প্রাচীন বাংলার জনপদ গুলােকে শশাঙ্ক গৌড় নামে একত্রিত করেন। পাণিনির গ্রন্থে সর্বপ্রথম গৌড়ের উল্লেখ পাওয়া যায়। কৌটিল্যের অর্থশাস্ত্র’ গ্রন্থে এ জনপদের শিল্প ও কৃষিজাত দ্রব্যের উল্লেখ পাওয়া যায়। হর্ষবর্ধনের শিলালিপি হতে প্রমাণিত হয় যে, সমুদ্র উপকূল হতে গৌড় দেশ খুব বেশি দূরে ছিল না। সাত শতকে গৌড়রাজ শশাঙ্কের রাজধানী ছিল মুর্শিদাবাদ জেলার কর্ণসুবর্ণ। বাংলাদেশের চাঁপাইনবাবগঞ্জ ও এর সন্নিকটের এলাকা গৌড় রাজ্যের অন্তর্ভুক্ত ছিল। আধুনিক এ লদহ, মুর্শিদাবাদ, বীরভূম ও বর্ধমানের কিছু অংশ গৌড়ের সীমানা মনে করা হয়।</a:t>
            </a:r>
            <a:endParaRPr kumimoji="0" lang="bn-IN" b="0" i="0" u="none" strike="noStrike" cap="none" normalizeH="0" baseline="0" dirty="0" smtClean="0">
              <a:ln>
                <a:noFill/>
              </a:ln>
              <a:solidFill>
                <a:schemeClr val="tx1"/>
              </a:solidFill>
              <a:effectLst/>
              <a:latin typeface="NikoshBAN" pitchFamily="2" charset="0"/>
              <a:cs typeface="NikoshBAN" pitchFamily="2" charset="0"/>
            </a:endParaRPr>
          </a:p>
        </p:txBody>
      </p:sp>
      <p:pic>
        <p:nvPicPr>
          <p:cNvPr id="5" name="Picture 4" descr="গৌড়.jpg"/>
          <p:cNvPicPr>
            <a:picLocks noChangeAspect="1"/>
          </p:cNvPicPr>
          <p:nvPr/>
        </p:nvPicPr>
        <p:blipFill>
          <a:blip r:embed="rId3"/>
          <a:stretch>
            <a:fillRect/>
          </a:stretch>
        </p:blipFill>
        <p:spPr>
          <a:xfrm>
            <a:off x="1676400" y="1600200"/>
            <a:ext cx="5715000" cy="2133600"/>
          </a:xfrm>
          <a:prstGeom prst="rect">
            <a:avLst/>
          </a:prstGeom>
        </p:spPr>
      </p:pic>
      <p:sp>
        <p:nvSpPr>
          <p:cNvPr id="6" name="TextBox 5"/>
          <p:cNvSpPr txBox="1"/>
          <p:nvPr/>
        </p:nvSpPr>
        <p:spPr>
          <a:xfrm>
            <a:off x="3962400" y="3810000"/>
            <a:ext cx="1066800" cy="646331"/>
          </a:xfrm>
          <a:prstGeom prst="rect">
            <a:avLst/>
          </a:prstGeom>
          <a:noFill/>
        </p:spPr>
        <p:txBody>
          <a:bodyPr wrap="square" rtlCol="0">
            <a:spAutoFit/>
          </a:bodyPr>
          <a:lstStyle/>
          <a:p>
            <a:r>
              <a:rPr lang="en-US" sz="3600" dirty="0" err="1" smtClean="0">
                <a:latin typeface="NikoshBAN" pitchFamily="2" charset="0"/>
                <a:cs typeface="NikoshBAN" pitchFamily="2" charset="0"/>
              </a:rPr>
              <a:t>গৌড়</a:t>
            </a:r>
            <a:endParaRPr lang="en-US" sz="3600" dirty="0">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25"/>
                                        </p:tgtEl>
                                        <p:attrNameLst>
                                          <p:attrName>style.visibility</p:attrName>
                                        </p:attrNameLst>
                                      </p:cBhvr>
                                      <p:to>
                                        <p:strVal val="visible"/>
                                      </p:to>
                                    </p:set>
                                    <p:animEffect transition="in" filter="strips(downLeft)">
                                      <p:cBhvr>
                                        <p:cTn id="22"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0"/>
            <a:ext cx="13716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400" dirty="0" smtClean="0">
                <a:latin typeface="NikoshBAN" pitchFamily="2" charset="0"/>
                <a:cs typeface="NikoshBAN" pitchFamily="2" charset="0"/>
              </a:rPr>
              <a:t>  </a:t>
            </a:r>
            <a:r>
              <a:rPr lang="bn-IN" sz="4400" dirty="0" smtClean="0">
                <a:latin typeface="NikoshBAN" pitchFamily="2" charset="0"/>
                <a:cs typeface="NikoshBAN" pitchFamily="2" charset="0"/>
              </a:rPr>
              <a:t>বঙ্গ</a:t>
            </a:r>
            <a:endParaRPr lang="en-US" sz="4400" dirty="0">
              <a:latin typeface="NikoshBAN" pitchFamily="2" charset="0"/>
              <a:cs typeface="NikoshBAN" pitchFamily="2" charset="0"/>
            </a:endParaRPr>
          </a:p>
        </p:txBody>
      </p:sp>
      <p:pic>
        <p:nvPicPr>
          <p:cNvPr id="3" name="Picture 2" descr="b4.jpeg"/>
          <p:cNvPicPr>
            <a:picLocks noChangeAspect="1"/>
          </p:cNvPicPr>
          <p:nvPr/>
        </p:nvPicPr>
        <p:blipFill>
          <a:blip r:embed="rId3"/>
          <a:stretch>
            <a:fillRect/>
          </a:stretch>
        </p:blipFill>
        <p:spPr>
          <a:xfrm>
            <a:off x="2895600" y="914400"/>
            <a:ext cx="3467100" cy="215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745" name="Rectangle 1"/>
          <p:cNvSpPr>
            <a:spLocks noChangeArrowheads="1"/>
          </p:cNvSpPr>
          <p:nvPr/>
        </p:nvSpPr>
        <p:spPr bwMode="auto">
          <a:xfrm>
            <a:off x="0" y="3810000"/>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বৃহত্তর ঢাকা, ময়মনসিংহ, কুমিল্লা, বরিশাল, পাবনা, ফরিদপুর নােয়াখালী, বাকেরগঞ্জ ও পটুয়াখালীর নিম্ন জলাভূমি এবং পশ্চিমের উচ্চভূমি যশাের, কুষ্টিয়া, নদীয়া, শান্তিপুর ও ঢাকার বিক্রমপুর সংলগ্ন অঞ্চল ছিল বঙ্গ জনপদের অন্তর্গত। পাঠান আমলে সমগ্র বাংলা বঙ্গ নামে ঐক্যবদ্ধ হয়। পুরানাে শিলালিপিতে ‘বিক্রমপুর’ ও ‘নাব্য' নামে দুটি অংশের উল্লেখ রয়েছে। প্রাচীন বঙ্গ ছিল একটি শক্তিশালী রাজ্য। ঐতরেয় আরণ্যক' গ্রন্থে বঙ্গ নামে উল্লেখ পাওয়া যায়। এছাড়া রামায়ণ, মহাভারতে এবং কালিদাসের ‘রঘুবংশ’ গ্রন্থে ‘বঙ্গ’ নামের উল্লেখ পাওয়া যায়।</a:t>
            </a:r>
            <a:endParaRPr kumimoji="0" lang="bn-IN" sz="2000" b="0" i="0" u="none" strike="noStrike" cap="none" normalizeH="0" baseline="0" dirty="0" smtClean="0">
              <a:ln>
                <a:noFill/>
              </a:ln>
              <a:solidFill>
                <a:schemeClr val="tx1"/>
              </a:solidFill>
              <a:effectLst/>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31745"/>
                                        </p:tgtEl>
                                        <p:attrNameLst>
                                          <p:attrName>style.visibility</p:attrName>
                                        </p:attrNameLst>
                                      </p:cBhvr>
                                      <p:to>
                                        <p:strVal val="visible"/>
                                      </p:to>
                                    </p:set>
                                    <p:anim calcmode="lin" valueType="num">
                                      <p:cBhvr>
                                        <p:cTn id="20" dur="500" fill="hold"/>
                                        <p:tgtEl>
                                          <p:spTgt spid="31745"/>
                                        </p:tgtEl>
                                        <p:attrNameLst>
                                          <p:attrName>ppt_w</p:attrName>
                                        </p:attrNameLst>
                                      </p:cBhvr>
                                      <p:tavLst>
                                        <p:tav tm="0">
                                          <p:val>
                                            <p:fltVal val="0"/>
                                          </p:val>
                                        </p:tav>
                                        <p:tav tm="100000">
                                          <p:val>
                                            <p:strVal val="#ppt_w"/>
                                          </p:val>
                                        </p:tav>
                                      </p:tavLst>
                                    </p:anim>
                                    <p:anim calcmode="lin" valueType="num">
                                      <p:cBhvr>
                                        <p:cTn id="21" dur="500" fill="hold"/>
                                        <p:tgtEl>
                                          <p:spTgt spid="31745"/>
                                        </p:tgtEl>
                                        <p:attrNameLst>
                                          <p:attrName>ppt_h</p:attrName>
                                        </p:attrNameLst>
                                      </p:cBhvr>
                                      <p:tavLst>
                                        <p:tav tm="0">
                                          <p:val>
                                            <p:fltVal val="0"/>
                                          </p:val>
                                        </p:tav>
                                        <p:tav tm="100000">
                                          <p:val>
                                            <p:strVal val="#ppt_h"/>
                                          </p:val>
                                        </p:tav>
                                      </p:tavLst>
                                    </p:anim>
                                    <p:animEffect transition="in" filter="fade">
                                      <p:cBhvr>
                                        <p:cTn id="22" dur="500"/>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7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0"/>
            <a:ext cx="1600200" cy="76944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IN" sz="4400" dirty="0" smtClean="0">
                <a:latin typeface="NikoshBAN" pitchFamily="2" charset="0"/>
                <a:cs typeface="NikoshBAN" pitchFamily="2" charset="0"/>
              </a:rPr>
              <a:t>সমতট</a:t>
            </a:r>
            <a:endParaRPr lang="en-US" sz="4400" dirty="0">
              <a:latin typeface="NikoshBAN" pitchFamily="2" charset="0"/>
              <a:cs typeface="NikoshBAN" pitchFamily="2" charset="0"/>
            </a:endParaRPr>
          </a:p>
        </p:txBody>
      </p:sp>
      <p:sp>
        <p:nvSpPr>
          <p:cNvPr id="32769" name="Rectangle 1"/>
          <p:cNvSpPr>
            <a:spLocks noChangeArrowheads="1"/>
          </p:cNvSpPr>
          <p:nvPr/>
        </p:nvSpPr>
        <p:spPr bwMode="auto">
          <a:xfrm>
            <a:off x="228600" y="502920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1600" b="1"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চীনা পরিব্রাজক হিউয়েন সাং</a:t>
            </a:r>
            <a:r>
              <a:rPr kumimoji="0" lang="bn-IN" sz="16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এর বিবরণ অনুযায়ী সমতট ছিল বঙ্গ রাজ্যের দক্ষিণ পূর্বাংশের একটি নতুন রাজ্য। মেঘনা নদীর মােহনাসহ বর্তমান কুমিল্লা ও নােয়াখালী অঞ্চল সমতটের অন্তর্ভুক্ত। কুমিল্লা জেলার বড় কামতা সমতট রাজ্যের রাজধানী ছিল বলে জানা যায়। কুমিল্লা ময়নামতিতে পাওয়া প্রাচীন নিদর্শনের মধ্যে অন্যতম ‘শালবন বিহার।</a:t>
            </a:r>
            <a:endParaRPr kumimoji="0" lang="bn-IN" sz="1600" b="0" i="0" u="none" strike="noStrike" cap="none" normalizeH="0" baseline="0" dirty="0" smtClean="0">
              <a:ln>
                <a:noFill/>
              </a:ln>
              <a:solidFill>
                <a:schemeClr val="tx1"/>
              </a:solidFill>
              <a:effectLst/>
              <a:latin typeface="NikoshBAN" pitchFamily="2" charset="0"/>
              <a:cs typeface="NikoshBAN" pitchFamily="2" charset="0"/>
            </a:endParaRPr>
          </a:p>
        </p:txBody>
      </p:sp>
      <p:pic>
        <p:nvPicPr>
          <p:cNvPr id="5" name="Picture 4" descr="সমতট.jpg"/>
          <p:cNvPicPr>
            <a:picLocks noChangeAspect="1"/>
          </p:cNvPicPr>
          <p:nvPr/>
        </p:nvPicPr>
        <p:blipFill>
          <a:blip r:embed="rId3"/>
          <a:stretch>
            <a:fillRect/>
          </a:stretch>
        </p:blipFill>
        <p:spPr>
          <a:xfrm>
            <a:off x="1219200" y="1143000"/>
            <a:ext cx="67818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2769"/>
                                        </p:tgtEl>
                                        <p:attrNameLst>
                                          <p:attrName>style.visibility</p:attrName>
                                        </p:attrNameLst>
                                      </p:cBhvr>
                                      <p:to>
                                        <p:strVal val="visible"/>
                                      </p:to>
                                    </p:set>
                                    <p:anim calcmode="lin" valueType="num">
                                      <p:cBhvr>
                                        <p:cTn id="19" dur="500" fill="hold"/>
                                        <p:tgtEl>
                                          <p:spTgt spid="32769"/>
                                        </p:tgtEl>
                                        <p:attrNameLst>
                                          <p:attrName>ppt_w</p:attrName>
                                        </p:attrNameLst>
                                      </p:cBhvr>
                                      <p:tavLst>
                                        <p:tav tm="0">
                                          <p:val>
                                            <p:fltVal val="0"/>
                                          </p:val>
                                        </p:tav>
                                        <p:tav tm="100000">
                                          <p:val>
                                            <p:strVal val="#ppt_w"/>
                                          </p:val>
                                        </p:tav>
                                      </p:tavLst>
                                    </p:anim>
                                    <p:anim calcmode="lin" valueType="num">
                                      <p:cBhvr>
                                        <p:cTn id="20" dur="500" fill="hold"/>
                                        <p:tgtEl>
                                          <p:spTgt spid="32769"/>
                                        </p:tgtEl>
                                        <p:attrNameLst>
                                          <p:attrName>ppt_h</p:attrName>
                                        </p:attrNameLst>
                                      </p:cBhvr>
                                      <p:tavLst>
                                        <p:tav tm="0">
                                          <p:val>
                                            <p:fltVal val="0"/>
                                          </p:val>
                                        </p:tav>
                                        <p:tav tm="100000">
                                          <p:val>
                                            <p:strVal val="#ppt_h"/>
                                          </p:val>
                                        </p:tav>
                                      </p:tavLst>
                                    </p:anim>
                                    <p:animEffect transition="in" filter="fade">
                                      <p:cBhvr>
                                        <p:cTn id="21" dur="500"/>
                                        <p:tgtEl>
                                          <p:spTgt spid="32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7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0"/>
            <a:ext cx="914400" cy="76944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bn-IN" sz="4400" dirty="0" smtClean="0">
                <a:latin typeface="NikoshBAN" pitchFamily="2" charset="0"/>
                <a:cs typeface="NikoshBAN" pitchFamily="2" charset="0"/>
              </a:rPr>
              <a:t>রাঢ়</a:t>
            </a:r>
            <a:endParaRPr lang="en-US" sz="4400" dirty="0">
              <a:latin typeface="NikoshBAN" pitchFamily="2" charset="0"/>
              <a:cs typeface="NikoshBAN" pitchFamily="2" charset="0"/>
            </a:endParaRPr>
          </a:p>
        </p:txBody>
      </p:sp>
      <p:pic>
        <p:nvPicPr>
          <p:cNvPr id="3" name="Picture 2" descr="রাঢ়.jpg"/>
          <p:cNvPicPr>
            <a:picLocks noChangeAspect="1"/>
          </p:cNvPicPr>
          <p:nvPr/>
        </p:nvPicPr>
        <p:blipFill>
          <a:blip r:embed="rId3"/>
          <a:stretch>
            <a:fillRect/>
          </a:stretch>
        </p:blipFill>
        <p:spPr>
          <a:xfrm>
            <a:off x="609600" y="1219200"/>
            <a:ext cx="7620000" cy="2533650"/>
          </a:xfrm>
          <a:prstGeom prst="rect">
            <a:avLst/>
          </a:prstGeom>
          <a:ln>
            <a:noFill/>
          </a:ln>
          <a:effectLst>
            <a:softEdge rad="112500"/>
          </a:effectLst>
        </p:spPr>
      </p:pic>
      <p:sp>
        <p:nvSpPr>
          <p:cNvPr id="33793" name="Rectangle 1"/>
          <p:cNvSpPr>
            <a:spLocks noChangeArrowheads="1"/>
          </p:cNvSpPr>
          <p:nvPr/>
        </p:nvSpPr>
        <p:spPr bwMode="auto">
          <a:xfrm>
            <a:off x="0" y="419100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রাঢ় বাংলার একটি প্রাচীন জনপদ। ভাগীরথী নদীর পশ্চিম তীর হতে গঙ্গা নদীর দক্ষিণাঞ্চল রাঢ় অঞ্চলের অন্তর্গত। অজয় নদী রাঢ় অঞ্চলকে দুই ভাগে ভাগ করেছে। উত্তর রাঢ় বর্তমান মুর্শিদাবাদ জেলার পশ্চিমাংশ সমগ্র বীরভূম জেলা এবং বর্ধমান জেলার কাটোয়া মহকুমা দক্ষিণ রাঢ় বর্ধমানে দক্ষিণাংশ হুগলি বহুলাংশ এবং হাওড়া জেলা।</a:t>
            </a:r>
            <a:endParaRPr kumimoji="0" lang="bn-IN" sz="2000" b="0" i="0" u="none" strike="noStrike" cap="none" normalizeH="0" baseline="0" dirty="0" smtClean="0">
              <a:ln>
                <a:noFill/>
              </a:ln>
              <a:solidFill>
                <a:schemeClr val="tx1"/>
              </a:solidFill>
              <a:effectLst/>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3793"/>
                                        </p:tgtEl>
                                        <p:attrNameLst>
                                          <p:attrName>style.visibility</p:attrName>
                                        </p:attrNameLst>
                                      </p:cBhvr>
                                      <p:to>
                                        <p:strVal val="visible"/>
                                      </p:to>
                                    </p:set>
                                    <p:anim calcmode="lin" valueType="num">
                                      <p:cBhvr additive="base">
                                        <p:cTn id="18" dur="500" fill="hold"/>
                                        <p:tgtEl>
                                          <p:spTgt spid="33793"/>
                                        </p:tgtEl>
                                        <p:attrNameLst>
                                          <p:attrName>ppt_x</p:attrName>
                                        </p:attrNameLst>
                                      </p:cBhvr>
                                      <p:tavLst>
                                        <p:tav tm="0">
                                          <p:val>
                                            <p:strVal val="#ppt_x"/>
                                          </p:val>
                                        </p:tav>
                                        <p:tav tm="100000">
                                          <p:val>
                                            <p:strVal val="#ppt_x"/>
                                          </p:val>
                                        </p:tav>
                                      </p:tavLst>
                                    </p:anim>
                                    <p:anim calcmode="lin" valueType="num">
                                      <p:cBhvr additive="base">
                                        <p:cTn id="19" dur="500" fill="hold"/>
                                        <p:tgtEl>
                                          <p:spTgt spid="337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7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2590800"/>
            <a:ext cx="2209800" cy="76944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IN" sz="4400" dirty="0" smtClean="0">
                <a:latin typeface="NikoshBAN" pitchFamily="2" charset="0"/>
                <a:cs typeface="NikoshBAN" pitchFamily="2" charset="0"/>
              </a:rPr>
              <a:t>হরিকেল</a:t>
            </a:r>
            <a:endParaRPr lang="en-US" sz="4400" dirty="0">
              <a:latin typeface="NikoshBAN" pitchFamily="2" charset="0"/>
              <a:cs typeface="NikoshBAN" pitchFamily="2" charset="0"/>
            </a:endParaRPr>
          </a:p>
        </p:txBody>
      </p:sp>
      <p:pic>
        <p:nvPicPr>
          <p:cNvPr id="4" name="Picture 3" descr="হরিকেল.jpg"/>
          <p:cNvPicPr>
            <a:picLocks noChangeAspect="1"/>
          </p:cNvPicPr>
          <p:nvPr/>
        </p:nvPicPr>
        <p:blipFill>
          <a:blip r:embed="rId3"/>
          <a:stretch>
            <a:fillRect/>
          </a:stretch>
        </p:blipFill>
        <p:spPr>
          <a:xfrm>
            <a:off x="1371600" y="0"/>
            <a:ext cx="6172200" cy="2438400"/>
          </a:xfrm>
          <a:prstGeom prst="rect">
            <a:avLst/>
          </a:prstGeom>
          <a:ln>
            <a:noFill/>
          </a:ln>
          <a:effectLst>
            <a:softEdge rad="112500"/>
          </a:effectLst>
        </p:spPr>
      </p:pic>
      <p:sp>
        <p:nvSpPr>
          <p:cNvPr id="34817" name="Rectangle 1"/>
          <p:cNvSpPr>
            <a:spLocks noChangeArrowheads="1"/>
          </p:cNvSpPr>
          <p:nvPr/>
        </p:nvSpPr>
        <p:spPr bwMode="auto">
          <a:xfrm>
            <a:off x="0" y="388620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সপ্তম শতকের লেখকেরা হরিকেল নামে একটি জনপদের বর্ণনা করেছেন। চীনা ভ্রমণকারী ইৎ সিং বলেছেন, হরিকেল ছিল পূর্ব ভারতের শেষ সীমায়। ত্রিপুরার শৈলশ্রেণির সমান্তরাল অঞ্চল সিলেট হতে চট্টগ্রাম পর্যন্ত হরিকেল বিস্তৃত। ঢাকা বিশ্ববিদ্যালয়ে রক্ষিত দুইটি শিলালিপিতে হরিকেল সিলেটের সঙ্গে সমর্থক বলে উল্লেখ করা হয়েছে।</a:t>
            </a:r>
            <a:endParaRPr kumimoji="0" lang="bn-IN" sz="2000" b="0" i="0" u="none" strike="noStrike" cap="none" normalizeH="0" baseline="0" dirty="0" smtClean="0">
              <a:ln>
                <a:noFill/>
              </a:ln>
              <a:solidFill>
                <a:schemeClr val="tx1"/>
              </a:solidFill>
              <a:effectLst/>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34817"/>
                                        </p:tgtEl>
                                        <p:attrNameLst>
                                          <p:attrName>style.visibility</p:attrName>
                                        </p:attrNameLst>
                                      </p:cBhvr>
                                      <p:to>
                                        <p:strVal val="visible"/>
                                      </p:to>
                                    </p:set>
                                    <p:animEffect transition="in" filter="plus(in)">
                                      <p:cBhvr>
                                        <p:cTn id="20" dur="2000"/>
                                        <p:tgtEl>
                                          <p:spTgt spid="34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8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3048000"/>
            <a:ext cx="23622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bn-IN" sz="3600" dirty="0" smtClean="0">
                <a:latin typeface="NikoshBAN" pitchFamily="2" charset="0"/>
                <a:cs typeface="NikoshBAN" pitchFamily="2" charset="0"/>
              </a:rPr>
              <a:t>চন্দ্রদ্বীপ/বাকলা</a:t>
            </a:r>
            <a:endParaRPr lang="en-US" sz="3600" dirty="0">
              <a:latin typeface="NikoshBAN" pitchFamily="2" charset="0"/>
              <a:cs typeface="NikoshBAN" pitchFamily="2" charset="0"/>
            </a:endParaRPr>
          </a:p>
        </p:txBody>
      </p:sp>
      <p:pic>
        <p:nvPicPr>
          <p:cNvPr id="3" name="Picture 2" descr="বাকলা.jpg"/>
          <p:cNvPicPr>
            <a:picLocks noChangeAspect="1"/>
          </p:cNvPicPr>
          <p:nvPr/>
        </p:nvPicPr>
        <p:blipFill>
          <a:blip r:embed="rId3"/>
          <a:stretch>
            <a:fillRect/>
          </a:stretch>
        </p:blipFill>
        <p:spPr>
          <a:xfrm>
            <a:off x="1447800" y="0"/>
            <a:ext cx="5334000" cy="2971800"/>
          </a:xfrm>
          <a:prstGeom prst="rect">
            <a:avLst/>
          </a:prstGeom>
          <a:ln>
            <a:noFill/>
          </a:ln>
          <a:effectLst>
            <a:outerShdw blurRad="292100" dist="139700" dir="2700000" algn="tl" rotWithShape="0">
              <a:srgbClr val="333333">
                <a:alpha val="65000"/>
              </a:srgbClr>
            </a:outerShdw>
          </a:effectLst>
        </p:spPr>
      </p:pic>
      <p:sp>
        <p:nvSpPr>
          <p:cNvPr id="35841" name="Rectangle 1"/>
          <p:cNvSpPr>
            <a:spLocks noChangeArrowheads="1"/>
          </p:cNvSpPr>
          <p:nvPr/>
        </p:nvSpPr>
        <p:spPr bwMode="auto">
          <a:xfrm>
            <a:off x="0" y="396240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15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আইন-ই-আকবরী' গ্রন্থে উল্লেখিত বাকলা পরগণা বর্তমান বরিশাল জেলার অন্তর্গত। মধ্যযুগে বর্তমানে বরিশাল জেলাই ছিল চন্দ্রদ্বীপের মূল ভূখণ্ড ও প্রাণকেন্দ্র। এ প্রাচীন জনপদটি বালেশ্বর ও মেঘনার মধ্যবর্তী স্থানে অবস্থিত ছিল। পাল যুগে এটি ত্রৈলােক্য চন্দ্রের শাসনাধীন ভূখণ্ডরূপে শাসিত হ</a:t>
            </a:r>
            <a:r>
              <a:rPr kumimoji="0" lang="en-US" sz="2400" b="0" i="0" u="none" strike="noStrike" cap="none" normalizeH="0" baseline="0" dirty="0" err="1" smtClean="0">
                <a:ln>
                  <a:noFill/>
                </a:ln>
                <a:solidFill>
                  <a:srgbClr val="202122"/>
                </a:solidFill>
                <a:effectLst/>
                <a:latin typeface="NikoshBAN" pitchFamily="2" charset="0"/>
                <a:ea typeface="Times New Roman" pitchFamily="18" charset="0"/>
                <a:cs typeface="NikoshBAN" pitchFamily="2" charset="0"/>
              </a:rPr>
              <a:t>তো</a:t>
            </a:r>
            <a:endParaRPr kumimoji="0" lang="bn-IN" sz="2400" b="0" i="0" u="none" strike="noStrike" cap="none" normalizeH="0" baseline="0" dirty="0" smtClean="0">
              <a:ln>
                <a:noFill/>
              </a:ln>
              <a:solidFill>
                <a:schemeClr val="tx1"/>
              </a:solidFill>
              <a:effectLst/>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iterate type="lt">
                                    <p:tmPct val="10000"/>
                                  </p:iterate>
                                  <p:childTnLst>
                                    <p:set>
                                      <p:cBhvr>
                                        <p:cTn id="17" dur="1" fill="hold">
                                          <p:stCondLst>
                                            <p:cond delay="0"/>
                                          </p:stCondLst>
                                        </p:cTn>
                                        <p:tgtEl>
                                          <p:spTgt spid="35841"/>
                                        </p:tgtEl>
                                        <p:attrNameLst>
                                          <p:attrName>style.visibility</p:attrName>
                                        </p:attrNameLst>
                                      </p:cBhvr>
                                      <p:to>
                                        <p:strVal val="visible"/>
                                      </p:to>
                                    </p:set>
                                    <p:animEffect transition="in" filter="fade">
                                      <p:cBhvr>
                                        <p:cTn id="18" dur="2000"/>
                                        <p:tgtEl>
                                          <p:spTgt spid="35841"/>
                                        </p:tgtEl>
                                      </p:cBhvr>
                                    </p:animEffect>
                                    <p:anim calcmode="lin" valueType="num">
                                      <p:cBhvr>
                                        <p:cTn id="19" dur="2000" fill="hold"/>
                                        <p:tgtEl>
                                          <p:spTgt spid="35841"/>
                                        </p:tgtEl>
                                        <p:attrNameLst>
                                          <p:attrName>ppt_w</p:attrName>
                                        </p:attrNameLst>
                                      </p:cBhvr>
                                      <p:tavLst>
                                        <p:tav tm="0" fmla="#ppt_w*sin(2.5*pi*$)">
                                          <p:val>
                                            <p:fltVal val="0"/>
                                          </p:val>
                                        </p:tav>
                                        <p:tav tm="100000">
                                          <p:val>
                                            <p:fltVal val="1"/>
                                          </p:val>
                                        </p:tav>
                                      </p:tavLst>
                                    </p:anim>
                                    <p:anim calcmode="lin" valueType="num">
                                      <p:cBhvr>
                                        <p:cTn id="20" dur="2000" fill="hold"/>
                                        <p:tgtEl>
                                          <p:spTgt spid="358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8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667000"/>
            <a:ext cx="19050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3200" b="1" dirty="0" smtClean="0">
                <a:latin typeface="NikoshBAN" pitchFamily="2" charset="0"/>
                <a:cs typeface="NikoshBAN" pitchFamily="2" charset="0"/>
              </a:rPr>
              <a:t>তামলিপ্ত</a:t>
            </a:r>
            <a:endParaRPr lang="en-US" sz="3200" dirty="0">
              <a:latin typeface="NikoshBAN" pitchFamily="2" charset="0"/>
              <a:cs typeface="NikoshBAN" pitchFamily="2" charset="0"/>
            </a:endParaRPr>
          </a:p>
        </p:txBody>
      </p:sp>
      <p:pic>
        <p:nvPicPr>
          <p:cNvPr id="3" name="Picture 2" descr="unnamed (1).jpg"/>
          <p:cNvPicPr>
            <a:picLocks noChangeAspect="1"/>
          </p:cNvPicPr>
          <p:nvPr/>
        </p:nvPicPr>
        <p:blipFill>
          <a:blip r:embed="rId3"/>
          <a:stretch>
            <a:fillRect/>
          </a:stretch>
        </p:blipFill>
        <p:spPr>
          <a:xfrm>
            <a:off x="1447800" y="0"/>
            <a:ext cx="5867400" cy="2562225"/>
          </a:xfrm>
          <a:prstGeom prst="rect">
            <a:avLst/>
          </a:prstGeom>
          <a:ln>
            <a:noFill/>
          </a:ln>
          <a:effectLst>
            <a:outerShdw blurRad="292100" dist="139700" dir="2700000" algn="tl" rotWithShape="0">
              <a:srgbClr val="333333">
                <a:alpha val="65000"/>
              </a:srgbClr>
            </a:outerShdw>
          </a:effectLst>
        </p:spPr>
      </p:pic>
      <p:sp>
        <p:nvSpPr>
          <p:cNvPr id="36865" name="Rectangle 1"/>
          <p:cNvSpPr>
            <a:spLocks noChangeArrowheads="1"/>
          </p:cNvSpPr>
          <p:nvPr/>
        </p:nvSpPr>
        <p:spPr bwMode="auto">
          <a:xfrm>
            <a:off x="0" y="3886200"/>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0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হরিকেলের দক্ষিণে (মাধ্যমিক ইতিহাস), রাঢ় এর দক্ষিণে অবস্থিত ছিল তাম্রলিপ্ত জনপদ। তাম্রলিপ্ত প্রাচীন বাংলার একটি বিখ্যাত বন্দর ছিল। বর্তমান মেদিনীপুর জেলার তমলুকই এলাকাই ছিল তাম্রলিপ্ত জনপদের কেন্দ্রস্থল। পেরিপ্লাস’ নামক গ্রন্থে এবং টলেমি, ফা-হিয়েন, হিউয়েন সাং ও ইৎ সিংয়ের বিবরণে এই তাম্রলিপ্ত জনপদের নাম বন্দর হিসেবে উল্লেখ আছে। সপ্তম শতক হতে এটা দণ্ডভুক্তি নামে পরিচিত হতে থাকে। আট শতকের পর হতেই তাম্রলিপ্ত বন্দরের সমৃদ্ধি নষ্ট হয়ে।</a:t>
            </a:r>
            <a:endParaRPr kumimoji="0" lang="bn-IN" sz="2000" b="0" i="0" u="none" strike="noStrike" cap="none" normalizeH="0" baseline="0" dirty="0" smtClean="0">
              <a:ln>
                <a:noFill/>
              </a:ln>
              <a:solidFill>
                <a:schemeClr val="tx1"/>
              </a:solidFill>
              <a:effectLst/>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6865"/>
                                        </p:tgtEl>
                                        <p:attrNameLst>
                                          <p:attrName>style.visibility</p:attrName>
                                        </p:attrNameLst>
                                      </p:cBhvr>
                                      <p:to>
                                        <p:strVal val="visible"/>
                                      </p:to>
                                    </p:set>
                                    <p:animEffect transition="in" filter="wheel(4)">
                                      <p:cBhvr>
                                        <p:cTn id="17" dur="20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8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3276600"/>
            <a:ext cx="6400800" cy="3170099"/>
          </a:xfrm>
          <a:prstGeom prst="rect">
            <a:avLst/>
          </a:prstGeom>
          <a:noFill/>
        </p:spPr>
        <p:txBody>
          <a:bodyPr wrap="square" rtlCol="0">
            <a:spAutoFit/>
          </a:bodyPr>
          <a:lstStyle/>
          <a:p>
            <a:r>
              <a:rPr lang="as-IN" sz="2000" b="1" dirty="0" smtClean="0">
                <a:latin typeface="NikoshBAN" pitchFamily="2" charset="0"/>
                <a:cs typeface="NikoshBAN" pitchFamily="2" charset="0"/>
              </a:rPr>
              <a:t>পৌন্দ্রিক শব্দ থে</a:t>
            </a:r>
            <a:r>
              <a:rPr lang="as-IN" sz="2000" dirty="0" smtClean="0">
                <a:latin typeface="NikoshBAN" pitchFamily="2" charset="0"/>
                <a:cs typeface="NikoshBAN" pitchFamily="2" charset="0"/>
              </a:rPr>
              <a:t>পুণ্ড্রনগর। সম্রাট অশােকের রাজত্বকালে প্রাচীন পুণ্ডু রাজ্যের স্বাধীনতা বিলুপ্ত হয়। বর্তমান অবস্থান বগুড়া জেলার মহাস্থানগড়। বৈদিক সাহিত্য ও মহাভারতে এ জাতির উল্লেখ আছে। পাল রাজারা উত্তরবঙ্গকে তাদের পিতৃভূমি মনে করত। সেজন্য এর নামকরণ করেছিল বারিন্দ্রী। এই বারিন্দ্রী থেকে বরেন্দ্র শব্দের উৎপত্তি। বর্তমান করতােয়া নদীর পশ্চিম তীরের লালমাটি সমৃদ্ধ অঞ্চলই বরেন্দ্রভূমি নামে পরিচিত। গঙ্গা ও করতােয়া নদীর পশ্চিমাংশের মধ্যবর্তী অংশকে রামায়ণে বারিন্দ্রীমণ্ডল বলে উল্লেখ করা হয়েছে।</a:t>
            </a:r>
            <a:r>
              <a:rPr lang="as-IN" sz="2000" b="1" dirty="0" smtClean="0">
                <a:latin typeface="NikoshBAN" pitchFamily="2" charset="0"/>
                <a:cs typeface="NikoshBAN" pitchFamily="2" charset="0"/>
              </a:rPr>
              <a:t>কে ‘পু নামের উৎপত্তি</a:t>
            </a:r>
            <a:r>
              <a:rPr lang="as-IN" sz="2000" dirty="0" smtClean="0">
                <a:latin typeface="NikoshBAN" pitchFamily="2" charset="0"/>
                <a:cs typeface="NikoshBAN" pitchFamily="2" charset="0"/>
              </a:rPr>
              <a:t>। এর অর্থ- আখ বা চিনি। বাংলাদেশের সর্বপ্রাচীন জনপদ হলাে পু। বগুড়া, রাজশাহী, রংপুর ও দিনাজপুর জেলার অবস্থানভূমিকে কেন্দ্র করে গড়ে উঠে পুণ্ড্র জনপদ। প্রাচীন পুণ্ড রাজ্যের রাজধানী ছিল পুণ্ড্রবর্ধন বা</a:t>
            </a:r>
            <a:endParaRPr lang="en-US" sz="2000" dirty="0">
              <a:latin typeface="NikoshBAN" pitchFamily="2" charset="0"/>
              <a:cs typeface="NikoshBAN" pitchFamily="2" charset="0"/>
            </a:endParaRPr>
          </a:p>
        </p:txBody>
      </p:sp>
      <p:pic>
        <p:nvPicPr>
          <p:cNvPr id="4" name="Picture 3" descr="পুন্ড্র.jpg"/>
          <p:cNvPicPr>
            <a:picLocks noChangeAspect="1"/>
          </p:cNvPicPr>
          <p:nvPr/>
        </p:nvPicPr>
        <p:blipFill>
          <a:blip r:embed="rId3"/>
          <a:stretch>
            <a:fillRect/>
          </a:stretch>
        </p:blipFill>
        <p:spPr>
          <a:xfrm>
            <a:off x="2286000" y="0"/>
            <a:ext cx="3769179" cy="2638425"/>
          </a:xfrm>
          <a:prstGeom prst="rect">
            <a:avLst/>
          </a:prstGeom>
        </p:spPr>
      </p:pic>
      <p:sp>
        <p:nvSpPr>
          <p:cNvPr id="5" name="TextBox 4"/>
          <p:cNvSpPr txBox="1"/>
          <p:nvPr/>
        </p:nvSpPr>
        <p:spPr>
          <a:xfrm>
            <a:off x="3657600" y="2667000"/>
            <a:ext cx="10668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000" dirty="0" err="1" smtClean="0">
                <a:latin typeface="NikoshBAN" pitchFamily="2" charset="0"/>
                <a:cs typeface="NikoshBAN" pitchFamily="2" charset="0"/>
              </a:rPr>
              <a:t>পুন্ড্র</a:t>
            </a:r>
            <a:endParaRPr lang="en-US" sz="4000" dirty="0">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533400"/>
            <a:ext cx="3962400" cy="769441"/>
          </a:xfrm>
          <a:prstGeom prst="rect">
            <a:avLst/>
          </a:prstGeom>
          <a:noFill/>
        </p:spPr>
        <p:txBody>
          <a:bodyPr wrap="square" rtlCol="0">
            <a:spAutoFit/>
          </a:bodyPr>
          <a:lstStyle/>
          <a:p>
            <a:pPr algn="ctr"/>
            <a:r>
              <a:rPr lang="en-US" sz="4400" b="1" u="sng" dirty="0" err="1" smtClean="0">
                <a:latin typeface="NikoshBAN" pitchFamily="2" charset="0"/>
                <a:cs typeface="NikoshBAN" pitchFamily="2" charset="0"/>
              </a:rPr>
              <a:t>দলীয়কাজ</a:t>
            </a:r>
            <a:endParaRPr lang="en-US" sz="4400" b="1" u="sng" dirty="0">
              <a:latin typeface="NikoshBAN" pitchFamily="2" charset="0"/>
              <a:cs typeface="NikoshBAN" pitchFamily="2" charset="0"/>
            </a:endParaRPr>
          </a:p>
        </p:txBody>
      </p:sp>
      <p:pic>
        <p:nvPicPr>
          <p:cNvPr id="4" name="Picture 3" descr="Jonopod.jpg"/>
          <p:cNvPicPr>
            <a:picLocks noChangeAspect="1"/>
          </p:cNvPicPr>
          <p:nvPr/>
        </p:nvPicPr>
        <p:blipFill>
          <a:blip r:embed="rId3"/>
          <a:stretch>
            <a:fillRect/>
          </a:stretch>
        </p:blipFill>
        <p:spPr>
          <a:xfrm>
            <a:off x="1066800" y="1447800"/>
            <a:ext cx="7162800" cy="2971800"/>
          </a:xfrm>
          <a:prstGeom prst="rect">
            <a:avLst/>
          </a:prstGeom>
          <a:ln>
            <a:noFill/>
          </a:ln>
          <a:effectLst>
            <a:softEdge rad="112500"/>
          </a:effectLst>
        </p:spPr>
      </p:pic>
      <p:sp>
        <p:nvSpPr>
          <p:cNvPr id="5" name="TextBox 4"/>
          <p:cNvSpPr txBox="1"/>
          <p:nvPr/>
        </p:nvSpPr>
        <p:spPr>
          <a:xfrm>
            <a:off x="1219200" y="5029200"/>
            <a:ext cx="6858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dirty="0" err="1" smtClean="0">
                <a:latin typeface="NikoshBAN" pitchFamily="2" charset="0"/>
                <a:cs typeface="NikoshBAN" pitchFamily="2" charset="0"/>
              </a:rPr>
              <a:t>উদ্দীপকে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উল্লিখিত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নিদর্শনটি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প্রাচীন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জনপদে</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অবস্থিত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ব্যাখ্যা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a:t>
            </a:r>
            <a:r>
              <a:rPr lang="en-US" sz="2000" dirty="0" smtClean="0">
                <a:latin typeface="NikoshBAN" pitchFamily="2" charset="0"/>
                <a:cs typeface="NikoshBAN" pitchFamily="2" charset="0"/>
              </a:rPr>
              <a:t>।</a:t>
            </a:r>
            <a:endParaRPr lang="en-US" sz="2000" dirty="0">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457200"/>
            <a:ext cx="5867400" cy="769441"/>
          </a:xfrm>
          <a:prstGeom prst="rect">
            <a:avLst/>
          </a:prstGeom>
          <a:noFill/>
        </p:spPr>
        <p:txBody>
          <a:bodyPr wrap="square" rtlCol="0">
            <a:spAutoFit/>
          </a:bodyPr>
          <a:lstStyle/>
          <a:p>
            <a:pPr algn="ctr"/>
            <a:r>
              <a:rPr lang="en-US" sz="4400" b="1" u="sng" dirty="0" err="1" smtClean="0">
                <a:latin typeface="NikoshBAN" pitchFamily="2" charset="0"/>
                <a:cs typeface="NikoshBAN" pitchFamily="2" charset="0"/>
              </a:rPr>
              <a:t>মূল্যায়ন</a:t>
            </a:r>
            <a:endParaRPr lang="en-US" sz="4400" b="1" u="sng" dirty="0">
              <a:latin typeface="NikoshBAN" pitchFamily="2" charset="0"/>
              <a:cs typeface="NikoshBAN" pitchFamily="2" charset="0"/>
            </a:endParaRPr>
          </a:p>
        </p:txBody>
      </p:sp>
      <p:pic>
        <p:nvPicPr>
          <p:cNvPr id="4" name="Picture 3" descr="Srirampur-Mosque1_Patuyakhali_Bangladesh.jpg"/>
          <p:cNvPicPr>
            <a:picLocks noChangeAspect="1"/>
          </p:cNvPicPr>
          <p:nvPr/>
        </p:nvPicPr>
        <p:blipFill>
          <a:blip r:embed="rId3"/>
          <a:stretch>
            <a:fillRect/>
          </a:stretch>
        </p:blipFill>
        <p:spPr>
          <a:xfrm>
            <a:off x="2743200" y="1295400"/>
            <a:ext cx="3886200" cy="22206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838200" y="4191000"/>
            <a:ext cx="8077200" cy="369332"/>
          </a:xfrm>
          <a:prstGeom prst="rect">
            <a:avLst/>
          </a:prstGeom>
          <a:noFill/>
        </p:spPr>
        <p:txBody>
          <a:bodyPr wrap="square" rtlCol="0">
            <a:spAutoFit/>
          </a:bodyPr>
          <a:lstStyle/>
          <a:p>
            <a:pPr>
              <a:buFont typeface="Wingdings" pitchFamily="2" charset="2"/>
              <a:buChar char="Ø"/>
            </a:pPr>
            <a:r>
              <a:rPr lang="en-US" dirty="0" err="1" smtClean="0"/>
              <a:t>জনপদ</a:t>
            </a:r>
            <a:r>
              <a:rPr lang="en-US" dirty="0" smtClean="0"/>
              <a:t> </a:t>
            </a:r>
            <a:r>
              <a:rPr lang="en-US" dirty="0" err="1" smtClean="0"/>
              <a:t>বলতে</a:t>
            </a:r>
            <a:r>
              <a:rPr lang="en-US" dirty="0" smtClean="0"/>
              <a:t> </a:t>
            </a:r>
            <a:r>
              <a:rPr lang="en-US" dirty="0" err="1" smtClean="0"/>
              <a:t>কী</a:t>
            </a:r>
            <a:r>
              <a:rPr lang="en-US" dirty="0" smtClean="0"/>
              <a:t> </a:t>
            </a:r>
            <a:r>
              <a:rPr lang="en-US" dirty="0" err="1" smtClean="0"/>
              <a:t>বুঝায়</a:t>
            </a:r>
            <a:r>
              <a:rPr lang="en-US" dirty="0" smtClean="0"/>
              <a:t>?</a:t>
            </a:r>
            <a:endParaRPr lang="en-US" dirty="0"/>
          </a:p>
        </p:txBody>
      </p:sp>
      <p:sp>
        <p:nvSpPr>
          <p:cNvPr id="6" name="TextBox 5"/>
          <p:cNvSpPr txBox="1"/>
          <p:nvPr/>
        </p:nvSpPr>
        <p:spPr>
          <a:xfrm>
            <a:off x="1143000" y="4800600"/>
            <a:ext cx="4648200" cy="369332"/>
          </a:xfrm>
          <a:prstGeom prst="rect">
            <a:avLst/>
          </a:prstGeom>
          <a:noFill/>
        </p:spPr>
        <p:txBody>
          <a:bodyPr wrap="square" rtlCol="0">
            <a:spAutoFit/>
          </a:bodyPr>
          <a:lstStyle/>
          <a:p>
            <a:pPr>
              <a:buFont typeface="Wingdings" pitchFamily="2" charset="2"/>
              <a:buChar char="Ø"/>
            </a:pPr>
            <a:r>
              <a:rPr lang="en-US" dirty="0" err="1" smtClean="0"/>
              <a:t>গৌড়রাজ</a:t>
            </a:r>
            <a:r>
              <a:rPr lang="en-US" dirty="0" smtClean="0"/>
              <a:t> </a:t>
            </a:r>
            <a:r>
              <a:rPr lang="en-US" dirty="0" err="1" smtClean="0"/>
              <a:t>শশাংকের</a:t>
            </a:r>
            <a:r>
              <a:rPr lang="en-US" dirty="0" smtClean="0"/>
              <a:t> </a:t>
            </a:r>
            <a:r>
              <a:rPr lang="en-US" dirty="0" err="1" smtClean="0"/>
              <a:t>রাজধানী</a:t>
            </a:r>
            <a:r>
              <a:rPr lang="en-US" dirty="0" smtClean="0"/>
              <a:t> </a:t>
            </a:r>
            <a:r>
              <a:rPr lang="en-US" dirty="0" err="1" smtClean="0"/>
              <a:t>ছিল</a:t>
            </a:r>
            <a:r>
              <a:rPr lang="en-US" dirty="0" smtClean="0"/>
              <a:t> </a:t>
            </a:r>
            <a:r>
              <a:rPr lang="en-US" dirty="0" err="1" smtClean="0"/>
              <a:t>কোনটি</a:t>
            </a:r>
            <a:r>
              <a:rPr lang="en-US" dirty="0" smtClean="0"/>
              <a:t>?</a:t>
            </a:r>
            <a:endParaRPr lang="en-US" dirty="0"/>
          </a:p>
        </p:txBody>
      </p:sp>
      <p:sp>
        <p:nvSpPr>
          <p:cNvPr id="7" name="TextBox 6"/>
          <p:cNvSpPr txBox="1"/>
          <p:nvPr/>
        </p:nvSpPr>
        <p:spPr>
          <a:xfrm>
            <a:off x="1295400" y="5486400"/>
            <a:ext cx="5334000" cy="381000"/>
          </a:xfrm>
          <a:prstGeom prst="rect">
            <a:avLst/>
          </a:prstGeom>
          <a:noFill/>
        </p:spPr>
        <p:txBody>
          <a:bodyPr wrap="square" rtlCol="0">
            <a:spAutoFit/>
          </a:bodyPr>
          <a:lstStyle/>
          <a:p>
            <a:pPr>
              <a:buFont typeface="Wingdings" pitchFamily="2" charset="2"/>
              <a:buChar char="Ø"/>
            </a:pPr>
            <a:r>
              <a:rPr lang="en-US" dirty="0" err="1" smtClean="0"/>
              <a:t>প্রাচীন</a:t>
            </a:r>
            <a:r>
              <a:rPr lang="en-US" dirty="0" smtClean="0"/>
              <a:t> </a:t>
            </a:r>
            <a:r>
              <a:rPr lang="en-US" dirty="0" err="1" smtClean="0"/>
              <a:t>বাংলার</a:t>
            </a:r>
            <a:r>
              <a:rPr lang="en-US" dirty="0" smtClean="0"/>
              <a:t> </a:t>
            </a:r>
            <a:r>
              <a:rPr lang="en-US" dirty="0" err="1" smtClean="0"/>
              <a:t>সবচেয়ে</a:t>
            </a:r>
            <a:r>
              <a:rPr lang="en-US" dirty="0" smtClean="0"/>
              <a:t> </a:t>
            </a:r>
            <a:r>
              <a:rPr lang="en-US" dirty="0" err="1" smtClean="0"/>
              <a:t>উন্নত</a:t>
            </a:r>
            <a:r>
              <a:rPr lang="en-US" dirty="0" smtClean="0"/>
              <a:t> </a:t>
            </a:r>
            <a:r>
              <a:rPr lang="en-US" dirty="0" err="1" smtClean="0"/>
              <a:t>জনপদ</a:t>
            </a:r>
            <a:r>
              <a:rPr lang="en-US" dirty="0" smtClean="0"/>
              <a:t> </a:t>
            </a:r>
            <a:r>
              <a:rPr lang="en-US" dirty="0" err="1" smtClean="0"/>
              <a:t>কোনটি</a:t>
            </a:r>
            <a:r>
              <a:rPr lang="en-US" dirty="0" smtClean="0"/>
              <a:t>?</a:t>
            </a:r>
            <a:endParaRPr lang="en-US" dirty="0"/>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4)">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ppt_w</p:attrName>
                                        </p:attrNameLst>
                                      </p:cBhvr>
                                      <p:tavLst>
                                        <p:tav tm="0" fmla="#ppt_w*sin(2.5*pi*$)">
                                          <p:val>
                                            <p:fltVal val="0"/>
                                          </p:val>
                                        </p:tav>
                                        <p:tav tm="100000">
                                          <p:val>
                                            <p:fltVal val="1"/>
                                          </p:val>
                                        </p:tav>
                                      </p:tavLst>
                                    </p:anim>
                                    <p:anim calcmode="lin" valueType="num">
                                      <p:cBhvr>
                                        <p:cTn id="2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ppt_w</p:attrName>
                                        </p:attrNameLst>
                                      </p:cBhvr>
                                      <p:tavLst>
                                        <p:tav tm="0" fmla="#ppt_w*sin(2.5*pi*$)">
                                          <p:val>
                                            <p:fltVal val="0"/>
                                          </p:val>
                                        </p:tav>
                                        <p:tav tm="100000">
                                          <p:val>
                                            <p:fltVal val="1"/>
                                          </p:val>
                                        </p:tav>
                                      </p:tavLst>
                                    </p:anim>
                                    <p:anim calcmode="lin" valueType="num">
                                      <p:cBhvr>
                                        <p:cTn id="3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0"/>
          <p:cNvSpPr txBox="1">
            <a:spLocks/>
          </p:cNvSpPr>
          <p:nvPr/>
        </p:nvSpPr>
        <p:spPr>
          <a:xfrm>
            <a:off x="1371600" y="1066800"/>
            <a:ext cx="3124200" cy="4191000"/>
          </a:xfrm>
          <a:prstGeom prst="rect">
            <a:avLst/>
          </a:prstGeom>
          <a:ln w="66675">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bn-BD" sz="3600" dirty="0" smtClean="0">
                <a:effectLst>
                  <a:outerShdw blurRad="38100" dist="38100" dir="2700000" algn="tl">
                    <a:srgbClr val="000000">
                      <a:alpha val="43137"/>
                    </a:srgbClr>
                  </a:outerShdw>
                </a:effectLst>
                <a:latin typeface="NikoshBAN" pitchFamily="2" charset="0"/>
                <a:cs typeface="NikoshBAN" pitchFamily="2" charset="0"/>
              </a:rPr>
              <a:t>শিক্ষক</a:t>
            </a:r>
            <a:endParaRPr lang="en-US" sz="3600" u="sng" dirty="0">
              <a:solidFill>
                <a:srgbClr val="0052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Content Placeholder 12"/>
          <p:cNvSpPr txBox="1">
            <a:spLocks/>
          </p:cNvSpPr>
          <p:nvPr/>
        </p:nvSpPr>
        <p:spPr>
          <a:xfrm>
            <a:off x="4724400" y="1066800"/>
            <a:ext cx="3228112" cy="4191000"/>
          </a:xfrm>
          <a:prstGeom prst="rect">
            <a:avLst/>
          </a:prstGeom>
          <a:ln w="66675">
            <a:solidFill>
              <a:schemeClr val="tx1"/>
            </a:solidFill>
          </a:ln>
        </p:spPr>
        <p:txBody>
          <a:bodyPr/>
          <a:lstStyle/>
          <a:p>
            <a:pPr marL="342900" lvl="0" indent="-342900" algn="ctr">
              <a:spcBef>
                <a:spcPct val="20000"/>
              </a:spcBef>
              <a:defRPr/>
            </a:pPr>
            <a:r>
              <a:rPr kumimoji="0" lang="bn-BD" sz="3600" b="1" i="0" strike="noStrike" kern="1200" normalizeH="0" baseline="0" noProof="0" dirty="0" smtClean="0">
                <a:ln w="10541" cmpd="sng">
                  <a:solidFill>
                    <a:schemeClr val="accent1">
                      <a:shade val="88000"/>
                      <a:satMod val="110000"/>
                    </a:schemeClr>
                  </a:solidFill>
                  <a:prstDash val="solid"/>
                </a:ln>
                <a:solidFill>
                  <a:schemeClr val="accent4">
                    <a:lumMod val="10000"/>
                  </a:schemeClr>
                </a:solidFill>
                <a:uLnTx/>
                <a:uFillTx/>
                <a:latin typeface="NikoshBAN" pitchFamily="2" charset="0"/>
                <a:cs typeface="NikoshBAN" pitchFamily="2" charset="0"/>
              </a:rPr>
              <a:t>পাঠ </a:t>
            </a:r>
          </a:p>
          <a:p>
            <a:pPr marL="342900" lvl="0" indent="-342900" algn="ctr">
              <a:spcBef>
                <a:spcPct val="20000"/>
              </a:spcBef>
              <a:defRPr/>
            </a:pPr>
            <a:r>
              <a:rPr kumimoji="0" lang="bn-BD" sz="3200" b="1" i="0" u="none" strike="noStrike" kern="1200" cap="none" spc="0" normalizeH="0" baseline="0" noProof="0" dirty="0" smtClean="0">
                <a:ln/>
                <a:solidFill>
                  <a:srgbClr val="FF0000"/>
                </a:solidFill>
                <a:effectLst/>
                <a:uLnTx/>
                <a:uFillTx/>
                <a:latin typeface="NikoshBAN" pitchFamily="2" charset="0"/>
                <a:cs typeface="NikoshBAN" pitchFamily="2" charset="0"/>
              </a:rPr>
              <a:t>শ্রে</a:t>
            </a:r>
            <a:r>
              <a:rPr lang="en-US" sz="3200" b="1" dirty="0" err="1" smtClean="0">
                <a:ln/>
                <a:solidFill>
                  <a:srgbClr val="FF0000"/>
                </a:solidFill>
                <a:latin typeface="NikoshBAN" pitchFamily="2" charset="0"/>
                <a:cs typeface="NikoshBAN" pitchFamily="2" charset="0"/>
              </a:rPr>
              <a:t>ণি</a:t>
            </a:r>
            <a:r>
              <a:rPr lang="en-US" sz="3200" b="1" dirty="0" smtClean="0">
                <a:ln/>
                <a:solidFill>
                  <a:srgbClr val="FF0000"/>
                </a:solidFill>
                <a:latin typeface="NikoshBAN" pitchFamily="2" charset="0"/>
                <a:cs typeface="NikoshBAN" pitchFamily="2" charset="0"/>
              </a:rPr>
              <a:t>: </a:t>
            </a:r>
            <a:r>
              <a:rPr lang="bn-BD" sz="3200" b="1" dirty="0" smtClean="0">
                <a:ln/>
                <a:solidFill>
                  <a:srgbClr val="FF0000"/>
                </a:solidFill>
                <a:latin typeface="NikoshBAN" pitchFamily="2" charset="0"/>
                <a:cs typeface="NikoshBAN" pitchFamily="2" charset="0"/>
              </a:rPr>
              <a:t>নবম</a:t>
            </a:r>
            <a:endParaRPr kumimoji="0" lang="bn-BD" sz="3200" b="1" i="0" u="none" strike="noStrike" kern="1200" cap="none" spc="0" normalizeH="0" baseline="0" noProof="0" dirty="0" smtClean="0">
              <a:ln/>
              <a:solidFill>
                <a:srgbClr val="FF0000"/>
              </a:solidFill>
              <a:effectLst/>
              <a:uLnTx/>
              <a:uFillTx/>
              <a:latin typeface="NikoshBAN" pitchFamily="2" charset="0"/>
              <a:cs typeface="NikoshBAN" pitchFamily="2" charset="0"/>
            </a:endParaRPr>
          </a:p>
          <a:p>
            <a:pPr marL="342900" marR="0" lvl="0" indent="-342900" defTabSz="914400" rtl="0" eaLnBrk="1" fontAlgn="auto" latinLnBrk="0" hangingPunct="1">
              <a:lnSpc>
                <a:spcPct val="100000"/>
              </a:lnSpc>
              <a:spcAft>
                <a:spcPts val="0"/>
              </a:spcAft>
              <a:buClrTx/>
              <a:buSzTx/>
              <a:buFont typeface="Arial" pitchFamily="34" charset="0"/>
              <a:buNone/>
              <a:tabLst/>
              <a:defRPr/>
            </a:pPr>
            <a:r>
              <a:rPr kumimoji="0" lang="bn-BD" sz="3200" b="1" i="0" u="none" strike="noStrike" kern="1200" cap="none" spc="0" normalizeH="0" baseline="0" noProof="0" dirty="0" smtClean="0">
                <a:ln/>
                <a:solidFill>
                  <a:srgbClr val="009900"/>
                </a:solidFill>
                <a:effectLst/>
                <a:uLnTx/>
                <a:uFillTx/>
                <a:latin typeface="NikoshBAN" pitchFamily="2" charset="0"/>
                <a:cs typeface="NikoshBAN" pitchFamily="2" charset="0"/>
              </a:rPr>
              <a:t>বিষয়</a:t>
            </a:r>
            <a:r>
              <a:rPr kumimoji="0" lang="en-US" sz="3200" b="1" i="0" u="none" strike="noStrike" kern="1200" cap="none" spc="0" normalizeH="0" baseline="0" noProof="0" dirty="0" smtClean="0">
                <a:ln/>
                <a:solidFill>
                  <a:srgbClr val="009900"/>
                </a:solidFill>
                <a:effectLst/>
                <a:uLnTx/>
                <a:uFillTx/>
                <a:latin typeface="NikoshBAN" pitchFamily="2" charset="0"/>
                <a:cs typeface="NikoshBAN" pitchFamily="2" charset="0"/>
              </a:rPr>
              <a:t>:</a:t>
            </a:r>
            <a:r>
              <a:rPr kumimoji="0" lang="bn-BD" sz="3200" b="1" i="0" u="none" strike="noStrike" kern="1200" cap="none" spc="0" normalizeH="0" baseline="0" noProof="0" dirty="0" smtClean="0">
                <a:ln/>
                <a:solidFill>
                  <a:srgbClr val="009900"/>
                </a:solidFill>
                <a:effectLst/>
                <a:uLnTx/>
                <a:uFillTx/>
                <a:latin typeface="NikoshBAN" pitchFamily="2" charset="0"/>
                <a:cs typeface="NikoshBAN" pitchFamily="2" charset="0"/>
              </a:rPr>
              <a:t> </a:t>
            </a:r>
            <a:r>
              <a:rPr kumimoji="0" lang="en-US" sz="2800" b="1" i="0" u="none" strike="noStrike" kern="1200" cap="none" spc="0" normalizeH="0" baseline="0" dirty="0" err="1" smtClean="0">
                <a:ln/>
                <a:solidFill>
                  <a:srgbClr val="009900"/>
                </a:solidFill>
                <a:effectLst/>
                <a:uLnTx/>
                <a:uFillTx/>
                <a:latin typeface="NikoshBAN" pitchFamily="2" charset="0"/>
                <a:cs typeface="NikoshBAN" pitchFamily="2" charset="0"/>
              </a:rPr>
              <a:t>বাংলাদেশ</a:t>
            </a:r>
            <a:r>
              <a:rPr kumimoji="0" lang="en-US" sz="2800" b="1" i="0" u="none" strike="noStrike" kern="1200" cap="none" spc="0" normalizeH="0" dirty="0" smtClean="0">
                <a:ln/>
                <a:solidFill>
                  <a:srgbClr val="009900"/>
                </a:solidFill>
                <a:effectLst/>
                <a:uLnTx/>
                <a:uFillTx/>
                <a:latin typeface="NikoshBAN" pitchFamily="2" charset="0"/>
                <a:cs typeface="NikoshBAN" pitchFamily="2" charset="0"/>
              </a:rPr>
              <a:t> </a:t>
            </a:r>
            <a:r>
              <a:rPr kumimoji="0" lang="en-US" sz="2800" b="1" i="0" u="none" strike="noStrike" kern="1200" cap="none" spc="0" normalizeH="0" dirty="0" err="1" smtClean="0">
                <a:ln/>
                <a:solidFill>
                  <a:srgbClr val="009900"/>
                </a:solidFill>
                <a:effectLst/>
                <a:uLnTx/>
                <a:uFillTx/>
                <a:latin typeface="NikoshBAN" pitchFamily="2" charset="0"/>
                <a:cs typeface="NikoshBAN" pitchFamily="2" charset="0"/>
              </a:rPr>
              <a:t>ইতিহাস</a:t>
            </a:r>
            <a:r>
              <a:rPr kumimoji="0" lang="en-US" sz="2800" b="1" i="0" u="none" strike="noStrike" kern="1200" cap="none" spc="0" normalizeH="0" dirty="0" smtClean="0">
                <a:ln/>
                <a:solidFill>
                  <a:srgbClr val="009900"/>
                </a:solidFill>
                <a:effectLst/>
                <a:uLnTx/>
                <a:uFillTx/>
                <a:latin typeface="NikoshBAN" pitchFamily="2" charset="0"/>
                <a:cs typeface="NikoshBAN" pitchFamily="2" charset="0"/>
              </a:rPr>
              <a:t> ও </a:t>
            </a:r>
            <a:r>
              <a:rPr kumimoji="0" lang="en-US" sz="2800" b="1" i="0" u="none" strike="noStrike" kern="1200" cap="none" spc="0" normalizeH="0" dirty="0" err="1" smtClean="0">
                <a:ln/>
                <a:solidFill>
                  <a:srgbClr val="009900"/>
                </a:solidFill>
                <a:effectLst/>
                <a:uLnTx/>
                <a:uFillTx/>
                <a:latin typeface="NikoshBAN" pitchFamily="2" charset="0"/>
                <a:cs typeface="NikoshBAN" pitchFamily="2" charset="0"/>
              </a:rPr>
              <a:t>বিশ্বসভ্যতা</a:t>
            </a:r>
            <a:endParaRPr lang="en-US" sz="2800" b="1" dirty="0" smtClean="0">
              <a:ln/>
              <a:solidFill>
                <a:srgbClr val="009900"/>
              </a:solidFill>
              <a:latin typeface="NikoshBAN" pitchFamily="2" charset="0"/>
              <a:cs typeface="NikoshBAN" pitchFamily="2" charset="0"/>
            </a:endParaRPr>
          </a:p>
          <a:p>
            <a:pPr marL="342900" marR="0" lvl="0" indent="-342900" defTabSz="914400" rtl="0" eaLnBrk="1" fontAlgn="auto" latinLnBrk="0" hangingPunct="1">
              <a:lnSpc>
                <a:spcPct val="100000"/>
              </a:lnSpc>
              <a:spcAft>
                <a:spcPts val="0"/>
              </a:spcAft>
              <a:buClrTx/>
              <a:buSzTx/>
              <a:buFont typeface="Arial" pitchFamily="34" charset="0"/>
              <a:buNone/>
              <a:tabLst/>
              <a:defRPr/>
            </a:pPr>
            <a:r>
              <a:rPr kumimoji="0" lang="en-US" sz="3600" b="1" i="0" u="none" strike="noStrike" kern="1200" cap="none" spc="0" normalizeH="0" baseline="0" noProof="0" dirty="0" smtClean="0">
                <a:ln/>
                <a:solidFill>
                  <a:schemeClr val="accent1">
                    <a:lumMod val="75000"/>
                  </a:schemeClr>
                </a:solidFill>
                <a:effectLst/>
                <a:uLnTx/>
                <a:uFillTx/>
                <a:latin typeface="NikoshBAN" pitchFamily="2" charset="0"/>
                <a:cs typeface="NikoshBAN" pitchFamily="2" charset="0"/>
              </a:rPr>
              <a:t>অধ্যায়:৩য়</a:t>
            </a:r>
            <a:endParaRPr kumimoji="0" lang="en-US" sz="3200" b="1" i="0" u="none" strike="noStrike" kern="1200" cap="none" spc="0" normalizeH="0" baseline="0" noProof="0" dirty="0" smtClean="0">
              <a:ln/>
              <a:solidFill>
                <a:schemeClr val="accent1">
                  <a:lumMod val="75000"/>
                </a:schemeClr>
              </a:solidFill>
              <a:effectLst/>
              <a:uLnTx/>
              <a:uFillTx/>
              <a:latin typeface="NikoshBAN" pitchFamily="2" charset="0"/>
              <a:cs typeface="NikoshBAN" pitchFamily="2" charset="0"/>
            </a:endParaRPr>
          </a:p>
          <a:p>
            <a:pPr marL="342900" marR="0" lvl="0" indent="-342900" defTabSz="914400" rtl="0" eaLnBrk="1" fontAlgn="auto" latinLnBrk="0" hangingPunct="1">
              <a:lnSpc>
                <a:spcPct val="100000"/>
              </a:lnSpc>
              <a:spcAft>
                <a:spcPts val="0"/>
              </a:spcAft>
              <a:buClrTx/>
              <a:buSzTx/>
              <a:buFont typeface="Arial" pitchFamily="34" charset="0"/>
              <a:buNone/>
              <a:tabLst/>
              <a:defRPr/>
            </a:pPr>
            <a:r>
              <a:rPr lang="en-US" sz="3200" b="1" dirty="0" err="1" smtClean="0">
                <a:ln/>
                <a:solidFill>
                  <a:srgbClr val="C00000"/>
                </a:solidFill>
                <a:latin typeface="NikoshBAN" pitchFamily="2" charset="0"/>
                <a:cs typeface="NikoshBAN" pitchFamily="2" charset="0"/>
              </a:rPr>
              <a:t>সময়</a:t>
            </a:r>
            <a:r>
              <a:rPr lang="en-US" sz="3200" b="1" dirty="0" smtClean="0">
                <a:ln/>
                <a:solidFill>
                  <a:srgbClr val="C00000"/>
                </a:solidFill>
                <a:latin typeface="NikoshBAN" pitchFamily="2" charset="0"/>
                <a:cs typeface="NikoshBAN" pitchFamily="2" charset="0"/>
              </a:rPr>
              <a:t>: ৫০ </a:t>
            </a:r>
            <a:r>
              <a:rPr lang="en-US" sz="3200" b="1" dirty="0" err="1" smtClean="0">
                <a:ln/>
                <a:solidFill>
                  <a:srgbClr val="C00000"/>
                </a:solidFill>
                <a:latin typeface="NikoshBAN" pitchFamily="2" charset="0"/>
                <a:cs typeface="NikoshBAN" pitchFamily="2" charset="0"/>
              </a:rPr>
              <a:t>মিনিট</a:t>
            </a:r>
            <a:endParaRPr lang="en-US" sz="3200" b="1" dirty="0" smtClean="0">
              <a:ln/>
              <a:solidFill>
                <a:srgbClr val="C00000"/>
              </a:solidFill>
              <a:latin typeface="NikoshBAN" pitchFamily="2" charset="0"/>
              <a:cs typeface="NikoshBAN" pitchFamily="2" charset="0"/>
            </a:endParaRPr>
          </a:p>
          <a:p>
            <a:pPr marL="342900" marR="0" lvl="0" indent="-342900" defTabSz="914400" rtl="0" eaLnBrk="1" fontAlgn="auto" latinLnBrk="0" hangingPunct="1">
              <a:lnSpc>
                <a:spcPct val="100000"/>
              </a:lnSpc>
              <a:spcAft>
                <a:spcPts val="0"/>
              </a:spcAft>
              <a:buClrTx/>
              <a:buSzTx/>
              <a:buFont typeface="Arial" pitchFamily="34" charset="0"/>
              <a:buNone/>
              <a:tabLst/>
              <a:defRPr/>
            </a:pPr>
            <a:r>
              <a:rPr lang="en-US" sz="3200" b="1" dirty="0" err="1" smtClean="0">
                <a:ln/>
                <a:solidFill>
                  <a:srgbClr val="003300"/>
                </a:solidFill>
                <a:latin typeface="NikoshBAN" pitchFamily="2" charset="0"/>
                <a:cs typeface="NikoshBAN" pitchFamily="2" charset="0"/>
              </a:rPr>
              <a:t>তারিখ</a:t>
            </a:r>
            <a:r>
              <a:rPr lang="en-US" sz="3200" b="1" dirty="0" smtClean="0">
                <a:ln/>
                <a:solidFill>
                  <a:srgbClr val="003300"/>
                </a:solidFill>
                <a:latin typeface="NikoshBAN" pitchFamily="2" charset="0"/>
                <a:cs typeface="NikoshBAN" pitchFamily="2" charset="0"/>
              </a:rPr>
              <a:t>: </a:t>
            </a:r>
            <a:endParaRPr kumimoji="0" lang="bn-BD" sz="3200" b="1" i="0" u="none" strike="noStrike" kern="1200" cap="none" spc="0" normalizeH="0" baseline="0" noProof="0" dirty="0" smtClean="0">
              <a:ln/>
              <a:solidFill>
                <a:srgbClr val="003300"/>
              </a:solidFill>
              <a:effectLst/>
              <a:uLnTx/>
              <a:uFillTx/>
              <a:latin typeface="NikoshBAN" pitchFamily="2" charset="0"/>
              <a:cs typeface="NikoshBAN" pitchFamily="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100" b="1" u="sng" dirty="0" smtClean="0">
              <a:ln/>
              <a:solidFill>
                <a:srgbClr val="4F032E"/>
              </a:solidFill>
              <a:latin typeface="NikoshBAN" pitchFamily="2" charset="0"/>
              <a:cs typeface="NikoshBAN" pitchFamily="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b="1" u="sng" dirty="0" smtClean="0">
              <a:ln/>
              <a:solidFill>
                <a:srgbClr val="4F032E"/>
              </a:solidFill>
              <a:latin typeface="NikoshBAN" pitchFamily="2" charset="0"/>
              <a:cs typeface="NikoshBAN" pitchFamily="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b="1" u="sng" dirty="0" smtClean="0">
              <a:ln/>
              <a:solidFill>
                <a:srgbClr val="4F032E"/>
              </a:solidFill>
              <a:latin typeface="NikoshBAN" pitchFamily="2" charset="0"/>
              <a:cs typeface="NikoshBAN" pitchFamily="2" charset="0"/>
            </a:endParaRPr>
          </a:p>
        </p:txBody>
      </p:sp>
      <p:sp>
        <p:nvSpPr>
          <p:cNvPr id="10" name="TextBox 9"/>
          <p:cNvSpPr txBox="1"/>
          <p:nvPr/>
        </p:nvSpPr>
        <p:spPr>
          <a:xfrm>
            <a:off x="1018312" y="3581400"/>
            <a:ext cx="3934688" cy="1446550"/>
          </a:xfrm>
          <a:prstGeom prst="rect">
            <a:avLst/>
          </a:prstGeom>
          <a:noFill/>
        </p:spPr>
        <p:txBody>
          <a:bodyPr wrap="square" rtlCol="0">
            <a:spAutoFit/>
          </a:bodyPr>
          <a:lstStyle/>
          <a:p>
            <a:pPr algn="ctr">
              <a:defRPr/>
            </a:pPr>
            <a:r>
              <a:rPr lang="en-US" sz="2400" b="1"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অরুন</a:t>
            </a:r>
            <a:r>
              <a:rPr lang="en-US" sz="24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বালা</a:t>
            </a:r>
            <a:r>
              <a:rPr lang="en-US" sz="24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p>
          <a:p>
            <a:pPr algn="ctr">
              <a:defRPr/>
            </a:pPr>
            <a:r>
              <a:rPr lang="en-US" sz="1400" b="1" dirty="0" err="1" smtClean="0">
                <a:ln w="1905"/>
                <a:effectLst>
                  <a:innerShdw blurRad="69850" dist="43180" dir="5400000">
                    <a:srgbClr val="000000">
                      <a:alpha val="65000"/>
                    </a:srgbClr>
                  </a:innerShdw>
                </a:effectLst>
                <a:latin typeface="NikoshBAN" pitchFamily="2" charset="0"/>
                <a:cs typeface="NikoshBAN" pitchFamily="2" charset="0"/>
              </a:rPr>
              <a:t>সহকারী</a:t>
            </a:r>
            <a:r>
              <a:rPr lang="en-US" sz="1400" b="1" dirty="0" smtClean="0">
                <a:ln w="1905"/>
                <a:effectLst>
                  <a:innerShdw blurRad="69850" dist="43180" dir="5400000">
                    <a:srgbClr val="000000">
                      <a:alpha val="65000"/>
                    </a:srgbClr>
                  </a:innerShdw>
                </a:effectLst>
                <a:latin typeface="NikoshBAN" pitchFamily="2" charset="0"/>
                <a:cs typeface="NikoshBAN" pitchFamily="2" charset="0"/>
              </a:rPr>
              <a:t> </a:t>
            </a:r>
            <a:r>
              <a:rPr lang="en-US" sz="1400" b="1" dirty="0" err="1" smtClean="0">
                <a:ln w="1905"/>
                <a:effectLst>
                  <a:innerShdw blurRad="69850" dist="43180" dir="5400000">
                    <a:srgbClr val="000000">
                      <a:alpha val="65000"/>
                    </a:srgbClr>
                  </a:innerShdw>
                </a:effectLst>
                <a:latin typeface="NikoshBAN" pitchFamily="2" charset="0"/>
                <a:cs typeface="NikoshBAN" pitchFamily="2" charset="0"/>
              </a:rPr>
              <a:t>শিক্ষক</a:t>
            </a:r>
            <a:r>
              <a:rPr lang="en-US" sz="1400" b="1" dirty="0" smtClean="0">
                <a:ln w="1905"/>
                <a:effectLst>
                  <a:innerShdw blurRad="69850" dist="43180" dir="5400000">
                    <a:srgbClr val="000000">
                      <a:alpha val="65000"/>
                    </a:srgbClr>
                  </a:innerShdw>
                </a:effectLst>
                <a:latin typeface="NikoshBAN" pitchFamily="2" charset="0"/>
                <a:cs typeface="NikoshBAN" pitchFamily="2" charset="0"/>
              </a:rPr>
              <a:t> (I.C.T)</a:t>
            </a:r>
          </a:p>
          <a:p>
            <a:pPr algn="ctr">
              <a:defRPr/>
            </a:pPr>
            <a:r>
              <a:rPr lang="en-US" b="1" dirty="0" err="1" smtClean="0">
                <a:ln w="1905"/>
                <a:solidFill>
                  <a:srgbClr val="009900"/>
                </a:solidFill>
                <a:effectLst>
                  <a:innerShdw blurRad="69850" dist="43180" dir="5400000">
                    <a:srgbClr val="000000">
                      <a:alpha val="65000"/>
                    </a:srgbClr>
                  </a:innerShdw>
                </a:effectLst>
                <a:latin typeface="NikoshBAN" pitchFamily="2" charset="0"/>
                <a:cs typeface="NikoshBAN" pitchFamily="2" charset="0"/>
              </a:rPr>
              <a:t>বদনপুর</a:t>
            </a:r>
            <a:r>
              <a:rPr lang="en-US" b="1" dirty="0" smtClean="0">
                <a:ln w="1905"/>
                <a:solidFill>
                  <a:srgbClr val="009900"/>
                </a:solidFill>
                <a:effectLst>
                  <a:innerShdw blurRad="69850" dist="43180" dir="5400000">
                    <a:srgbClr val="000000">
                      <a:alpha val="65000"/>
                    </a:srgbClr>
                  </a:innerShdw>
                </a:effectLst>
                <a:latin typeface="NikoshBAN" pitchFamily="2" charset="0"/>
                <a:cs typeface="NikoshBAN" pitchFamily="2" charset="0"/>
              </a:rPr>
              <a:t> </a:t>
            </a:r>
            <a:r>
              <a:rPr lang="en-US" b="1" dirty="0" err="1" smtClean="0">
                <a:ln w="1905"/>
                <a:solidFill>
                  <a:srgbClr val="009900"/>
                </a:solidFill>
                <a:effectLst>
                  <a:innerShdw blurRad="69850" dist="43180" dir="5400000">
                    <a:srgbClr val="000000">
                      <a:alpha val="65000"/>
                    </a:srgbClr>
                  </a:innerShdw>
                </a:effectLst>
                <a:latin typeface="NikoshBAN" pitchFamily="2" charset="0"/>
                <a:cs typeface="NikoshBAN" pitchFamily="2" charset="0"/>
              </a:rPr>
              <a:t>আর্দশ</a:t>
            </a:r>
            <a:r>
              <a:rPr lang="en-US" b="1" dirty="0" smtClean="0">
                <a:ln w="1905"/>
                <a:solidFill>
                  <a:srgbClr val="009900"/>
                </a:solidFill>
                <a:effectLst>
                  <a:innerShdw blurRad="69850" dist="43180" dir="5400000">
                    <a:srgbClr val="000000">
                      <a:alpha val="65000"/>
                    </a:srgbClr>
                  </a:innerShdw>
                </a:effectLst>
                <a:latin typeface="NikoshBAN" pitchFamily="2" charset="0"/>
                <a:cs typeface="NikoshBAN" pitchFamily="2" charset="0"/>
              </a:rPr>
              <a:t> </a:t>
            </a:r>
            <a:r>
              <a:rPr lang="en-US" b="1" dirty="0" err="1" smtClean="0">
                <a:ln w="1905"/>
                <a:solidFill>
                  <a:srgbClr val="009900"/>
                </a:solidFill>
                <a:effectLst>
                  <a:innerShdw blurRad="69850" dist="43180" dir="5400000">
                    <a:srgbClr val="000000">
                      <a:alpha val="65000"/>
                    </a:srgbClr>
                  </a:innerShdw>
                </a:effectLst>
                <a:latin typeface="NikoshBAN" pitchFamily="2" charset="0"/>
                <a:cs typeface="NikoshBAN" pitchFamily="2" charset="0"/>
              </a:rPr>
              <a:t>মাধ্যমিক</a:t>
            </a:r>
            <a:r>
              <a:rPr lang="en-US" b="1" dirty="0" smtClean="0">
                <a:ln w="1905"/>
                <a:solidFill>
                  <a:srgbClr val="009900"/>
                </a:solidFill>
                <a:effectLst>
                  <a:innerShdw blurRad="69850" dist="43180" dir="5400000">
                    <a:srgbClr val="000000">
                      <a:alpha val="65000"/>
                    </a:srgbClr>
                  </a:innerShdw>
                </a:effectLst>
                <a:latin typeface="NikoshBAN" pitchFamily="2" charset="0"/>
                <a:cs typeface="NikoshBAN" pitchFamily="2" charset="0"/>
              </a:rPr>
              <a:t> </a:t>
            </a:r>
            <a:r>
              <a:rPr lang="en-US" b="1" dirty="0" err="1" smtClean="0">
                <a:ln w="1905"/>
                <a:solidFill>
                  <a:srgbClr val="009900"/>
                </a:solidFill>
                <a:effectLst>
                  <a:innerShdw blurRad="69850" dist="43180" dir="5400000">
                    <a:srgbClr val="000000">
                      <a:alpha val="65000"/>
                    </a:srgbClr>
                  </a:innerShdw>
                </a:effectLst>
                <a:latin typeface="NikoshBAN" pitchFamily="2" charset="0"/>
                <a:cs typeface="NikoshBAN" pitchFamily="2" charset="0"/>
              </a:rPr>
              <a:t>বিদ্যালয়</a:t>
            </a:r>
            <a:endParaRPr lang="en-US" b="1" dirty="0" smtClean="0">
              <a:ln w="1905"/>
              <a:solidFill>
                <a:srgbClr val="009900"/>
              </a:solidFill>
              <a:effectLst>
                <a:innerShdw blurRad="69850" dist="43180" dir="5400000">
                  <a:srgbClr val="000000">
                    <a:alpha val="65000"/>
                  </a:srgbClr>
                </a:innerShdw>
              </a:effectLst>
              <a:latin typeface="NikoshBAN" pitchFamily="2" charset="0"/>
              <a:cs typeface="NikoshBAN" pitchFamily="2" charset="0"/>
            </a:endParaRPr>
          </a:p>
          <a:p>
            <a:pPr algn="ctr">
              <a:defRPr/>
            </a:pPr>
            <a:r>
              <a:rPr lang="en-US" sz="1600" b="1" dirty="0" smtClean="0">
                <a:ln w="1905"/>
                <a:solidFill>
                  <a:srgbClr val="002060"/>
                </a:solidFill>
                <a:effectLst>
                  <a:innerShdw blurRad="69850" dist="43180" dir="5400000">
                    <a:srgbClr val="000000">
                      <a:alpha val="65000"/>
                    </a:srgbClr>
                  </a:innerShdw>
                </a:effectLst>
                <a:latin typeface="+mj-lt"/>
                <a:cs typeface="NikoshBAN" pitchFamily="2" charset="0"/>
              </a:rPr>
              <a:t>akbala1988</a:t>
            </a:r>
            <a:r>
              <a:rPr lang="en-US" sz="1600" b="1" dirty="0" smtClean="0">
                <a:ln w="1905"/>
                <a:solidFill>
                  <a:srgbClr val="002060"/>
                </a:solidFill>
                <a:effectLst>
                  <a:innerShdw blurRad="69850" dist="43180" dir="5400000">
                    <a:srgbClr val="000000">
                      <a:alpha val="65000"/>
                    </a:srgbClr>
                  </a:innerShdw>
                </a:effectLst>
                <a:latin typeface="NikoshBAN" pitchFamily="2" charset="0"/>
                <a:cs typeface="NikoshBAN" pitchFamily="2" charset="0"/>
              </a:rPr>
              <a:t>@gmail.</a:t>
            </a:r>
            <a:r>
              <a:rPr lang="en-US" sz="1600" b="1" dirty="0" smtClean="0">
                <a:ln w="1905"/>
                <a:solidFill>
                  <a:srgbClr val="002060"/>
                </a:solidFill>
                <a:effectLst>
                  <a:innerShdw blurRad="69850" dist="43180" dir="5400000">
                    <a:srgbClr val="000000">
                      <a:alpha val="65000"/>
                    </a:srgbClr>
                  </a:innerShdw>
                </a:effectLst>
                <a:latin typeface="+mj-lt"/>
                <a:cs typeface="NikoshBAN" pitchFamily="2" charset="0"/>
              </a:rPr>
              <a:t>com</a:t>
            </a:r>
          </a:p>
          <a:p>
            <a:pPr algn="ctr">
              <a:defRPr/>
            </a:pPr>
            <a:r>
              <a:rPr lang="en-US" sz="1600" b="1" dirty="0" smtClean="0">
                <a:ln w="1905"/>
                <a:solidFill>
                  <a:srgbClr val="FF0066"/>
                </a:solidFill>
                <a:effectLst>
                  <a:innerShdw blurRad="69850" dist="43180" dir="5400000">
                    <a:srgbClr val="000000">
                      <a:alpha val="65000"/>
                    </a:srgbClr>
                  </a:innerShdw>
                </a:effectLst>
                <a:latin typeface="NikoshBAN" pitchFamily="2" charset="0"/>
                <a:cs typeface="NikoshBAN" pitchFamily="2" charset="0"/>
              </a:rPr>
              <a:t>Mob: </a:t>
            </a:r>
            <a:r>
              <a:rPr lang="en-US" sz="1600" b="1" dirty="0" smtClean="0">
                <a:ln w="1905"/>
                <a:solidFill>
                  <a:srgbClr val="FF0066"/>
                </a:solidFill>
                <a:effectLst>
                  <a:innerShdw blurRad="69850" dist="43180" dir="5400000">
                    <a:srgbClr val="000000">
                      <a:alpha val="65000"/>
                    </a:srgbClr>
                  </a:innerShdw>
                </a:effectLst>
                <a:latin typeface="Times New Roman" pitchFamily="18" charset="0"/>
                <a:cs typeface="Times New Roman" pitchFamily="18" charset="0"/>
              </a:rPr>
              <a:t>01719-261089</a:t>
            </a:r>
            <a:endParaRPr lang="en-US" sz="1600" b="1" dirty="0">
              <a:ln w="1905"/>
              <a:solidFill>
                <a:srgbClr val="FF0066"/>
              </a:solidFill>
              <a:effectLst>
                <a:innerShdw blurRad="69850" dist="43180" dir="5400000">
                  <a:srgbClr val="000000">
                    <a:alpha val="65000"/>
                  </a:srgbClr>
                </a:innerShdw>
              </a:effectLst>
              <a:latin typeface="NikoshBAN" pitchFamily="2" charset="0"/>
              <a:cs typeface="NikoshBAN" pitchFamily="2" charset="0"/>
            </a:endParaRPr>
          </a:p>
        </p:txBody>
      </p:sp>
      <p:sp>
        <p:nvSpPr>
          <p:cNvPr id="2" name="Rectangle 1"/>
          <p:cNvSpPr/>
          <p:nvPr/>
        </p:nvSpPr>
        <p:spPr>
          <a:xfrm>
            <a:off x="2928079" y="87363"/>
            <a:ext cx="3581400" cy="101566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lvl="0" indent="-342900" algn="ctr">
              <a:spcBef>
                <a:spcPct val="20000"/>
              </a:spcBef>
              <a:defRPr/>
            </a:pPr>
            <a:r>
              <a:rPr lang="bn-BD"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পরিচিতি</a:t>
            </a:r>
          </a:p>
        </p:txBody>
      </p:sp>
      <p:pic>
        <p:nvPicPr>
          <p:cNvPr id="3073" name="Picture 1" descr="C:\Users\SMART\Desktop\OTHER FILE\6666.jpg"/>
          <p:cNvPicPr>
            <a:picLocks noChangeAspect="1" noChangeArrowheads="1"/>
          </p:cNvPicPr>
          <p:nvPr/>
        </p:nvPicPr>
        <p:blipFill>
          <a:blip r:embed="rId3"/>
          <a:srcRect/>
          <a:stretch>
            <a:fillRect/>
          </a:stretch>
        </p:blipFill>
        <p:spPr bwMode="auto">
          <a:xfrm>
            <a:off x="2057400" y="1676400"/>
            <a:ext cx="1855788" cy="17526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4121990115"/>
      </p:ext>
    </p:extLst>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073"/>
                                        </p:tgtEl>
                                        <p:attrNameLst>
                                          <p:attrName>style.visibility</p:attrName>
                                        </p:attrNameLst>
                                      </p:cBhvr>
                                      <p:to>
                                        <p:strVal val="visible"/>
                                      </p:to>
                                    </p:set>
                                    <p:anim calcmode="lin" valueType="num">
                                      <p:cBhvr>
                                        <p:cTn id="20" dur="5000" fill="hold"/>
                                        <p:tgtEl>
                                          <p:spTgt spid="3073"/>
                                        </p:tgtEl>
                                        <p:attrNameLst>
                                          <p:attrName>ppt_w</p:attrName>
                                        </p:attrNameLst>
                                      </p:cBhvr>
                                      <p:tavLst>
                                        <p:tav tm="0">
                                          <p:val>
                                            <p:fltVal val="0"/>
                                          </p:val>
                                        </p:tav>
                                        <p:tav tm="100000">
                                          <p:val>
                                            <p:strVal val="#ppt_w"/>
                                          </p:val>
                                        </p:tav>
                                      </p:tavLst>
                                    </p:anim>
                                    <p:anim calcmode="lin" valueType="num">
                                      <p:cBhvr>
                                        <p:cTn id="21" dur="5000" fill="hold"/>
                                        <p:tgtEl>
                                          <p:spTgt spid="3073"/>
                                        </p:tgtEl>
                                        <p:attrNameLst>
                                          <p:attrName>ppt_h</p:attrName>
                                        </p:attrNameLst>
                                      </p:cBhvr>
                                      <p:tavLst>
                                        <p:tav tm="0">
                                          <p:val>
                                            <p:fltVal val="0"/>
                                          </p:val>
                                        </p:tav>
                                        <p:tav tm="100000">
                                          <p:val>
                                            <p:strVal val="#ppt_h"/>
                                          </p:val>
                                        </p:tav>
                                      </p:tavLst>
                                    </p:anim>
                                    <p:animEffect transition="in" filter="fade">
                                      <p:cBhvr>
                                        <p:cTn id="22" dur="5000"/>
                                        <p:tgtEl>
                                          <p:spTgt spid="3073"/>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iterate type="lt">
                                    <p:tmPct val="10000"/>
                                  </p:iterate>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anim calcmode="lin" valueType="num">
                                      <p:cBhvr>
                                        <p:cTn id="28" dur="2000" fill="hold"/>
                                        <p:tgtEl>
                                          <p:spTgt spid="10"/>
                                        </p:tgtEl>
                                        <p:attrNameLst>
                                          <p:attrName>ppt_w</p:attrName>
                                        </p:attrNameLst>
                                      </p:cBhvr>
                                      <p:tavLst>
                                        <p:tav tm="0" fmla="#ppt_w*sin(2.5*pi*$)">
                                          <p:val>
                                            <p:fltVal val="0"/>
                                          </p:val>
                                        </p:tav>
                                        <p:tav tm="100000">
                                          <p:val>
                                            <p:fltVal val="1"/>
                                          </p:val>
                                        </p:tav>
                                      </p:tavLst>
                                    </p:anim>
                                    <p:anim calcmode="lin" valueType="num">
                                      <p:cBhvr>
                                        <p:cTn id="2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85800"/>
            <a:ext cx="4495800" cy="769441"/>
          </a:xfrm>
          <a:prstGeom prst="rect">
            <a:avLst/>
          </a:prstGeom>
          <a:noFill/>
        </p:spPr>
        <p:txBody>
          <a:bodyPr wrap="square" rtlCol="0">
            <a:spAutoFit/>
          </a:bodyPr>
          <a:lstStyle/>
          <a:p>
            <a:pPr algn="ctr"/>
            <a:r>
              <a:rPr lang="en-US" sz="4400" b="1" u="sng" dirty="0" err="1" smtClean="0"/>
              <a:t>বাড়ীর</a:t>
            </a:r>
            <a:r>
              <a:rPr lang="en-US" sz="4400" b="1" u="sng" dirty="0" smtClean="0"/>
              <a:t> </a:t>
            </a:r>
            <a:r>
              <a:rPr lang="en-US" sz="4400" b="1" u="sng" dirty="0" err="1" smtClean="0"/>
              <a:t>কাজ</a:t>
            </a:r>
            <a:endParaRPr lang="en-US" sz="4400" b="1" u="sng" dirty="0"/>
          </a:p>
        </p:txBody>
      </p:sp>
      <p:sp>
        <p:nvSpPr>
          <p:cNvPr id="3" name="TextBox 2"/>
          <p:cNvSpPr txBox="1"/>
          <p:nvPr/>
        </p:nvSpPr>
        <p:spPr>
          <a:xfrm>
            <a:off x="685800" y="2895600"/>
            <a:ext cx="8001000" cy="1323439"/>
          </a:xfrm>
          <a:prstGeom prst="rect">
            <a:avLst/>
          </a:prstGeom>
          <a:noFill/>
        </p:spPr>
        <p:txBody>
          <a:bodyPr wrap="square" rtlCol="0">
            <a:spAutoFit/>
          </a:bodyPr>
          <a:lstStyle/>
          <a:p>
            <a:pPr>
              <a:buFont typeface="Wingdings" pitchFamily="2" charset="2"/>
              <a:buChar char="Ø"/>
            </a:pPr>
            <a:r>
              <a:rPr lang="en-US" sz="4000" dirty="0" err="1" smtClean="0">
                <a:solidFill>
                  <a:srgbClr val="1C1E21"/>
                </a:solidFill>
                <a:latin typeface="NikoshBAN" pitchFamily="2" charset="0"/>
                <a:ea typeface="Times New Roman" pitchFamily="18" charset="0"/>
                <a:cs typeface="NikoshBAN" pitchFamily="2" charset="0"/>
              </a:rPr>
              <a:t>প্রাচীন</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বাংলার</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যে</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কোন</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তিনটি</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জনপদের</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নাম</a:t>
            </a:r>
            <a:r>
              <a:rPr lang="en-US" sz="4000" dirty="0" smtClean="0">
                <a:solidFill>
                  <a:srgbClr val="1C1E21"/>
                </a:solidFill>
                <a:latin typeface="NikoshBAN" pitchFamily="2" charset="0"/>
                <a:ea typeface="Times New Roman" pitchFamily="18" charset="0"/>
                <a:cs typeface="NikoshBAN" pitchFamily="2" charset="0"/>
              </a:rPr>
              <a:t> ও </a:t>
            </a:r>
            <a:r>
              <a:rPr lang="en-US" sz="4000" dirty="0" err="1" smtClean="0">
                <a:solidFill>
                  <a:srgbClr val="1C1E21"/>
                </a:solidFill>
                <a:latin typeface="NikoshBAN" pitchFamily="2" charset="0"/>
                <a:ea typeface="Times New Roman" pitchFamily="18" charset="0"/>
                <a:cs typeface="NikoshBAN" pitchFamily="2" charset="0"/>
              </a:rPr>
              <a:t>সে</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গুলোর</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অবস্থানের</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একটি</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তালিকা</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তৈরি</a:t>
            </a:r>
            <a:r>
              <a:rPr lang="en-US" sz="4000" dirty="0" smtClean="0">
                <a:solidFill>
                  <a:srgbClr val="1C1E21"/>
                </a:solidFill>
                <a:latin typeface="NikoshBAN" pitchFamily="2" charset="0"/>
                <a:ea typeface="Times New Roman" pitchFamily="18" charset="0"/>
                <a:cs typeface="NikoshBAN" pitchFamily="2" charset="0"/>
              </a:rPr>
              <a:t> </a:t>
            </a:r>
            <a:r>
              <a:rPr lang="en-US" sz="4000" dirty="0" err="1" smtClean="0">
                <a:solidFill>
                  <a:srgbClr val="1C1E21"/>
                </a:solidFill>
                <a:latin typeface="NikoshBAN" pitchFamily="2" charset="0"/>
                <a:ea typeface="Times New Roman" pitchFamily="18" charset="0"/>
                <a:cs typeface="NikoshBAN" pitchFamily="2" charset="0"/>
              </a:rPr>
              <a:t>কর</a:t>
            </a:r>
            <a:r>
              <a:rPr lang="en-US" sz="4000" dirty="0" smtClean="0">
                <a:solidFill>
                  <a:srgbClr val="1C1E21"/>
                </a:solidFill>
                <a:latin typeface="NikoshBAN" pitchFamily="2" charset="0"/>
                <a:ea typeface="Times New Roman" pitchFamily="18" charset="0"/>
                <a:cs typeface="NikoshBAN" pitchFamily="2" charset="0"/>
              </a:rPr>
              <a:t>।</a:t>
            </a:r>
            <a:endParaRPr lang="en-US" sz="4000" dirty="0"/>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066800"/>
            <a:ext cx="5334000" cy="1323439"/>
          </a:xfrm>
          <a:prstGeom prst="rect">
            <a:avLst/>
          </a:prstGeom>
          <a:noFill/>
        </p:spPr>
        <p:txBody>
          <a:bodyPr wrap="square" rtlCol="0">
            <a:spAutoFit/>
          </a:bodyPr>
          <a:lstStyle/>
          <a:p>
            <a:pPr algn="ctr"/>
            <a:r>
              <a:rPr lang="en-US" sz="8000" dirty="0" err="1" smtClean="0">
                <a:latin typeface="NikoshBAN" pitchFamily="2" charset="0"/>
                <a:cs typeface="NikoshBAN" pitchFamily="2" charset="0"/>
              </a:rPr>
              <a:t>ধন্যবাদ</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3" name="Picture 2" descr="Fa-Hien.jpg"/>
          <p:cNvPicPr>
            <a:picLocks noChangeAspect="1"/>
          </p:cNvPicPr>
          <p:nvPr/>
        </p:nvPicPr>
        <p:blipFill>
          <a:blip r:embed="rId3"/>
          <a:stretch>
            <a:fillRect/>
          </a:stretch>
        </p:blipFill>
        <p:spPr>
          <a:xfrm>
            <a:off x="1447800" y="2514600"/>
            <a:ext cx="5969000" cy="27713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plus(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92914"/>
            <a:ext cx="3048000" cy="523220"/>
          </a:xfrm>
          <a:prstGeom prst="rec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800" b="1" dirty="0" smtClean="0">
                <a:latin typeface="NikoshBAN" pitchFamily="2" charset="0"/>
                <a:cs typeface="NikoshBAN" pitchFamily="2" charset="0"/>
              </a:rPr>
              <a:t>আজকের পাঠের বিষয়</a:t>
            </a:r>
            <a:endParaRPr lang="en-US" sz="2800" b="1" dirty="0">
              <a:latin typeface="NikoshBAN" pitchFamily="2" charset="0"/>
              <a:cs typeface="NikoshBAN" pitchFamily="2" charset="0"/>
            </a:endParaRPr>
          </a:p>
        </p:txBody>
      </p:sp>
      <p:sp>
        <p:nvSpPr>
          <p:cNvPr id="6" name="TextBox 5"/>
          <p:cNvSpPr txBox="1"/>
          <p:nvPr/>
        </p:nvSpPr>
        <p:spPr>
          <a:xfrm>
            <a:off x="2590800" y="1295400"/>
            <a:ext cx="4866967" cy="923330"/>
          </a:xfrm>
          <a:prstGeom prst="rect">
            <a:avLst/>
          </a:prstGeom>
          <a:solidFill>
            <a:srgbClr val="FFCCFF"/>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5400" b="1" dirty="0" err="1" smtClean="0">
                <a:latin typeface="NikoshBAN" pitchFamily="2" charset="0"/>
                <a:cs typeface="NikoshBAN" pitchFamily="2" charset="0"/>
              </a:rPr>
              <a:t>প্রাচীন</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বাংলার</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জনপদ</a:t>
            </a:r>
            <a:endParaRPr lang="en-US" sz="5400" b="1" dirty="0">
              <a:latin typeface="NikoshBAN" pitchFamily="2" charset="0"/>
              <a:cs typeface="NikoshBAN" pitchFamily="2" charset="0"/>
            </a:endParaRPr>
          </a:p>
        </p:txBody>
      </p:sp>
      <p:pic>
        <p:nvPicPr>
          <p:cNvPr id="5" name="Picture 4" descr="019-8.jpg"/>
          <p:cNvPicPr>
            <a:picLocks noChangeAspect="1"/>
          </p:cNvPicPr>
          <p:nvPr/>
        </p:nvPicPr>
        <p:blipFill>
          <a:blip r:embed="rId3"/>
          <a:stretch>
            <a:fillRect/>
          </a:stretch>
        </p:blipFill>
        <p:spPr>
          <a:xfrm>
            <a:off x="1752600" y="2895600"/>
            <a:ext cx="5972175" cy="3314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798249322"/>
      </p:ext>
    </p:extLst>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1" nodeType="clickEffect">
                                  <p:stCondLst>
                                    <p:cond delay="0"/>
                                  </p:stCondLst>
                                  <p:iterate type="lt">
                                    <p:tmPct val="0"/>
                                  </p:iterate>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133600" y="914400"/>
            <a:ext cx="4876800"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শিক্ষনফল</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8" name="Rectangle 17"/>
          <p:cNvSpPr/>
          <p:nvPr/>
        </p:nvSpPr>
        <p:spPr>
          <a:xfrm>
            <a:off x="0" y="1828800"/>
            <a:ext cx="8763000" cy="1077218"/>
          </a:xfrm>
          <a:prstGeom prst="rect">
            <a:avLst/>
          </a:prstGeom>
          <a:noFill/>
        </p:spPr>
        <p:txBody>
          <a:bodyPr wrap="square" lIns="91440" tIns="45720" rIns="91440" bIns="45720">
            <a:spAutoFit/>
          </a:bodyPr>
          <a:lstStyle/>
          <a:p>
            <a:pPr algn="ctr">
              <a:buFont typeface="Wingdings" pitchFamily="2" charset="2"/>
              <a:buChar char="Ø"/>
            </a:pP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মানচিত্রে</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প্রাচীন</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বাংলার</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জনপদ</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গুলোর</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বর্তমান</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অবস্থান</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চিহ্নিত</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ও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বর্ণনা</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করতে</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পারবে</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9" name="Rectangle 18"/>
          <p:cNvSpPr/>
          <p:nvPr/>
        </p:nvSpPr>
        <p:spPr>
          <a:xfrm>
            <a:off x="-228600" y="3200400"/>
            <a:ext cx="9144000" cy="1077218"/>
          </a:xfrm>
          <a:prstGeom prst="rect">
            <a:avLst/>
          </a:prstGeom>
          <a:noFill/>
        </p:spPr>
        <p:txBody>
          <a:bodyPr wrap="square" lIns="91440" tIns="45720" rIns="91440" bIns="45720">
            <a:spAutoFit/>
          </a:bodyPr>
          <a:lstStyle/>
          <a:p>
            <a:pPr algn="ctr">
              <a:buFont typeface="Wingdings" pitchFamily="2" charset="2"/>
              <a:buChar char="Ø"/>
            </a:pP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প্রাচীন</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বাংলার</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তথ্য</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অনুসন্ধানে</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জনপদ</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গুলোর</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গুরুত্ব</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ব্যাখ্যা</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করতে</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পারবে</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20" name="Rectangle 19"/>
          <p:cNvSpPr/>
          <p:nvPr/>
        </p:nvSpPr>
        <p:spPr>
          <a:xfrm>
            <a:off x="0" y="4343400"/>
            <a:ext cx="8077201" cy="1077218"/>
          </a:xfrm>
          <a:prstGeom prst="rect">
            <a:avLst/>
          </a:prstGeom>
          <a:noFill/>
        </p:spPr>
        <p:txBody>
          <a:bodyPr wrap="square" lIns="91440" tIns="45720" rIns="91440" bIns="45720">
            <a:spAutoFit/>
          </a:bodyPr>
          <a:lstStyle/>
          <a:p>
            <a:pPr algn="ctr">
              <a:buFont typeface="Wingdings" pitchFamily="2" charset="2"/>
              <a:buChar char="Ø"/>
            </a:pP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প্রাচীন</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বাংলার</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ইতিহাস</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সম্পর্কে</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ধারনা</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লাভে</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জনপদের</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গুরুত্ব</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জানতে</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আগ্রহী</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হবে</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 xmlns:p14="http://schemas.microsoft.com/office/powerpoint/2010/main" val="173146716"/>
      </p:ext>
    </p:extLst>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0" fill="hold"/>
                                        <p:tgtEl>
                                          <p:spTgt spid="17"/>
                                        </p:tgtEl>
                                        <p:attrNameLst>
                                          <p:attrName>ppt_w</p:attrName>
                                        </p:attrNameLst>
                                      </p:cBhvr>
                                      <p:tavLst>
                                        <p:tav tm="0">
                                          <p:val>
                                            <p:fltVal val="0"/>
                                          </p:val>
                                        </p:tav>
                                        <p:tav tm="100000">
                                          <p:val>
                                            <p:strVal val="#ppt_w"/>
                                          </p:val>
                                        </p:tav>
                                      </p:tavLst>
                                    </p:anim>
                                    <p:anim calcmode="lin" valueType="num">
                                      <p:cBhvr>
                                        <p:cTn id="8" dur="5000" fill="hold"/>
                                        <p:tgtEl>
                                          <p:spTgt spid="17"/>
                                        </p:tgtEl>
                                        <p:attrNameLst>
                                          <p:attrName>ppt_h</p:attrName>
                                        </p:attrNameLst>
                                      </p:cBhvr>
                                      <p:tavLst>
                                        <p:tav tm="0">
                                          <p:val>
                                            <p:fltVal val="0"/>
                                          </p:val>
                                        </p:tav>
                                        <p:tav tm="100000">
                                          <p:val>
                                            <p:strVal val="#ppt_h"/>
                                          </p:val>
                                        </p:tav>
                                      </p:tavLst>
                                    </p:anim>
                                    <p:animEffect transition="in" filter="fade">
                                      <p:cBhvr>
                                        <p:cTn id="9" dur="5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0" fill="hold"/>
                                        <p:tgtEl>
                                          <p:spTgt spid="18"/>
                                        </p:tgtEl>
                                        <p:attrNameLst>
                                          <p:attrName>ppt_x</p:attrName>
                                        </p:attrNameLst>
                                      </p:cBhvr>
                                      <p:tavLst>
                                        <p:tav tm="0">
                                          <p:val>
                                            <p:strVal val="#ppt_x"/>
                                          </p:val>
                                        </p:tav>
                                        <p:tav tm="100000">
                                          <p:val>
                                            <p:strVal val="#ppt_x"/>
                                          </p:val>
                                        </p:tav>
                                      </p:tavLst>
                                    </p:anim>
                                    <p:anim calcmode="lin" valueType="num">
                                      <p:cBhvr additive="base">
                                        <p:cTn id="15" dur="5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0" fill="hold"/>
                                        <p:tgtEl>
                                          <p:spTgt spid="19"/>
                                        </p:tgtEl>
                                        <p:attrNameLst>
                                          <p:attrName>ppt_x</p:attrName>
                                        </p:attrNameLst>
                                      </p:cBhvr>
                                      <p:tavLst>
                                        <p:tav tm="0">
                                          <p:val>
                                            <p:strVal val="#ppt_x"/>
                                          </p:val>
                                        </p:tav>
                                        <p:tav tm="100000">
                                          <p:val>
                                            <p:strVal val="#ppt_x"/>
                                          </p:val>
                                        </p:tav>
                                      </p:tavLst>
                                    </p:anim>
                                    <p:anim calcmode="lin" valueType="num">
                                      <p:cBhvr additive="base">
                                        <p:cTn id="21"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iterate type="lt">
                                    <p:tmPct val="10000"/>
                                  </p:iterate>
                                  <p:childTnLst>
                                    <p:set>
                                      <p:cBhvr>
                                        <p:cTn id="25" dur="1" fill="hold">
                                          <p:stCondLst>
                                            <p:cond delay="0"/>
                                          </p:stCondLst>
                                        </p:cTn>
                                        <p:tgtEl>
                                          <p:spTgt spid="20"/>
                                        </p:tgtEl>
                                        <p:attrNameLst>
                                          <p:attrName>style.visibility</p:attrName>
                                        </p:attrNameLst>
                                      </p:cBhvr>
                                      <p:to>
                                        <p:strVal val="visible"/>
                                      </p:to>
                                    </p:set>
                                    <p:animEffect transition="in" filter="fade">
                                      <p:cBhvr>
                                        <p:cTn id="26" dur="2000"/>
                                        <p:tgtEl>
                                          <p:spTgt spid="20"/>
                                        </p:tgtEl>
                                      </p:cBhvr>
                                    </p:animEffect>
                                    <p:anim calcmode="lin" valueType="num">
                                      <p:cBhvr>
                                        <p:cTn id="27" dur="2000" fill="hold"/>
                                        <p:tgtEl>
                                          <p:spTgt spid="20"/>
                                        </p:tgtEl>
                                        <p:attrNameLst>
                                          <p:attrName>ppt_w</p:attrName>
                                        </p:attrNameLst>
                                      </p:cBhvr>
                                      <p:tavLst>
                                        <p:tav tm="0" fmla="#ppt_w*sin(2.5*pi*$)">
                                          <p:val>
                                            <p:fltVal val="0"/>
                                          </p:val>
                                        </p:tav>
                                        <p:tav tm="100000">
                                          <p:val>
                                            <p:fltVal val="1"/>
                                          </p:val>
                                        </p:tav>
                                      </p:tavLst>
                                    </p:anim>
                                    <p:anim calcmode="lin" valueType="num">
                                      <p:cBhvr>
                                        <p:cTn id="28"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838200"/>
            <a:ext cx="5638800" cy="769441"/>
          </a:xfrm>
          <a:prstGeom prst="rect">
            <a:avLst/>
          </a:prstGeom>
        </p:spPr>
        <p:txBody>
          <a:bodyPr wrap="square">
            <a:spAutoFit/>
          </a:bodyPr>
          <a:lstStyle/>
          <a:p>
            <a:pPr algn="ctr"/>
            <a:r>
              <a:rPr lang="en-US" sz="4400" u="sng" dirty="0" err="1" smtClean="0">
                <a:solidFill>
                  <a:srgbClr val="1C1E21"/>
                </a:solidFill>
                <a:latin typeface="NikoshBAN" pitchFamily="2" charset="0"/>
                <a:cs typeface="NikoshBAN" pitchFamily="2" charset="0"/>
              </a:rPr>
              <a:t>চিত্রটি</a:t>
            </a:r>
            <a:r>
              <a:rPr lang="en-US" sz="4400" u="sng" dirty="0" smtClean="0">
                <a:solidFill>
                  <a:srgbClr val="1C1E21"/>
                </a:solidFill>
                <a:latin typeface="NikoshBAN" pitchFamily="2" charset="0"/>
                <a:cs typeface="NikoshBAN" pitchFamily="2" charset="0"/>
              </a:rPr>
              <a:t> </a:t>
            </a:r>
            <a:r>
              <a:rPr lang="en-US" sz="4400" u="sng" dirty="0" err="1" smtClean="0">
                <a:solidFill>
                  <a:srgbClr val="1C1E21"/>
                </a:solidFill>
                <a:latin typeface="NikoshBAN" pitchFamily="2" charset="0"/>
                <a:cs typeface="NikoshBAN" pitchFamily="2" charset="0"/>
              </a:rPr>
              <a:t>লক্ষ</a:t>
            </a:r>
            <a:r>
              <a:rPr lang="en-US" sz="4400" u="sng" dirty="0" smtClean="0">
                <a:solidFill>
                  <a:srgbClr val="1C1E21"/>
                </a:solidFill>
                <a:latin typeface="NikoshBAN" pitchFamily="2" charset="0"/>
                <a:cs typeface="NikoshBAN" pitchFamily="2" charset="0"/>
              </a:rPr>
              <a:t> </a:t>
            </a:r>
            <a:r>
              <a:rPr lang="en-US" sz="4400" u="sng" dirty="0" err="1" smtClean="0">
                <a:solidFill>
                  <a:srgbClr val="1C1E21"/>
                </a:solidFill>
                <a:latin typeface="NikoshBAN" pitchFamily="2" charset="0"/>
                <a:cs typeface="NikoshBAN" pitchFamily="2" charset="0"/>
              </a:rPr>
              <a:t>কর</a:t>
            </a:r>
            <a:endParaRPr lang="en-US" sz="4400" u="sng" dirty="0"/>
          </a:p>
        </p:txBody>
      </p:sp>
      <p:pic>
        <p:nvPicPr>
          <p:cNvPr id="6" name="Picture 5" descr="d823a_e7998a2c7c_long.jpg"/>
          <p:cNvPicPr>
            <a:picLocks noChangeAspect="1"/>
          </p:cNvPicPr>
          <p:nvPr/>
        </p:nvPicPr>
        <p:blipFill>
          <a:blip r:embed="rId3"/>
          <a:stretch>
            <a:fillRect/>
          </a:stretch>
        </p:blipFill>
        <p:spPr>
          <a:xfrm>
            <a:off x="838200" y="1752600"/>
            <a:ext cx="7410450" cy="4174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81000"/>
            <a:ext cx="4495800" cy="76944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4400" b="1" u="sng" dirty="0" err="1" smtClean="0">
                <a:latin typeface="NikoshBAN" pitchFamily="2" charset="0"/>
                <a:cs typeface="NikoshBAN" pitchFamily="2" charset="0"/>
              </a:rPr>
              <a:t>প্রাচীন</a:t>
            </a:r>
            <a:r>
              <a:rPr lang="en-US" sz="4400" b="1" u="sng" dirty="0" smtClean="0">
                <a:latin typeface="NikoshBAN" pitchFamily="2" charset="0"/>
                <a:cs typeface="NikoshBAN" pitchFamily="2" charset="0"/>
              </a:rPr>
              <a:t> </a:t>
            </a:r>
            <a:r>
              <a:rPr lang="en-US" sz="4400" b="1" u="sng" dirty="0" err="1" smtClean="0">
                <a:latin typeface="NikoshBAN" pitchFamily="2" charset="0"/>
                <a:cs typeface="NikoshBAN" pitchFamily="2" charset="0"/>
              </a:rPr>
              <a:t>জনপদের</a:t>
            </a:r>
            <a:r>
              <a:rPr lang="en-US" sz="4400" b="1" u="sng" dirty="0" smtClean="0">
                <a:latin typeface="NikoshBAN" pitchFamily="2" charset="0"/>
                <a:cs typeface="NikoshBAN" pitchFamily="2" charset="0"/>
              </a:rPr>
              <a:t> </a:t>
            </a:r>
            <a:r>
              <a:rPr lang="en-US" sz="4400" b="1" u="sng" dirty="0" err="1" smtClean="0">
                <a:latin typeface="NikoshBAN" pitchFamily="2" charset="0"/>
                <a:cs typeface="NikoshBAN" pitchFamily="2" charset="0"/>
              </a:rPr>
              <a:t>মানচিত্র</a:t>
            </a:r>
            <a:endParaRPr lang="en-US" sz="4400" b="1" u="sng" dirty="0" smtClean="0">
              <a:latin typeface="NikoshBAN" pitchFamily="2" charset="0"/>
              <a:cs typeface="NikoshBAN" pitchFamily="2" charset="0"/>
            </a:endParaRPr>
          </a:p>
        </p:txBody>
      </p:sp>
      <p:pic>
        <p:nvPicPr>
          <p:cNvPr id="9" name="Picture 8" descr="HistoryPrachinZug.jpg"/>
          <p:cNvPicPr>
            <a:picLocks noChangeAspect="1"/>
          </p:cNvPicPr>
          <p:nvPr/>
        </p:nvPicPr>
        <p:blipFill>
          <a:blip r:embed="rId3"/>
          <a:stretch>
            <a:fillRect/>
          </a:stretch>
        </p:blipFill>
        <p:spPr>
          <a:xfrm>
            <a:off x="381000" y="1524000"/>
            <a:ext cx="8763000" cy="4600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838200"/>
            <a:ext cx="4953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600" dirty="0" err="1" smtClean="0">
                <a:latin typeface="NikoshBAN" pitchFamily="2" charset="0"/>
                <a:cs typeface="NikoshBAN" pitchFamily="2" charset="0"/>
              </a:rPr>
              <a:t>প্রাচীন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জনপদের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বিভক্তি</a:t>
            </a:r>
            <a:endParaRPr lang="en-US" sz="3600" dirty="0">
              <a:latin typeface="NikoshBAN" pitchFamily="2" charset="0"/>
              <a:cs typeface="NikoshBAN" pitchFamily="2" charset="0"/>
            </a:endParaRPr>
          </a:p>
        </p:txBody>
      </p:sp>
      <p:sp>
        <p:nvSpPr>
          <p:cNvPr id="3" name="TextBox 2"/>
          <p:cNvSpPr txBox="1"/>
          <p:nvPr/>
        </p:nvSpPr>
        <p:spPr>
          <a:xfrm>
            <a:off x="609600" y="2133600"/>
            <a:ext cx="8077200" cy="2677656"/>
          </a:xfrm>
          <a:prstGeom prst="rect">
            <a:avLst/>
          </a:prstGeom>
          <a:noFill/>
        </p:spPr>
        <p:txBody>
          <a:bodyPr wrap="square" rtlCol="0">
            <a:spAutoFit/>
          </a:bodyPr>
          <a:lstStyle/>
          <a:p>
            <a:r>
              <a:rPr lang="en-US" sz="2800" dirty="0" err="1" smtClean="0">
                <a:latin typeface="NikoshBAN" pitchFamily="2" charset="0"/>
                <a:cs typeface="NikoshBAN" pitchFamily="2" charset="0"/>
              </a:rPr>
              <a:t>প্ৰাচীনযুগে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অখণ্ড</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রাষ্ট্ৰ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ছিল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না।বাংলার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বিভিন্ন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অংশ</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তখন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বঙ্গ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পুণ্ড্ৰ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গৌড</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হরিকেল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সমতট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বরেন্দ্ৰ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এরকম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প্ৰায</a:t>
            </a:r>
            <a:r>
              <a:rPr lang="en-US" sz="2800" dirty="0" smtClean="0">
                <a:latin typeface="NikoshBAN" pitchFamily="2" charset="0"/>
                <a:cs typeface="NikoshBAN" pitchFamily="2" charset="0"/>
              </a:rPr>
              <a:t>় ১৬টি </a:t>
            </a:r>
            <a:r>
              <a:rPr lang="en-US" sz="2800" dirty="0" err="1" smtClean="0">
                <a:latin typeface="NikoshBAN" pitchFamily="2" charset="0"/>
                <a:cs typeface="NikoshBAN" pitchFamily="2" charset="0"/>
              </a:rPr>
              <a:t>জনপদে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বিভক্ত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ছিল।বাংলার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বিভিন্ন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অংশে</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অবস্থিত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প্ৰাচীন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জনপদগুলোর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বিস্তৃতি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সঠিকভাবে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নির্ণয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অসম্ভব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কেননা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বিভিন্ন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এসব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জনপদের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হ্ৰাস</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অথবা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বৃদ্ধি</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পেয়েছে।বাংলার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জনপদগুলোর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মধ্যে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প্ৰাচীনতম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hlinkClick r:id="rId3" tooltip="পুণ্ড্রবর্ধন"/>
              </a:rPr>
              <a:t>পুণ্ড্ৰ</a:t>
            </a:r>
            <a:endParaRPr lang="en-US" sz="2800" dirty="0">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676400"/>
            <a:ext cx="8001000" cy="3046988"/>
          </a:xfrm>
          <a:prstGeom prst="rect">
            <a:avLst/>
          </a:prstGeom>
          <a:noFill/>
        </p:spPr>
        <p:txBody>
          <a:bodyPr wrap="square" rtlCol="0">
            <a:spAutoFit/>
          </a:bodyPr>
          <a:lstStyle/>
          <a:p>
            <a:r>
              <a:rPr lang="en-US" sz="3200" dirty="0" err="1" smtClean="0">
                <a:latin typeface="NikoshBAN" pitchFamily="2" charset="0"/>
                <a:cs typeface="NikoshBAN" pitchFamily="2" charset="0"/>
              </a:rPr>
              <a:t>প্রাচীন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যুগে</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 ( </a:t>
            </a:r>
            <a:r>
              <a:rPr lang="en-US" sz="3200" dirty="0" err="1" smtClean="0">
                <a:latin typeface="NikoshBAN" pitchFamily="2" charset="0"/>
                <a:cs typeface="NikoshBAN" pitchFamily="2" charset="0"/>
              </a:rPr>
              <a:t>বর্তমানে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বাংলাদেশ</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পম্চিমবঙ্গ</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এখনকার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বাংলাদেশের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একক</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অখন্ড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রাষ্ট্র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রাজ্য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না।বাংলার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বিভিন্ন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অংশ</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অঞ্চলে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বিভিক্ত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প্রতিটি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অঞ্চলের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শাসক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শাসন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করতেন</a:t>
            </a:r>
            <a:r>
              <a:rPr lang="en-US" sz="3200" dirty="0" smtClean="0">
                <a:latin typeface="NikoshBAN" pitchFamily="2" charset="0"/>
                <a:cs typeface="NikoshBAN" pitchFamily="2" charset="0"/>
              </a:rPr>
              <a:t> । </a:t>
            </a:r>
            <a:r>
              <a:rPr lang="en-US" sz="3200" dirty="0" err="1" smtClean="0">
                <a:latin typeface="NikoshBAN" pitchFamily="2" charset="0"/>
                <a:cs typeface="NikoshBAN" pitchFamily="2" charset="0"/>
              </a:rPr>
              <a:t>বাংলার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অঞ্চলগুলোকে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সমষ্টিগতভাবে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জনপদ</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304800"/>
            <a:ext cx="20574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জনপদ</a:t>
            </a:r>
            <a:endParaRPr lang="en-US" sz="4400" b="1" dirty="0">
              <a:latin typeface="NikoshBAN" pitchFamily="2" charset="0"/>
              <a:cs typeface="NikoshBAN" pitchFamily="2" charset="0"/>
            </a:endParaRPr>
          </a:p>
        </p:txBody>
      </p:sp>
      <p:sp>
        <p:nvSpPr>
          <p:cNvPr id="3" name="TextBox 2"/>
          <p:cNvSpPr txBox="1"/>
          <p:nvPr/>
        </p:nvSpPr>
        <p:spPr>
          <a:xfrm>
            <a:off x="914400" y="1981200"/>
            <a:ext cx="7086600" cy="3046988"/>
          </a:xfrm>
          <a:prstGeom prst="rect">
            <a:avLst/>
          </a:prstGeom>
          <a:noFill/>
        </p:spPr>
        <p:txBody>
          <a:bodyPr wrap="square" rtlCol="0">
            <a:spAutoFit/>
          </a:bodyPr>
          <a:lstStyle/>
          <a:p>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একটি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অখন্ড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দেশের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একবারে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হয়নি।এর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জনপদগুলোর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উৎর্কীর্ণ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শিলালিপি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বিভিন্ন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সাহিত্যগ্রন্থে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ষোলোটি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জনপদের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য়ায়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প্রতিটি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অঞ্চলের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সবসময়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একই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রকম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জনপদের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বেড়েছে,আবার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কমেছে</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cSld>
  <p:clrMapOvr>
    <a:masterClrMapping/>
  </p:clrMapOvr>
  <p:transition spd="med">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roadway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TotalTime>
  <Words>839</Words>
  <Application>Microsoft Office PowerPoint</Application>
  <PresentationFormat>On-screen Show (4:3)</PresentationFormat>
  <Paragraphs>54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RAFI</dc:creator>
  <cp:lastModifiedBy>SMART</cp:lastModifiedBy>
  <cp:revision>74</cp:revision>
  <dcterms:created xsi:type="dcterms:W3CDTF">2016-03-02T16:19:48Z</dcterms:created>
  <dcterms:modified xsi:type="dcterms:W3CDTF">2020-06-19T13:36:01Z</dcterms:modified>
</cp:coreProperties>
</file>