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2" r:id="rId7"/>
    <p:sldId id="263" r:id="rId8"/>
    <p:sldId id="264" r:id="rId9"/>
    <p:sldId id="261"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wav"/><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39175"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49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7" y="87183"/>
            <a:ext cx="6858000" cy="1349633"/>
          </a:xfrm>
          <a:prstGeom prst="horizontalScroll">
            <a:avLst/>
          </a:prstGeom>
          <a:noFill/>
          <a:ln w="28575">
            <a:solidFill>
              <a:srgbClr val="FF0000"/>
            </a:solidFill>
          </a:ln>
        </p:spPr>
        <p:txBody>
          <a:bodyPr wrap="square" rtlCol="0">
            <a:spAutoFit/>
          </a:bodyPr>
          <a:lstStyle/>
          <a:p>
            <a:r>
              <a:rPr lang="bn-BD" sz="6000" dirty="0" smtClean="0">
                <a:solidFill>
                  <a:srgbClr val="00B050"/>
                </a:solidFill>
              </a:rPr>
              <a:t> পড়ি  ও বলি </a:t>
            </a:r>
            <a:endParaRPr lang="en-US" sz="6000" dirty="0">
              <a:solidFill>
                <a:srgbClr val="00B050"/>
              </a:solidFill>
            </a:endParaRPr>
          </a:p>
        </p:txBody>
      </p:sp>
      <p:sp>
        <p:nvSpPr>
          <p:cNvPr id="3" name="Horizontal Scroll 2"/>
          <p:cNvSpPr/>
          <p:nvPr/>
        </p:nvSpPr>
        <p:spPr>
          <a:xfrm>
            <a:off x="300037" y="761999"/>
            <a:ext cx="8153400" cy="5848410"/>
          </a:xfrm>
          <a:prstGeom prst="horizontalScroll">
            <a:avLst/>
          </a:prstGeom>
          <a:solidFill>
            <a:srgbClr val="00B050"/>
          </a:solidFill>
          <a:ln>
            <a:solidFill>
              <a:schemeClr val="tx1"/>
            </a:solidFill>
            <a:prstDash val="solid"/>
          </a:ln>
        </p:spPr>
        <p:txBody>
          <a:bodyPr wrap="square">
            <a:spAutoFit/>
          </a:bodyPr>
          <a:lstStyle/>
          <a:p>
            <a:r>
              <a:rPr lang="as-IN" sz="2000" dirty="0"/>
              <a:t>কিন্দির আত্মা বিষয়ক চিন্তায় প্লেটোর প্রভাবও দেখা যায়। তিনি মনে করতেন আত্মা এবং জড় সম্পূর্ণ পৃথক দুটি সত্তা। এর মধ্যে আত্মাই উচ্চতর। আত্মা থেকেই সব কাজের উৎপত্তি ঘটে, জড়ের কাজ কেবল আত্মার নির্দেশ পালন করা। ঈশ্বরকে তিনি আত্মসচেতন আত্মা বলেছেন।</a:t>
            </a:r>
          </a:p>
          <a:p>
            <a:endParaRPr lang="as-IN" sz="2000" dirty="0"/>
          </a:p>
          <a:p>
            <a:r>
              <a:rPr lang="as-IN" sz="2000" dirty="0"/>
              <a:t>তিনি ছিলেন তৎকালীন আরবের সবচেয়ে প্রভাবশালী কিন্দা গোত্রের সদস্য। যাদের ইসলামের স্বর্ণযুগের প্রাথমিক পথপ্রদর্শক মনে করা হয়। তার জন্ম কুফা নগরীতে। তার বাবা ইসহাক ছিলেন কুফা নগরীর গভর্নর। এখানেই তিনি শিক্ষা জীবন অতিবাহিত করেছেন। এরপর উচ্চশিক্ষার জন্য তিনি বাগদাদ যান। তার সঠিক জন্মতারিখ জানা যায় না। তবে ধারণা করা হয় তার জন্ম ৮০১ খ্রিস্টাব্দের দিকে। মারা যান ৮৭৩ খ্রিস্টাব্দে।</a:t>
            </a:r>
          </a:p>
          <a:p>
            <a:endParaRPr lang="as-IN" sz="2000" dirty="0">
              <a:ln w="76200">
                <a:solidFill>
                  <a:schemeClr val="tx1"/>
                </a:solidFill>
              </a:ln>
            </a:endParaRPr>
          </a:p>
        </p:txBody>
      </p:sp>
    </p:spTree>
    <p:extLst>
      <p:ext uri="{BB962C8B-B14F-4D97-AF65-F5344CB8AC3E}">
        <p14:creationId xmlns:p14="http://schemas.microsoft.com/office/powerpoint/2010/main" val="420852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62975" cy="6413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276975" cy="4177042"/>
          </a:xfrm>
          <a:prstGeom prst="rect">
            <a:avLst/>
          </a:prstGeom>
          <a:ln w="9525">
            <a:solidFill>
              <a:srgbClr val="FF0000"/>
            </a:solidFill>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085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228600"/>
            <a:ext cx="8562975" cy="6413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30708"/>
            <a:ext cx="5486400" cy="3031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667000" y="1752600"/>
            <a:ext cx="3886200" cy="769441"/>
          </a:xfrm>
          <a:prstGeom prst="rect">
            <a:avLst/>
          </a:prstGeom>
          <a:noFill/>
        </p:spPr>
        <p:txBody>
          <a:bodyPr wrap="square" rtlCol="0">
            <a:spAutoFit/>
          </a:bodyPr>
          <a:lstStyle/>
          <a:p>
            <a:r>
              <a:rPr lang="bn-BD" sz="4400" dirty="0" smtClean="0"/>
              <a:t>চিকিৎসা বিজ্ঞান </a:t>
            </a:r>
            <a:endParaRPr lang="en-US" sz="4400" dirty="0"/>
          </a:p>
        </p:txBody>
      </p:sp>
    </p:spTree>
    <p:extLst>
      <p:ext uri="{BB962C8B-B14F-4D97-AF65-F5344CB8AC3E}">
        <p14:creationId xmlns:p14="http://schemas.microsoft.com/office/powerpoint/2010/main" val="350772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228600"/>
            <a:ext cx="8562975" cy="6413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67000" y="1752600"/>
            <a:ext cx="3886200" cy="769441"/>
          </a:xfrm>
          <a:prstGeom prst="rect">
            <a:avLst/>
          </a:prstGeom>
          <a:noFill/>
        </p:spPr>
        <p:txBody>
          <a:bodyPr wrap="square" rtlCol="0">
            <a:spAutoFit/>
          </a:bodyPr>
          <a:lstStyle/>
          <a:p>
            <a:r>
              <a:rPr lang="bn-BD" sz="4400" dirty="0" smtClean="0"/>
              <a:t>রসায়ন  বিজ্ঞান </a:t>
            </a:r>
            <a:endParaRPr lang="en-US" sz="4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578675"/>
            <a:ext cx="4267200" cy="3019426"/>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482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562975" cy="6413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90787" y="1374806"/>
            <a:ext cx="3886200" cy="769441"/>
          </a:xfrm>
          <a:prstGeom prst="rect">
            <a:avLst/>
          </a:prstGeom>
          <a:noFill/>
        </p:spPr>
        <p:txBody>
          <a:bodyPr wrap="square" rtlCol="0">
            <a:spAutoFit/>
          </a:bodyPr>
          <a:lstStyle/>
          <a:p>
            <a:r>
              <a:rPr lang="bn-BD" sz="4400" dirty="0">
                <a:solidFill>
                  <a:srgbClr val="FF0000"/>
                </a:solidFill>
              </a:rPr>
              <a:t> </a:t>
            </a:r>
            <a:r>
              <a:rPr lang="bn-BD" sz="4400" dirty="0" smtClean="0">
                <a:solidFill>
                  <a:srgbClr val="FF0000"/>
                </a:solidFill>
              </a:rPr>
              <a:t>ভুগোল শাস্রে  </a:t>
            </a:r>
            <a:endParaRPr lang="en-US" sz="44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7" y="2362200"/>
            <a:ext cx="6248400" cy="3038476"/>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52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1673"/>
            <a:ext cx="8562975" cy="6413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57287" y="1143000"/>
            <a:ext cx="6553200" cy="830997"/>
          </a:xfrm>
          <a:prstGeom prst="rect">
            <a:avLst/>
          </a:prstGeom>
          <a:blipFill>
            <a:blip r:embed="rId3"/>
            <a:tile tx="0" ty="0" sx="100000" sy="100000" flip="none" algn="tl"/>
          </a:blipFill>
        </p:spPr>
        <p:txBody>
          <a:bodyPr wrap="square" rtlCol="0">
            <a:spAutoFit/>
          </a:bodyPr>
          <a:lstStyle/>
          <a:p>
            <a:r>
              <a:rPr lang="bn-BD" sz="4800" b="1" dirty="0">
                <a:solidFill>
                  <a:srgbClr val="FF0000"/>
                </a:solidFill>
              </a:rPr>
              <a:t> </a:t>
            </a:r>
            <a:r>
              <a:rPr lang="bn-BD" sz="4800" b="1" dirty="0" smtClean="0">
                <a:solidFill>
                  <a:srgbClr val="FF0000"/>
                </a:solidFill>
              </a:rPr>
              <a:t>       </a:t>
            </a:r>
            <a:r>
              <a:rPr lang="bn-BD" sz="4800" b="1" dirty="0" smtClean="0">
                <a:solidFill>
                  <a:srgbClr val="FF0000"/>
                </a:solidFill>
              </a:rPr>
              <a:t>মুল্যায়ন </a:t>
            </a:r>
            <a:r>
              <a:rPr lang="bn-BD" sz="4800" b="1" dirty="0" smtClean="0">
                <a:solidFill>
                  <a:srgbClr val="FF0000"/>
                </a:solidFill>
              </a:rPr>
              <a:t>  </a:t>
            </a:r>
            <a:endParaRPr lang="en-US" sz="4800" b="1" dirty="0">
              <a:solidFill>
                <a:srgbClr val="FF0000"/>
              </a:solidFill>
            </a:endParaRPr>
          </a:p>
        </p:txBody>
      </p:sp>
      <p:sp>
        <p:nvSpPr>
          <p:cNvPr id="5" name="TextBox 4"/>
          <p:cNvSpPr txBox="1"/>
          <p:nvPr/>
        </p:nvSpPr>
        <p:spPr>
          <a:xfrm>
            <a:off x="1157286" y="2286000"/>
            <a:ext cx="6386513" cy="2677656"/>
          </a:xfrm>
          <a:prstGeom prst="rect">
            <a:avLst/>
          </a:prstGeom>
          <a:blipFill>
            <a:blip r:embed="rId3"/>
            <a:tile tx="0" ty="0" sx="100000" sy="100000" flip="none" algn="tl"/>
          </a:blipFill>
        </p:spPr>
        <p:txBody>
          <a:bodyPr wrap="square" rtlCol="0">
            <a:spAutoFit/>
          </a:bodyPr>
          <a:lstStyle/>
          <a:p>
            <a:pPr marL="685800" indent="-685800">
              <a:buFont typeface="Wingdings" pitchFamily="2" charset="2"/>
              <a:buChar char="v"/>
            </a:pPr>
            <a:r>
              <a:rPr lang="bn-BD" sz="2800" b="1" dirty="0" smtClean="0">
                <a:solidFill>
                  <a:srgbClr val="FF0000"/>
                </a:solidFill>
              </a:rPr>
              <a:t>আল কিন্দি র পুরা নাম কি ?</a:t>
            </a:r>
          </a:p>
          <a:p>
            <a:pPr marL="685800" indent="-685800">
              <a:buFont typeface="Wingdings" pitchFamily="2" charset="2"/>
              <a:buChar char="v"/>
            </a:pPr>
            <a:r>
              <a:rPr lang="bn-BD" sz="2800" b="1" dirty="0">
                <a:solidFill>
                  <a:srgbClr val="FF0000"/>
                </a:solidFill>
              </a:rPr>
              <a:t> </a:t>
            </a:r>
            <a:r>
              <a:rPr lang="bn-BD" sz="2800" b="1" dirty="0" smtClean="0">
                <a:solidFill>
                  <a:srgbClr val="FF0000"/>
                </a:solidFill>
              </a:rPr>
              <a:t>তার পিতা কি করতেন ? </a:t>
            </a:r>
          </a:p>
          <a:p>
            <a:pPr marL="685800" indent="-685800">
              <a:buFont typeface="Wingdings" pitchFamily="2" charset="2"/>
              <a:buChar char="v"/>
            </a:pPr>
            <a:r>
              <a:rPr lang="bn-BD" sz="2800" b="1" dirty="0">
                <a:solidFill>
                  <a:srgbClr val="FF0000"/>
                </a:solidFill>
              </a:rPr>
              <a:t> </a:t>
            </a:r>
            <a:r>
              <a:rPr lang="bn-BD" sz="2800" b="1" dirty="0" smtClean="0">
                <a:solidFill>
                  <a:srgbClr val="FF0000"/>
                </a:solidFill>
              </a:rPr>
              <a:t>তার রচিত গ্রন্থ কত টি ? </a:t>
            </a:r>
          </a:p>
          <a:p>
            <a:pPr marL="685800" indent="-685800">
              <a:buFont typeface="Wingdings" pitchFamily="2" charset="2"/>
              <a:buChar char="v"/>
            </a:pPr>
            <a:r>
              <a:rPr lang="bn-BD" sz="2800" b="1" dirty="0">
                <a:solidFill>
                  <a:srgbClr val="FF0000"/>
                </a:solidFill>
              </a:rPr>
              <a:t> </a:t>
            </a:r>
            <a:r>
              <a:rPr lang="bn-BD" sz="2800" b="1" dirty="0" smtClean="0">
                <a:solidFill>
                  <a:srgbClr val="FF0000"/>
                </a:solidFill>
              </a:rPr>
              <a:t>কত সালে জন্ম লাভ করেন ? </a:t>
            </a:r>
          </a:p>
          <a:p>
            <a:pPr marL="685800" indent="-685800">
              <a:buFont typeface="Wingdings" pitchFamily="2" charset="2"/>
              <a:buChar char="v"/>
            </a:pPr>
            <a:r>
              <a:rPr lang="bn-BD" sz="2800" b="1" dirty="0">
                <a:solidFill>
                  <a:srgbClr val="FF0000"/>
                </a:solidFill>
              </a:rPr>
              <a:t> </a:t>
            </a:r>
            <a:r>
              <a:rPr lang="bn-BD" sz="2800" b="1" dirty="0" smtClean="0">
                <a:solidFill>
                  <a:srgbClr val="FF0000"/>
                </a:solidFill>
              </a:rPr>
              <a:t>কত সালে মারা যান ।  </a:t>
            </a:r>
          </a:p>
          <a:p>
            <a:pPr marL="685800" indent="-685800">
              <a:buFont typeface="Wingdings" pitchFamily="2" charset="2"/>
              <a:buChar char="v"/>
            </a:pPr>
            <a:r>
              <a:rPr lang="bn-BD" sz="2800" b="1" dirty="0">
                <a:solidFill>
                  <a:srgbClr val="FF0000"/>
                </a:solidFill>
              </a:rPr>
              <a:t> </a:t>
            </a:r>
            <a:r>
              <a:rPr lang="bn-BD" sz="2800" b="1" dirty="0" smtClean="0">
                <a:solidFill>
                  <a:srgbClr val="FF0000"/>
                </a:solidFill>
              </a:rPr>
              <a:t>আল কিন্দি কিসের উদ্ভাবক ছিলেন ? </a:t>
            </a:r>
            <a:r>
              <a:rPr lang="bn-BD" sz="2800" b="1" dirty="0" smtClean="0">
                <a:solidFill>
                  <a:srgbClr val="FF0000"/>
                </a:solidFill>
              </a:rPr>
              <a:t>      </a:t>
            </a:r>
            <a:r>
              <a:rPr lang="bn-BD" sz="2800" b="1" dirty="0" smtClean="0">
                <a:solidFill>
                  <a:srgbClr val="FF0000"/>
                </a:solidFill>
              </a:rPr>
              <a:t> </a:t>
            </a:r>
            <a:r>
              <a:rPr lang="bn-BD" sz="2800" b="1" dirty="0" smtClean="0">
                <a:solidFill>
                  <a:srgbClr val="FF0000"/>
                </a:solidFill>
              </a:rPr>
              <a:t>  </a:t>
            </a:r>
            <a:endParaRPr lang="en-US" sz="2800" b="1" dirty="0">
              <a:solidFill>
                <a:srgbClr val="FF0000"/>
              </a:solidFill>
            </a:endParaRPr>
          </a:p>
        </p:txBody>
      </p:sp>
    </p:spTree>
    <p:extLst>
      <p:ext uri="{BB962C8B-B14F-4D97-AF65-F5344CB8AC3E}">
        <p14:creationId xmlns:p14="http://schemas.microsoft.com/office/powerpoint/2010/main" val="80800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21673"/>
            <a:ext cx="8562975" cy="6413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57287" y="1143000"/>
            <a:ext cx="6553200" cy="830997"/>
          </a:xfrm>
          <a:prstGeom prst="rect">
            <a:avLst/>
          </a:prstGeom>
          <a:blipFill>
            <a:blip r:embed="rId3"/>
            <a:tile tx="0" ty="0" sx="100000" sy="100000" flip="none" algn="tl"/>
          </a:blipFill>
        </p:spPr>
        <p:txBody>
          <a:bodyPr wrap="square" rtlCol="0">
            <a:spAutoFit/>
          </a:bodyPr>
          <a:lstStyle/>
          <a:p>
            <a:r>
              <a:rPr lang="bn-BD" sz="4800" b="1" dirty="0">
                <a:solidFill>
                  <a:srgbClr val="FF0000"/>
                </a:solidFill>
              </a:rPr>
              <a:t> </a:t>
            </a:r>
            <a:r>
              <a:rPr lang="bn-BD" sz="4800" b="1" dirty="0" smtClean="0">
                <a:solidFill>
                  <a:srgbClr val="FF0000"/>
                </a:solidFill>
              </a:rPr>
              <a:t>       বাড়ির কাজ </a:t>
            </a:r>
            <a:r>
              <a:rPr lang="bn-BD" sz="4800" b="1" dirty="0" smtClean="0">
                <a:solidFill>
                  <a:srgbClr val="FF0000"/>
                </a:solidFill>
              </a:rPr>
              <a:t> </a:t>
            </a:r>
            <a:r>
              <a:rPr lang="bn-BD" sz="4800" b="1" dirty="0" smtClean="0">
                <a:solidFill>
                  <a:srgbClr val="FF0000"/>
                </a:solidFill>
              </a:rPr>
              <a:t>  </a:t>
            </a:r>
            <a:endParaRPr lang="en-US" sz="4800" b="1" dirty="0">
              <a:solidFill>
                <a:srgbClr val="FF0000"/>
              </a:solidFill>
            </a:endParaRPr>
          </a:p>
        </p:txBody>
      </p:sp>
      <p:sp>
        <p:nvSpPr>
          <p:cNvPr id="5" name="TextBox 4"/>
          <p:cNvSpPr txBox="1"/>
          <p:nvPr/>
        </p:nvSpPr>
        <p:spPr>
          <a:xfrm>
            <a:off x="990600" y="5105400"/>
            <a:ext cx="6636543" cy="523220"/>
          </a:xfrm>
          <a:prstGeom prst="rect">
            <a:avLst/>
          </a:prstGeom>
          <a:blipFill>
            <a:blip r:embed="rId3"/>
            <a:tile tx="0" ty="0" sx="100000" sy="100000" flip="none" algn="tl"/>
          </a:blipFill>
        </p:spPr>
        <p:txBody>
          <a:bodyPr wrap="square" rtlCol="0">
            <a:spAutoFit/>
          </a:bodyPr>
          <a:lstStyle/>
          <a:p>
            <a:pPr marL="685800" indent="-685800">
              <a:buFont typeface="Wingdings" pitchFamily="2" charset="2"/>
              <a:buChar char="v"/>
            </a:pPr>
            <a:r>
              <a:rPr lang="bn-BD" sz="2800" b="1" dirty="0" smtClean="0">
                <a:solidFill>
                  <a:srgbClr val="FF0000"/>
                </a:solidFill>
              </a:rPr>
              <a:t>আল কিন্দি র ধর্ম তত্ত্ব ব্যাখ্যা কর  </a:t>
            </a:r>
            <a:r>
              <a:rPr lang="bn-BD" sz="2800" b="1" dirty="0" smtClean="0">
                <a:solidFill>
                  <a:srgbClr val="FF0000"/>
                </a:solidFill>
              </a:rPr>
              <a:t>      </a:t>
            </a:r>
            <a:r>
              <a:rPr lang="bn-BD" sz="2800" b="1" dirty="0" smtClean="0">
                <a:solidFill>
                  <a:srgbClr val="FF0000"/>
                </a:solidFill>
              </a:rPr>
              <a:t> </a:t>
            </a:r>
            <a:r>
              <a:rPr lang="bn-BD" sz="2800" b="1" dirty="0" smtClean="0">
                <a:solidFill>
                  <a:srgbClr val="FF0000"/>
                </a:solidFill>
              </a:rPr>
              <a:t>  </a:t>
            </a:r>
            <a:endParaRPr lang="en-US" sz="2800" b="1" dirty="0">
              <a:solidFill>
                <a:srgbClr val="FF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057400"/>
            <a:ext cx="5715000"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1620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810625" cy="640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143000" y="1524000"/>
            <a:ext cx="6324600" cy="1015663"/>
          </a:xfrm>
          <a:prstGeom prst="rect">
            <a:avLst/>
          </a:prstGeom>
          <a:noFill/>
          <a:ln>
            <a:solidFill>
              <a:schemeClr val="tx1"/>
            </a:solidFill>
            <a:prstDash val="dash"/>
          </a:ln>
        </p:spPr>
        <p:txBody>
          <a:bodyPr wrap="square" rtlCol="0">
            <a:spAutoFit/>
          </a:bodyPr>
          <a:lstStyle/>
          <a:p>
            <a:r>
              <a:rPr lang="bn-BD" sz="6000" dirty="0" smtClean="0">
                <a:ln>
                  <a:solidFill>
                    <a:srgbClr val="00B050"/>
                  </a:solidFill>
                </a:ln>
                <a:solidFill>
                  <a:srgbClr val="FF0000"/>
                </a:solidFill>
              </a:rPr>
              <a:t>একটি ভিডিও দেখি </a:t>
            </a:r>
            <a:endParaRPr lang="en-US" sz="6000" dirty="0">
              <a:ln>
                <a:solidFill>
                  <a:srgbClr val="00B050"/>
                </a:solidFill>
              </a:ln>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4060122280"/>
              </p:ext>
            </p:extLst>
          </p:nvPr>
        </p:nvGraphicFramePr>
        <p:xfrm>
          <a:off x="2667000" y="2806098"/>
          <a:ext cx="3352800" cy="2607733"/>
        </p:xfrm>
        <a:graphic>
          <a:graphicData uri="http://schemas.openxmlformats.org/presentationml/2006/ole">
            <mc:AlternateContent xmlns:mc="http://schemas.openxmlformats.org/markup-compatibility/2006">
              <mc:Choice xmlns:v="urn:schemas-microsoft-com:vml" Requires="v">
                <p:oleObj spid="_x0000_s1049" name="Packager Shell Object" showAsIcon="1" r:id="rId4" imgW="1651320" imgH="685800" progId="Package">
                  <p:embed/>
                </p:oleObj>
              </mc:Choice>
              <mc:Fallback>
                <p:oleObj name="Packager Shell Object" showAsIcon="1" r:id="rId4" imgW="1651320" imgH="685800" progId="Package">
                  <p:embed/>
                  <p:pic>
                    <p:nvPicPr>
                      <p:cNvPr id="0" name=""/>
                      <p:cNvPicPr/>
                      <p:nvPr/>
                    </p:nvPicPr>
                    <p:blipFill>
                      <a:blip r:embed="rId5"/>
                      <a:stretch>
                        <a:fillRect/>
                      </a:stretch>
                    </p:blipFill>
                    <p:spPr>
                      <a:xfrm>
                        <a:off x="2667000" y="2806098"/>
                        <a:ext cx="3352800" cy="2607733"/>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32006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912674"/>
            <a:ext cx="11582400" cy="88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33600" y="2629763"/>
            <a:ext cx="5486400" cy="1754326"/>
          </a:xfrm>
          <a:prstGeom prst="rect">
            <a:avLst/>
          </a:prstGeom>
          <a:noFill/>
        </p:spPr>
        <p:txBody>
          <a:bodyPr wrap="square" rtlCol="0" anchor="ctr">
            <a:spAutoFit/>
          </a:bodyPr>
          <a:lstStyle/>
          <a:p>
            <a:r>
              <a:rPr lang="bn-BD" sz="5400" dirty="0" smtClean="0">
                <a:solidFill>
                  <a:srgbClr val="00B050"/>
                </a:solidFill>
              </a:rPr>
              <a:t> আজকেরপাঠে সবাইকে ধন্যবাদ </a:t>
            </a:r>
            <a:endParaRPr lang="en-US" sz="5400" dirty="0">
              <a:solidFill>
                <a:srgbClr val="00B050"/>
              </a:solidFill>
            </a:endParaRPr>
          </a:p>
        </p:txBody>
      </p:sp>
      <p:pic>
        <p:nvPicPr>
          <p:cNvPr id="5" name="ELPHRG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pic>
        <p:nvPicPr>
          <p:cNvPr id="6" name="ELPHRG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pic>
        <p:nvPicPr>
          <p:cNvPr id="7" name="j0214098.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pic>
        <p:nvPicPr>
          <p:cNvPr id="9" name="ELPHRG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76800" y="3429000"/>
            <a:ext cx="609600" cy="609600"/>
          </a:xfrm>
          <a:prstGeom prst="rect">
            <a:avLst/>
          </a:prstGeom>
        </p:spPr>
      </p:pic>
    </p:spTree>
    <p:extLst>
      <p:ext uri="{BB962C8B-B14F-4D97-AF65-F5344CB8AC3E}">
        <p14:creationId xmlns:p14="http://schemas.microsoft.com/office/powerpoint/2010/main" val="291749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xit" presetSubtype="0" accel="50000" fill="hold" grpId="0" nodeType="clickEffect">
                                  <p:stCondLst>
                                    <p:cond delay="0"/>
                                  </p:stCondLst>
                                  <p:iterate type="lt">
                                    <p:tmPct val="50000"/>
                                  </p:iterate>
                                  <p:childTnLst>
                                    <p:anim calcmode="lin" valueType="num">
                                      <p:cBhvr>
                                        <p:cTn id="6" dur="1000">
                                          <p:stCondLst>
                                            <p:cond delay="0"/>
                                          </p:stCondLst>
                                        </p:cTn>
                                        <p:tgtEl>
                                          <p:spTgt spid="3"/>
                                        </p:tgtEl>
                                        <p:attrNameLst>
                                          <p:attrName>style.rotation</p:attrName>
                                        </p:attrNameLst>
                                      </p:cBhvr>
                                      <p:tavLst>
                                        <p:tav tm="0">
                                          <p:val>
                                            <p:fltVal val="0"/>
                                          </p:val>
                                        </p:tav>
                                        <p:tav tm="100000">
                                          <p:val>
                                            <p:fltVal val="45"/>
                                          </p:val>
                                        </p:tav>
                                      </p:tavLst>
                                    </p:anim>
                                    <p:anim calcmode="lin" valueType="num">
                                      <p:cBhvr>
                                        <p:cTn id="7" dur="1000">
                                          <p:stCondLst>
                                            <p:cond delay="0"/>
                                          </p:stCondLst>
                                        </p:cTn>
                                        <p:tgtEl>
                                          <p:spTgt spid="3"/>
                                        </p:tgtEl>
                                        <p:attrNameLst>
                                          <p:attrName>ppt_y</p:attrName>
                                        </p:attrNameLst>
                                      </p:cBhvr>
                                      <p:tavLst>
                                        <p:tav tm="0">
                                          <p:val>
                                            <p:strVal val="ppt_y"/>
                                          </p:val>
                                        </p:tav>
                                        <p:tav tm="100000">
                                          <p:val>
                                            <p:strVal val="ppt_y+1"/>
                                          </p:val>
                                        </p:tav>
                                      </p:tavLst>
                                    </p:anim>
                                    <p:set>
                                      <p:cBhvr>
                                        <p:cTn id="8" dur="1" fill="hold">
                                          <p:stCondLst>
                                            <p:cond delay="9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8" presetClass="exit" presetSubtype="0" accel="50000" fill="hold" grpId="1" nodeType="clickEffect">
                                  <p:stCondLst>
                                    <p:cond delay="0"/>
                                  </p:stCondLst>
                                  <p:iterate type="lt">
                                    <p:tmPct val="50000"/>
                                  </p:iterate>
                                  <p:childTnLst>
                                    <p:anim calcmode="lin" valueType="num">
                                      <p:cBhvr>
                                        <p:cTn id="12" dur="1000">
                                          <p:stCondLst>
                                            <p:cond delay="0"/>
                                          </p:stCondLst>
                                        </p:cTn>
                                        <p:tgtEl>
                                          <p:spTgt spid="3"/>
                                        </p:tgtEl>
                                        <p:attrNameLst>
                                          <p:attrName>style.rotation</p:attrName>
                                        </p:attrNameLst>
                                      </p:cBhvr>
                                      <p:tavLst>
                                        <p:tav tm="0">
                                          <p:val>
                                            <p:fltVal val="0"/>
                                          </p:val>
                                        </p:tav>
                                        <p:tav tm="100000">
                                          <p:val>
                                            <p:fltVal val="45"/>
                                          </p:val>
                                        </p:tav>
                                      </p:tavLst>
                                    </p:anim>
                                    <p:anim calcmode="lin" valueType="num">
                                      <p:cBhvr>
                                        <p:cTn id="13" dur="1000">
                                          <p:stCondLst>
                                            <p:cond delay="0"/>
                                          </p:stCondLst>
                                        </p:cTn>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8" presetClass="exit" presetSubtype="0" accel="50000" fill="hold" grpId="2" nodeType="clickEffect">
                                  <p:stCondLst>
                                    <p:cond delay="0"/>
                                  </p:stCondLst>
                                  <p:iterate type="lt">
                                    <p:tmPct val="50000"/>
                                  </p:iterate>
                                  <p:childTnLst>
                                    <p:anim calcmode="lin" valueType="num">
                                      <p:cBhvr>
                                        <p:cTn id="18" dur="1000">
                                          <p:stCondLst>
                                            <p:cond delay="0"/>
                                          </p:stCondLst>
                                        </p:cTn>
                                        <p:tgtEl>
                                          <p:spTgt spid="3"/>
                                        </p:tgtEl>
                                        <p:attrNameLst>
                                          <p:attrName>style.rotation</p:attrName>
                                        </p:attrNameLst>
                                      </p:cBhvr>
                                      <p:tavLst>
                                        <p:tav tm="0">
                                          <p:val>
                                            <p:fltVal val="0"/>
                                          </p:val>
                                        </p:tav>
                                        <p:tav tm="100000">
                                          <p:val>
                                            <p:fltVal val="45"/>
                                          </p:val>
                                        </p:tav>
                                      </p:tavLst>
                                    </p:anim>
                                    <p:anim calcmode="lin" valueType="num">
                                      <p:cBhvr>
                                        <p:cTn id="19" dur="1000">
                                          <p:stCondLst>
                                            <p:cond delay="0"/>
                                          </p:stCondLst>
                                        </p:cTn>
                                        <p:tgtEl>
                                          <p:spTgt spid="3"/>
                                        </p:tgtEl>
                                        <p:attrNameLst>
                                          <p:attrName>ppt_y</p:attrName>
                                        </p:attrNameLst>
                                      </p:cBhvr>
                                      <p:tavLst>
                                        <p:tav tm="0">
                                          <p:val>
                                            <p:strVal val="ppt_y"/>
                                          </p:val>
                                        </p:tav>
                                        <p:tav tm="100000">
                                          <p:val>
                                            <p:strVal val="ppt_y+1"/>
                                          </p:val>
                                        </p:tav>
                                      </p:tavLst>
                                    </p:anim>
                                    <p:set>
                                      <p:cBhvr>
                                        <p:cTn id="20" dur="1" fill="hold">
                                          <p:stCondLst>
                                            <p:cond delay="9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38" presetClass="exit" presetSubtype="0" accel="50000" fill="hold" grpId="3" nodeType="clickEffect">
                                  <p:stCondLst>
                                    <p:cond delay="0"/>
                                  </p:stCondLst>
                                  <p:iterate type="lt">
                                    <p:tmPct val="50000"/>
                                  </p:iterate>
                                  <p:childTnLst>
                                    <p:anim calcmode="lin" valueType="num">
                                      <p:cBhvr>
                                        <p:cTn id="29" dur="1000">
                                          <p:stCondLst>
                                            <p:cond delay="0"/>
                                          </p:stCondLst>
                                        </p:cTn>
                                        <p:tgtEl>
                                          <p:spTgt spid="3"/>
                                        </p:tgtEl>
                                        <p:attrNameLst>
                                          <p:attrName>style.rotation</p:attrName>
                                        </p:attrNameLst>
                                      </p:cBhvr>
                                      <p:tavLst>
                                        <p:tav tm="0">
                                          <p:val>
                                            <p:fltVal val="0"/>
                                          </p:val>
                                        </p:tav>
                                        <p:tav tm="100000">
                                          <p:val>
                                            <p:fltVal val="45"/>
                                          </p:val>
                                        </p:tav>
                                      </p:tavLst>
                                    </p:anim>
                                    <p:anim calcmode="lin" valueType="num">
                                      <p:cBhvr>
                                        <p:cTn id="30" dur="1000">
                                          <p:stCondLst>
                                            <p:cond delay="0"/>
                                          </p:stCondLst>
                                        </p:cTn>
                                        <p:tgtEl>
                                          <p:spTgt spid="3"/>
                                        </p:tgtEl>
                                        <p:attrNameLst>
                                          <p:attrName>ppt_y</p:attrName>
                                        </p:attrNameLst>
                                      </p:cBhvr>
                                      <p:tavLst>
                                        <p:tav tm="0">
                                          <p:val>
                                            <p:strVal val="ppt_y"/>
                                          </p:val>
                                        </p:tav>
                                        <p:tav tm="100000">
                                          <p:val>
                                            <p:strVal val="ppt_y+1"/>
                                          </p:val>
                                        </p:tav>
                                      </p:tavLst>
                                    </p:anim>
                                    <p:set>
                                      <p:cBhvr>
                                        <p:cTn id="31" dur="1" fill="hold">
                                          <p:stCondLst>
                                            <p:cond delay="9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4" nodeType="clickEffect">
                                  <p:stCondLst>
                                    <p:cond delay="0"/>
                                  </p:stCondLst>
                                  <p:iterate type="lt">
                                    <p:tmPct val="0"/>
                                  </p:iterate>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38" presetClass="exit" presetSubtype="0" accel="50000" fill="hold" grpId="5" nodeType="clickEffect">
                                  <p:stCondLst>
                                    <p:cond delay="0"/>
                                  </p:stCondLst>
                                  <p:iterate type="lt">
                                    <p:tmPct val="50000"/>
                                  </p:iterate>
                                  <p:childTnLst>
                                    <p:anim calcmode="lin" valueType="num">
                                      <p:cBhvr>
                                        <p:cTn id="42" dur="1000">
                                          <p:stCondLst>
                                            <p:cond delay="0"/>
                                          </p:stCondLst>
                                        </p:cTn>
                                        <p:tgtEl>
                                          <p:spTgt spid="3"/>
                                        </p:tgtEl>
                                        <p:attrNameLst>
                                          <p:attrName>style.rotation</p:attrName>
                                        </p:attrNameLst>
                                      </p:cBhvr>
                                      <p:tavLst>
                                        <p:tav tm="0">
                                          <p:val>
                                            <p:fltVal val="0"/>
                                          </p:val>
                                        </p:tav>
                                        <p:tav tm="100000">
                                          <p:val>
                                            <p:fltVal val="45"/>
                                          </p:val>
                                        </p:tav>
                                      </p:tavLst>
                                    </p:anim>
                                    <p:anim calcmode="lin" valueType="num">
                                      <p:cBhvr>
                                        <p:cTn id="43" dur="1000">
                                          <p:stCondLst>
                                            <p:cond delay="0"/>
                                          </p:stCondLst>
                                        </p:cTn>
                                        <p:tgtEl>
                                          <p:spTgt spid="3"/>
                                        </p:tgtEl>
                                        <p:attrNameLst>
                                          <p:attrName>ppt_y</p:attrName>
                                        </p:attrNameLst>
                                      </p:cBhvr>
                                      <p:tavLst>
                                        <p:tav tm="0">
                                          <p:val>
                                            <p:strVal val="ppt_y"/>
                                          </p:val>
                                        </p:tav>
                                        <p:tav tm="100000">
                                          <p:val>
                                            <p:strVal val="ppt_y+1"/>
                                          </p:val>
                                        </p:tav>
                                      </p:tavLst>
                                    </p:anim>
                                    <p:set>
                                      <p:cBhvr>
                                        <p:cTn id="4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991" fill="hold"/>
                                        <p:tgtEl>
                                          <p:spTgt spid="5"/>
                                        </p:tgtEl>
                                      </p:cBhvr>
                                    </p:cmd>
                                  </p:childTnLst>
                                </p:cTn>
                              </p:par>
                            </p:childTnLst>
                          </p:cTn>
                        </p:par>
                      </p:childTnLst>
                    </p:cTn>
                  </p:par>
                </p:childTnLst>
              </p:cTn>
              <p:nextCondLst>
                <p:cond evt="onClick" delay="0">
                  <p:tgtEl>
                    <p:spTgt spid="5"/>
                  </p:tgtEl>
                </p:cond>
              </p:nextCondLst>
            </p:seq>
            <p:audio>
              <p:cMediaNode vol="80000">
                <p:cTn id="50" fill="hold" display="0">
                  <p:stCondLst>
                    <p:cond delay="indefinite"/>
                  </p:stCondLst>
                  <p:endCondLst>
                    <p:cond evt="onStopAudio" delay="0">
                      <p:tgtEl>
                        <p:sldTgt/>
                      </p:tgtEl>
                    </p:cond>
                  </p:endCondLst>
                </p:cTn>
                <p:tgtEl>
                  <p:spTgt spid="5"/>
                </p:tgtEl>
              </p:cMediaNode>
            </p:audio>
            <p:seq concurrent="1" nextAc="seek">
              <p:cTn id="51" restart="whenNotActive" fill="hold" evtFilter="cancelBubble" nodeType="interactiveSeq">
                <p:stCondLst>
                  <p:cond evt="onClick" delay="0">
                    <p:tgtEl>
                      <p:spTgt spid="6"/>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3991" fill="hold"/>
                                        <p:tgtEl>
                                          <p:spTgt spid="6"/>
                                        </p:tgtEl>
                                      </p:cBhvr>
                                    </p:cmd>
                                  </p:childTnLst>
                                </p:cTn>
                              </p:par>
                            </p:childTnLst>
                          </p:cTn>
                        </p:par>
                      </p:childTnLst>
                    </p:cTn>
                  </p:par>
                </p:childTnLst>
              </p:cTn>
              <p:nextCondLst>
                <p:cond evt="onClick" delay="0">
                  <p:tgtEl>
                    <p:spTgt spid="6"/>
                  </p:tgtEl>
                </p:cond>
              </p:nextCondLst>
            </p:seq>
            <p:audio>
              <p:cMediaNode vol="80000">
                <p:cTn id="56" fill="hold" display="0">
                  <p:stCondLst>
                    <p:cond delay="indefinite"/>
                  </p:stCondLst>
                  <p:endCondLst>
                    <p:cond evt="onStopAudio" delay="0">
                      <p:tgtEl>
                        <p:sldTgt/>
                      </p:tgtEl>
                    </p:cond>
                  </p:endCondLst>
                </p:cTn>
                <p:tgtEl>
                  <p:spTgt spid="6"/>
                </p:tgtEl>
              </p:cMediaNode>
            </p:audio>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4744" fill="hold"/>
                                        <p:tgtEl>
                                          <p:spTgt spid="7"/>
                                        </p:tgtEl>
                                      </p:cBhvr>
                                    </p:cmd>
                                  </p:childTnLst>
                                </p:cTn>
                              </p:par>
                            </p:childTnLst>
                          </p:cTn>
                        </p:par>
                      </p:childTnLst>
                    </p:cTn>
                  </p:par>
                </p:childTnLst>
              </p:cTn>
              <p:nextCondLst>
                <p:cond evt="onClick" delay="0">
                  <p:tgtEl>
                    <p:spTgt spid="7"/>
                  </p:tgtEl>
                </p:cond>
              </p:nextCondLst>
            </p:seq>
            <p:audio>
              <p:cMediaNode vol="80000">
                <p:cTn id="62" fill="hold" display="0">
                  <p:stCondLst>
                    <p:cond delay="indefinite"/>
                  </p:stCondLst>
                  <p:endCondLst>
                    <p:cond evt="onStopAudio" delay="0">
                      <p:tgtEl>
                        <p:sldTgt/>
                      </p:tgtEl>
                    </p:cond>
                  </p:endCondLst>
                </p:cTn>
                <p:tgtEl>
                  <p:spTgt spid="7"/>
                </p:tgtEl>
              </p:cMediaNode>
            </p:audio>
            <p:seq concurrent="1" nextAc="seek">
              <p:cTn id="63" restart="whenNotActive" fill="hold" evtFilter="cancelBubble" nodeType="interactiveSeq">
                <p:stCondLst>
                  <p:cond evt="onClick" delay="0">
                    <p:tgtEl>
                      <p:spTgt spid="9"/>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3991" fill="hold"/>
                                        <p:tgtEl>
                                          <p:spTgt spid="9"/>
                                        </p:tgtEl>
                                      </p:cBhvr>
                                    </p:cmd>
                                  </p:childTnLst>
                                </p:cTn>
                              </p:par>
                            </p:childTnLst>
                          </p:cTn>
                        </p:par>
                      </p:childTnLst>
                    </p:cTn>
                  </p:par>
                </p:childTnLst>
              </p:cTn>
              <p:nextCondLst>
                <p:cond evt="onClick" delay="0">
                  <p:tgtEl>
                    <p:spTgt spid="9"/>
                  </p:tgtEl>
                </p:cond>
              </p:nextCondLst>
            </p:seq>
            <p:audio>
              <p:cMediaNode vol="80000">
                <p:cTn id="68" fill="hold" display="0">
                  <p:stCondLst>
                    <p:cond delay="indefinite"/>
                  </p:stCondLst>
                  <p:endCondLst>
                    <p:cond evt="onStopAudio" delay="0">
                      <p:tgtEl>
                        <p:sldTgt/>
                      </p:tgtEl>
                    </p:cond>
                  </p:endCondLst>
                </p:cTn>
                <p:tgtEl>
                  <p:spTgt spid="9"/>
                </p:tgtEl>
              </p:cMediaNode>
            </p:audio>
          </p:childTnLst>
        </p:cTn>
      </p:par>
    </p:tnLst>
    <p:bldLst>
      <p:bldP spid="3" grpId="0"/>
      <p:bldP spid="3" grpId="1"/>
      <p:bldP spid="3" grpId="2"/>
      <p:bldP spid="3" grpId="3"/>
      <p:bldP spid="3" grpId="4"/>
      <p:bldP spid="3" grpId="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3982"/>
            <a:ext cx="8686800" cy="64816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914400"/>
            <a:ext cx="2943225"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838200" y="1143000"/>
            <a:ext cx="3124200" cy="584775"/>
          </a:xfrm>
          <a:prstGeom prst="rect">
            <a:avLst/>
          </a:prstGeom>
          <a:noFill/>
          <a:ln>
            <a:solidFill>
              <a:schemeClr val="tx1"/>
            </a:solidFill>
            <a:prstDash val="dashDot"/>
          </a:ln>
        </p:spPr>
        <p:txBody>
          <a:bodyPr wrap="square" rtlCol="0">
            <a:spAutoFit/>
          </a:bodyPr>
          <a:lstStyle/>
          <a:p>
            <a:r>
              <a:rPr lang="bn-BD" sz="3200" dirty="0" smtClean="0">
                <a:solidFill>
                  <a:srgbClr val="00B050"/>
                </a:solidFill>
              </a:rPr>
              <a:t>শিক্ষকের পরিচয় </a:t>
            </a:r>
          </a:p>
        </p:txBody>
      </p:sp>
      <p:sp>
        <p:nvSpPr>
          <p:cNvPr id="5" name="TextBox 4"/>
          <p:cNvSpPr txBox="1"/>
          <p:nvPr/>
        </p:nvSpPr>
        <p:spPr>
          <a:xfrm>
            <a:off x="962891" y="1903841"/>
            <a:ext cx="3124200" cy="3539430"/>
          </a:xfrm>
          <a:prstGeom prst="rect">
            <a:avLst/>
          </a:prstGeom>
          <a:noFill/>
          <a:ln>
            <a:solidFill>
              <a:schemeClr val="tx1"/>
            </a:solidFill>
            <a:prstDash val="dashDot"/>
          </a:ln>
        </p:spPr>
        <p:txBody>
          <a:bodyPr wrap="square" rtlCol="0">
            <a:spAutoFit/>
          </a:bodyPr>
          <a:lstStyle/>
          <a:p>
            <a:r>
              <a:rPr lang="bn-BD" sz="3200" dirty="0" smtClean="0">
                <a:solidFill>
                  <a:srgbClr val="00B050"/>
                </a:solidFill>
              </a:rPr>
              <a:t>মোহাম্মদ –দাউদ </a:t>
            </a:r>
          </a:p>
          <a:p>
            <a:r>
              <a:rPr lang="bn-BD" sz="3200" dirty="0">
                <a:solidFill>
                  <a:srgbClr val="00B050"/>
                </a:solidFill>
              </a:rPr>
              <a:t> </a:t>
            </a:r>
            <a:r>
              <a:rPr lang="bn-BD" sz="3200" dirty="0" smtClean="0">
                <a:solidFill>
                  <a:srgbClr val="00B050"/>
                </a:solidFill>
              </a:rPr>
              <a:t>সিনিয়র শিক্ষক </a:t>
            </a:r>
          </a:p>
          <a:p>
            <a:r>
              <a:rPr lang="bn-BD" sz="3200" dirty="0" smtClean="0">
                <a:solidFill>
                  <a:srgbClr val="00B050"/>
                </a:solidFill>
              </a:rPr>
              <a:t>রতন পুর হাজি ছৈয়দের রহমান স্মৃতি উচ্চ বিদ্যালয় । ফেনি সদর , ফেনি ।  </a:t>
            </a:r>
          </a:p>
        </p:txBody>
      </p:sp>
    </p:spTree>
    <p:extLst>
      <p:ext uri="{BB962C8B-B14F-4D97-AF65-F5344CB8AC3E}">
        <p14:creationId xmlns:p14="http://schemas.microsoft.com/office/powerpoint/2010/main" val="3502517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3982"/>
            <a:ext cx="8686800" cy="64816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838200" y="1143000"/>
            <a:ext cx="3124200" cy="584775"/>
          </a:xfrm>
          <a:prstGeom prst="rect">
            <a:avLst/>
          </a:prstGeom>
          <a:noFill/>
          <a:ln>
            <a:solidFill>
              <a:schemeClr val="tx1"/>
            </a:solidFill>
            <a:prstDash val="dashDot"/>
          </a:ln>
        </p:spPr>
        <p:txBody>
          <a:bodyPr wrap="square" rtlCol="0">
            <a:spAutoFit/>
          </a:bodyPr>
          <a:lstStyle/>
          <a:p>
            <a:r>
              <a:rPr lang="bn-BD" sz="3200" dirty="0" smtClean="0">
                <a:solidFill>
                  <a:srgbClr val="00B050"/>
                </a:solidFill>
              </a:rPr>
              <a:t>আজকের পাঠ  </a:t>
            </a:r>
          </a:p>
        </p:txBody>
      </p:sp>
      <p:sp>
        <p:nvSpPr>
          <p:cNvPr id="5" name="TextBox 4"/>
          <p:cNvSpPr txBox="1"/>
          <p:nvPr/>
        </p:nvSpPr>
        <p:spPr>
          <a:xfrm>
            <a:off x="962891" y="1903841"/>
            <a:ext cx="3124200" cy="3539430"/>
          </a:xfrm>
          <a:prstGeom prst="rect">
            <a:avLst/>
          </a:prstGeom>
          <a:noFill/>
          <a:ln>
            <a:solidFill>
              <a:schemeClr val="tx1"/>
            </a:solidFill>
            <a:prstDash val="dashDot"/>
          </a:ln>
        </p:spPr>
        <p:txBody>
          <a:bodyPr wrap="square" rtlCol="0">
            <a:spAutoFit/>
          </a:bodyPr>
          <a:lstStyle/>
          <a:p>
            <a:r>
              <a:rPr lang="bn-BD" sz="3200" dirty="0">
                <a:solidFill>
                  <a:srgbClr val="00B050"/>
                </a:solidFill>
              </a:rPr>
              <a:t> </a:t>
            </a:r>
            <a:r>
              <a:rPr lang="bn-BD" sz="3200" dirty="0" smtClean="0">
                <a:solidFill>
                  <a:srgbClr val="00B050"/>
                </a:solidFill>
              </a:rPr>
              <a:t>শ্রেনি = নবম </a:t>
            </a:r>
          </a:p>
          <a:p>
            <a:r>
              <a:rPr lang="bn-BD" sz="3200" dirty="0" smtClean="0">
                <a:solidFill>
                  <a:srgbClr val="00B050"/>
                </a:solidFill>
              </a:rPr>
              <a:t>বিষয়- ইসলাম ও নৈতিক শিক্ষা ।</a:t>
            </a:r>
          </a:p>
          <a:p>
            <a:r>
              <a:rPr lang="bn-BD" sz="3200" dirty="0" smtClean="0">
                <a:solidFill>
                  <a:srgbClr val="00B050"/>
                </a:solidFill>
              </a:rPr>
              <a:t>অধ্যায় – ৫ম </a:t>
            </a:r>
          </a:p>
          <a:p>
            <a:r>
              <a:rPr lang="bn-BD" sz="3200" dirty="0">
                <a:solidFill>
                  <a:srgbClr val="00B050"/>
                </a:solidFill>
              </a:rPr>
              <a:t> </a:t>
            </a:r>
            <a:r>
              <a:rPr lang="bn-BD" sz="3200" dirty="0" smtClean="0">
                <a:solidFill>
                  <a:srgbClr val="00B050"/>
                </a:solidFill>
              </a:rPr>
              <a:t>আল কিন্দি </a:t>
            </a:r>
          </a:p>
          <a:p>
            <a:r>
              <a:rPr lang="bn-BD" sz="3200" dirty="0">
                <a:solidFill>
                  <a:srgbClr val="00B050"/>
                </a:solidFill>
              </a:rPr>
              <a:t> </a:t>
            </a:r>
            <a:r>
              <a:rPr lang="bn-BD" sz="3200" dirty="0" smtClean="0">
                <a:solidFill>
                  <a:srgbClr val="00B050"/>
                </a:solidFill>
              </a:rPr>
              <a:t>তাং = ১৮/০৬/২০২০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951341"/>
            <a:ext cx="3028950" cy="4491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3800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3982"/>
            <a:ext cx="8686800" cy="64816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14400" y="1895130"/>
            <a:ext cx="6172200" cy="3139321"/>
          </a:xfrm>
          <a:prstGeom prst="rect">
            <a:avLst/>
          </a:prstGeom>
          <a:noFill/>
        </p:spPr>
        <p:txBody>
          <a:bodyPr wrap="square" rtlCol="0">
            <a:spAutoFit/>
          </a:bodyPr>
          <a:lstStyle/>
          <a:p>
            <a:r>
              <a:rPr lang="en-US" sz="5400" dirty="0" smtClean="0">
                <a:solidFill>
                  <a:srgbClr val="00B050"/>
                </a:solidFill>
              </a:rPr>
              <a:t> </a:t>
            </a:r>
            <a:r>
              <a:rPr lang="bn-BD" sz="5400" dirty="0" smtClean="0">
                <a:solidFill>
                  <a:srgbClr val="00B050"/>
                </a:solidFill>
              </a:rPr>
              <a:t>পরিচয় </a:t>
            </a:r>
            <a:r>
              <a:rPr lang="bn-BD" sz="2400" dirty="0" smtClean="0">
                <a:solidFill>
                  <a:srgbClr val="00B050"/>
                </a:solidFill>
              </a:rPr>
              <a:t>ঃ </a:t>
            </a:r>
          </a:p>
          <a:p>
            <a:r>
              <a:rPr lang="bn-BD" sz="2400" dirty="0">
                <a:solidFill>
                  <a:srgbClr val="00B050"/>
                </a:solidFill>
              </a:rPr>
              <a:t> </a:t>
            </a:r>
            <a:r>
              <a:rPr lang="bn-BD" sz="2400" b="1" dirty="0" smtClean="0">
                <a:solidFill>
                  <a:srgbClr val="00B050"/>
                </a:solidFill>
              </a:rPr>
              <a:t>নাম = আবু ইউসুফ ইয়াকুব ইবনে ইছহাক  আল কিন্দি ।  পিতার নাম =</a:t>
            </a:r>
          </a:p>
          <a:p>
            <a:r>
              <a:rPr lang="bn-BD" sz="2400" b="1" dirty="0">
                <a:solidFill>
                  <a:srgbClr val="00B050"/>
                </a:solidFill>
              </a:rPr>
              <a:t> </a:t>
            </a:r>
            <a:r>
              <a:rPr lang="bn-BD" sz="2400" b="1" dirty="0" smtClean="0">
                <a:solidFill>
                  <a:srgbClr val="00B050"/>
                </a:solidFill>
              </a:rPr>
              <a:t>ইছহাক । খলিফা মামুনের আমলে কুফার গর্ভানর  ছিলেন । তিনি ৮০১ খি , কুফায় জন্ম গ্রহন করেন । তিনি একজন রসায়ন বিদ , জ্যোতি র্বিদ , চিকিৎসক  ও দার্শনিক  ছিলেন । </a:t>
            </a:r>
            <a:endParaRPr lang="en-US" sz="2400" dirty="0">
              <a:solidFill>
                <a:srgbClr val="00B050"/>
              </a:solidFill>
            </a:endParaRPr>
          </a:p>
        </p:txBody>
      </p:sp>
    </p:spTree>
    <p:extLst>
      <p:ext uri="{BB962C8B-B14F-4D97-AF65-F5344CB8AC3E}">
        <p14:creationId xmlns:p14="http://schemas.microsoft.com/office/powerpoint/2010/main" val="3016111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3982"/>
            <a:ext cx="8686800" cy="64816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4491038"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66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3982"/>
            <a:ext cx="8686800" cy="64816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295400" y="1219200"/>
            <a:ext cx="5257800" cy="1015663"/>
          </a:xfrm>
          <a:prstGeom prst="rect">
            <a:avLst/>
          </a:prstGeom>
          <a:solidFill>
            <a:srgbClr val="FF0000"/>
          </a:solidFill>
        </p:spPr>
        <p:txBody>
          <a:bodyPr wrap="square" rtlCol="0">
            <a:spAutoFit/>
          </a:bodyPr>
          <a:lstStyle/>
          <a:p>
            <a:r>
              <a:rPr lang="bn-BD" sz="6000" dirty="0" smtClean="0"/>
              <a:t> শিখন ফল </a:t>
            </a:r>
            <a:endParaRPr lang="en-US" sz="6000" dirty="0"/>
          </a:p>
        </p:txBody>
      </p:sp>
      <p:sp>
        <p:nvSpPr>
          <p:cNvPr id="5" name="TextBox 4"/>
          <p:cNvSpPr txBox="1"/>
          <p:nvPr/>
        </p:nvSpPr>
        <p:spPr>
          <a:xfrm>
            <a:off x="1066800" y="2467264"/>
            <a:ext cx="4648200" cy="3046988"/>
          </a:xfrm>
          <a:prstGeom prst="rect">
            <a:avLst/>
          </a:prstGeom>
          <a:solidFill>
            <a:srgbClr val="FF0000"/>
          </a:solidFill>
        </p:spPr>
        <p:txBody>
          <a:bodyPr wrap="square" rtlCol="0">
            <a:spAutoFit/>
          </a:bodyPr>
          <a:lstStyle/>
          <a:p>
            <a:pPr marL="857250" indent="-857250">
              <a:buFont typeface="Wingdings" pitchFamily="2" charset="2"/>
              <a:buChar char="v"/>
            </a:pPr>
            <a:r>
              <a:rPr lang="bn-BD" sz="2400" dirty="0" smtClean="0"/>
              <a:t>আল কিন্দি এর পরিচয় বলতে পারবে । </a:t>
            </a:r>
          </a:p>
          <a:p>
            <a:pPr marL="857250" indent="-857250">
              <a:buFont typeface="Wingdings" pitchFamily="2" charset="2"/>
              <a:buChar char="v"/>
            </a:pPr>
            <a:r>
              <a:rPr lang="bn-BD" sz="2400" dirty="0" smtClean="0"/>
              <a:t> তিনি ভিবিন্ন বিষয়ের উদ্ভাবক ছিলেন ।</a:t>
            </a:r>
          </a:p>
          <a:p>
            <a:pPr marL="857250" indent="-857250">
              <a:buFont typeface="Wingdings" pitchFamily="2" charset="2"/>
              <a:buChar char="v"/>
            </a:pPr>
            <a:r>
              <a:rPr lang="bn-BD" sz="2400" dirty="0"/>
              <a:t> </a:t>
            </a:r>
            <a:r>
              <a:rPr lang="bn-BD" sz="2400" dirty="0" smtClean="0"/>
              <a:t>দর্শন  এ তার অবদান বলতে পারবে ।</a:t>
            </a:r>
          </a:p>
          <a:p>
            <a:pPr marL="857250" indent="-857250">
              <a:buFont typeface="Wingdings" pitchFamily="2" charset="2"/>
              <a:buChar char="v"/>
            </a:pPr>
            <a:r>
              <a:rPr lang="bn-BD" sz="2400" dirty="0"/>
              <a:t> </a:t>
            </a:r>
            <a:r>
              <a:rPr lang="bn-BD" sz="2400" dirty="0" smtClean="0"/>
              <a:t>জ্ঞান বিজ্ঞানে তার কর্ম পরিধি বলতে পারবে ।   </a:t>
            </a:r>
            <a:endParaRPr lang="en-US" sz="2400" dirty="0"/>
          </a:p>
        </p:txBody>
      </p:sp>
    </p:spTree>
    <p:extLst>
      <p:ext uri="{BB962C8B-B14F-4D97-AF65-F5344CB8AC3E}">
        <p14:creationId xmlns:p14="http://schemas.microsoft.com/office/powerpoint/2010/main" val="205527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19224"/>
            <a:ext cx="7534275" cy="4143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47737" y="403561"/>
            <a:ext cx="6858000" cy="1015663"/>
          </a:xfrm>
          <a:prstGeom prst="rect">
            <a:avLst/>
          </a:prstGeom>
          <a:noFill/>
          <a:ln w="28575">
            <a:solidFill>
              <a:schemeClr val="tx1"/>
            </a:solidFill>
          </a:ln>
        </p:spPr>
        <p:txBody>
          <a:bodyPr wrap="square" rtlCol="0">
            <a:spAutoFit/>
          </a:bodyPr>
          <a:lstStyle/>
          <a:p>
            <a:r>
              <a:rPr lang="bn-BD" sz="6000" dirty="0" smtClean="0">
                <a:solidFill>
                  <a:srgbClr val="00B050"/>
                </a:solidFill>
              </a:rPr>
              <a:t> ছবি দেখি ও বলি </a:t>
            </a:r>
            <a:endParaRPr lang="en-US" sz="6000" dirty="0">
              <a:solidFill>
                <a:srgbClr val="00B050"/>
              </a:solidFill>
            </a:endParaRPr>
          </a:p>
        </p:txBody>
      </p:sp>
      <p:sp>
        <p:nvSpPr>
          <p:cNvPr id="5" name="Rectangle 4"/>
          <p:cNvSpPr/>
          <p:nvPr/>
        </p:nvSpPr>
        <p:spPr>
          <a:xfrm>
            <a:off x="1600200" y="5867400"/>
            <a:ext cx="5889625"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a:spAutoFit/>
          </a:bodyPr>
          <a:lstStyle/>
          <a:p>
            <a:pPr lvl="0"/>
            <a:r>
              <a:rPr lang="as-IN" sz="4000" dirty="0">
                <a:solidFill>
                  <a:prstClr val="black"/>
                </a:solidFill>
              </a:rPr>
              <a:t>বিখ্যাত ৫ মুসলিম দার্শনিক</a:t>
            </a:r>
          </a:p>
        </p:txBody>
      </p:sp>
    </p:spTree>
    <p:extLst>
      <p:ext uri="{BB962C8B-B14F-4D97-AF65-F5344CB8AC3E}">
        <p14:creationId xmlns:p14="http://schemas.microsoft.com/office/powerpoint/2010/main" val="174865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320</Words>
  <Application>Microsoft Office PowerPoint</Application>
  <PresentationFormat>On-screen Show (4:3)</PresentationFormat>
  <Paragraphs>38</Paragraphs>
  <Slides>16</Slides>
  <Notes>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mddaud</cp:lastModifiedBy>
  <cp:revision>20</cp:revision>
  <dcterms:created xsi:type="dcterms:W3CDTF">2006-08-16T00:00:00Z</dcterms:created>
  <dcterms:modified xsi:type="dcterms:W3CDTF">2020-06-18T09:32:57Z</dcterms:modified>
</cp:coreProperties>
</file>