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58" r:id="rId4"/>
    <p:sldId id="280" r:id="rId5"/>
    <p:sldId id="259" r:id="rId6"/>
    <p:sldId id="272" r:id="rId7"/>
    <p:sldId id="277" r:id="rId8"/>
    <p:sldId id="260" r:id="rId9"/>
    <p:sldId id="261" r:id="rId10"/>
    <p:sldId id="263" r:id="rId11"/>
    <p:sldId id="281" r:id="rId12"/>
    <p:sldId id="262" r:id="rId13"/>
    <p:sldId id="265" r:id="rId14"/>
    <p:sldId id="282" r:id="rId15"/>
    <p:sldId id="264" r:id="rId16"/>
    <p:sldId id="276" r:id="rId17"/>
    <p:sldId id="283" r:id="rId18"/>
    <p:sldId id="267" r:id="rId19"/>
    <p:sldId id="279" r:id="rId20"/>
    <p:sldId id="266" r:id="rId21"/>
    <p:sldId id="270" r:id="rId22"/>
    <p:sldId id="269" r:id="rId23"/>
    <p:sldId id="268" r:id="rId24"/>
  </p:sldIdLst>
  <p:sldSz cx="12188825" cy="6858000"/>
  <p:notesSz cx="6858000" cy="9144000"/>
  <p:defaultTextStyle>
    <a:defPPr>
      <a:defRPr lang="en-US"/>
    </a:defPPr>
    <a:lvl1pPr marL="0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24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249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373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498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623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747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872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2996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e2FpWIwxZtu0RgTXMEnTg==" hashData="wsIvwTehqi5GVa72CLfh8bNkh/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0F079"/>
    <a:srgbClr val="0000FF"/>
    <a:srgbClr val="3AC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>
      <p:cViewPr>
        <p:scale>
          <a:sx n="70" d="100"/>
          <a:sy n="70" d="100"/>
        </p:scale>
        <p:origin x="-636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51590-85E0-49DB-BEDD-5303EE2891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A3861-0BF9-4F06-9B5D-E5C039C1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6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1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1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6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99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0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9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</a:t>
            </a:r>
            <a:r>
              <a:rPr lang="en-US" baseline="0" dirty="0" smtClean="0"/>
              <a:t> is to take out declaration from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4F3A-CFAD-4576-84B2-EC9EBE7A4C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1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7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5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5347" y="311150"/>
            <a:ext cx="411372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311150"/>
            <a:ext cx="12138038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1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6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3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4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6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7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8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9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12925"/>
            <a:ext cx="8125883" cy="513080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3192" y="1812925"/>
            <a:ext cx="8125883" cy="513080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24" indent="0">
              <a:buNone/>
              <a:defRPr sz="2400" b="1"/>
            </a:lvl2pPr>
            <a:lvl3pPr marL="1088249" indent="0">
              <a:buNone/>
              <a:defRPr sz="2100" b="1"/>
            </a:lvl3pPr>
            <a:lvl4pPr marL="1632373" indent="0">
              <a:buNone/>
              <a:defRPr sz="1900" b="1"/>
            </a:lvl4pPr>
            <a:lvl5pPr marL="2176498" indent="0">
              <a:buNone/>
              <a:defRPr sz="1900" b="1"/>
            </a:lvl5pPr>
            <a:lvl6pPr marL="2720623" indent="0">
              <a:buNone/>
              <a:defRPr sz="1900" b="1"/>
            </a:lvl6pPr>
            <a:lvl7pPr marL="3264747" indent="0">
              <a:buNone/>
              <a:defRPr sz="1900" b="1"/>
            </a:lvl7pPr>
            <a:lvl8pPr marL="3808872" indent="0">
              <a:buNone/>
              <a:defRPr sz="1900" b="1"/>
            </a:lvl8pPr>
            <a:lvl9pPr marL="43529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24" indent="0">
              <a:buNone/>
              <a:defRPr sz="2400" b="1"/>
            </a:lvl2pPr>
            <a:lvl3pPr marL="1088249" indent="0">
              <a:buNone/>
              <a:defRPr sz="2100" b="1"/>
            </a:lvl3pPr>
            <a:lvl4pPr marL="1632373" indent="0">
              <a:buNone/>
              <a:defRPr sz="1900" b="1"/>
            </a:lvl4pPr>
            <a:lvl5pPr marL="2176498" indent="0">
              <a:buNone/>
              <a:defRPr sz="1900" b="1"/>
            </a:lvl5pPr>
            <a:lvl6pPr marL="2720623" indent="0">
              <a:buNone/>
              <a:defRPr sz="1900" b="1"/>
            </a:lvl6pPr>
            <a:lvl7pPr marL="3264747" indent="0">
              <a:buNone/>
              <a:defRPr sz="1900" b="1"/>
            </a:lvl7pPr>
            <a:lvl8pPr marL="3808872" indent="0">
              <a:buNone/>
              <a:defRPr sz="1900" b="1"/>
            </a:lvl8pPr>
            <a:lvl9pPr marL="43529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1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2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40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0"/>
            <a:ext cx="6813892" cy="5853113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0"/>
            <a:ext cx="4010040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24" indent="0">
              <a:buNone/>
              <a:defRPr sz="1400"/>
            </a:lvl2pPr>
            <a:lvl3pPr marL="1088249" indent="0">
              <a:buNone/>
              <a:defRPr sz="1200"/>
            </a:lvl3pPr>
            <a:lvl4pPr marL="1632373" indent="0">
              <a:buNone/>
              <a:defRPr sz="1100"/>
            </a:lvl4pPr>
            <a:lvl5pPr marL="2176498" indent="0">
              <a:buNone/>
              <a:defRPr sz="1100"/>
            </a:lvl5pPr>
            <a:lvl6pPr marL="2720623" indent="0">
              <a:buNone/>
              <a:defRPr sz="1100"/>
            </a:lvl6pPr>
            <a:lvl7pPr marL="3264747" indent="0">
              <a:buNone/>
              <a:defRPr sz="1100"/>
            </a:lvl7pPr>
            <a:lvl8pPr marL="3808872" indent="0">
              <a:buNone/>
              <a:defRPr sz="1100"/>
            </a:lvl8pPr>
            <a:lvl9pPr marL="43529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124" indent="0">
              <a:buNone/>
              <a:defRPr sz="3400"/>
            </a:lvl2pPr>
            <a:lvl3pPr marL="1088249" indent="0">
              <a:buNone/>
              <a:defRPr sz="2800"/>
            </a:lvl3pPr>
            <a:lvl4pPr marL="1632373" indent="0">
              <a:buNone/>
              <a:defRPr sz="2400"/>
            </a:lvl4pPr>
            <a:lvl5pPr marL="2176498" indent="0">
              <a:buNone/>
              <a:defRPr sz="2400"/>
            </a:lvl5pPr>
            <a:lvl6pPr marL="2720623" indent="0">
              <a:buNone/>
              <a:defRPr sz="2400"/>
            </a:lvl6pPr>
            <a:lvl7pPr marL="3264747" indent="0">
              <a:buNone/>
              <a:defRPr sz="2400"/>
            </a:lvl7pPr>
            <a:lvl8pPr marL="3808872" indent="0">
              <a:buNone/>
              <a:defRPr sz="2400"/>
            </a:lvl8pPr>
            <a:lvl9pPr marL="435299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24" indent="0">
              <a:buNone/>
              <a:defRPr sz="1400"/>
            </a:lvl2pPr>
            <a:lvl3pPr marL="1088249" indent="0">
              <a:buNone/>
              <a:defRPr sz="1200"/>
            </a:lvl3pPr>
            <a:lvl4pPr marL="1632373" indent="0">
              <a:buNone/>
              <a:defRPr sz="1100"/>
            </a:lvl4pPr>
            <a:lvl5pPr marL="2176498" indent="0">
              <a:buNone/>
              <a:defRPr sz="1100"/>
            </a:lvl5pPr>
            <a:lvl6pPr marL="2720623" indent="0">
              <a:buNone/>
              <a:defRPr sz="1100"/>
            </a:lvl6pPr>
            <a:lvl7pPr marL="3264747" indent="0">
              <a:buNone/>
              <a:defRPr sz="1100"/>
            </a:lvl7pPr>
            <a:lvl8pPr marL="3808872" indent="0">
              <a:buNone/>
              <a:defRPr sz="1100"/>
            </a:lvl8pPr>
            <a:lvl9pPr marL="43529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0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108825" tIns="54413" rIns="108825" bIns="544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08825" tIns="54413" rIns="108825" bIns="544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0"/>
            <a:ext cx="2844059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9AE3-CC2D-49F8-9F14-ECFDB40ED15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0"/>
            <a:ext cx="3859795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0"/>
            <a:ext cx="2844059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24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93" indent="-408093" algn="l" defTabSz="108824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02" indent="-340078" algn="l" defTabSz="1088249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11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36" indent="-272062" algn="l" defTabSz="108824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61" indent="-272062" algn="l" defTabSz="108824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85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09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34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058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24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49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73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98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23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747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72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96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834" y="605118"/>
            <a:ext cx="6432991" cy="94129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Welcome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4363" y="605118"/>
            <a:ext cx="3859795" cy="74352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010" y="2554941"/>
            <a:ext cx="11376237" cy="25849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I am an ardent follower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Hazrat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Muhammad (SM).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He is the guide of the human being.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We are obedient to him.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Hazrat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Abu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Bakar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(R) was the first man to receive his invitation.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Hazrat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Omar &amp; Ali (R) were the next caliphs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Hazrat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Abu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Bakar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736" y="1800945"/>
            <a:ext cx="9006187" cy="55426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sentences into Interrogative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412" y="533400"/>
            <a:ext cx="9006187" cy="5542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Check your answer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010" y="2554941"/>
            <a:ext cx="11376237" cy="2584934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Aren’t I an ardent follower of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Hazrat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Muhammad (SM)?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Isn’t he the guide of the human being?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Aren’t we obedient to him?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Wasn’t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Hazrat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Abu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Bakar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(R) the first man to receive his invitation?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Weren’t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Hazrat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Omar &amp; Ali (R) the next caliphs of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Hazrat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Abu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Bakar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24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63" y="268941"/>
            <a:ext cx="11782531" cy="73027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How to change Assertive (with action verb) to Interrogative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147" y="1277471"/>
            <a:ext cx="7618013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say my  prayer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five times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regularly. (Interrogative)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7840" y="999217"/>
            <a:ext cx="3985554" cy="5522606"/>
          </a:xfrm>
          <a:prstGeom prst="rect">
            <a:avLst/>
          </a:prstGeom>
          <a:ln w="101600" cap="sq" cmpd="sng">
            <a:solidFill>
              <a:schemeClr val="bg1"/>
            </a:solidFill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169289" y="1958321"/>
            <a:ext cx="7313295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Don’t I say my  prayer 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five times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regularly?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451" y="2620206"/>
            <a:ext cx="7758285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My mother wants me to be a model of truth. (Inter)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451" y="3301058"/>
            <a:ext cx="7656708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Doesn’t my mother want me to be a model of truth?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452" y="3760521"/>
            <a:ext cx="7758284" cy="54253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Our prophet ordered us to follow him (Interrogative)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218" y="4447998"/>
            <a:ext cx="6788499" cy="52741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Didn’t our prophet order us to follow him?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8" y="5177118"/>
            <a:ext cx="7767958" cy="134470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there is action verb in the sentence, Interrogative will be started  with Don’t/Doesn’t/Didn’t according to tense, subject &amp; number.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>
                <a:lumMod val="25000"/>
              </a:schemeClr>
            </a:gs>
            <a:gs pos="0">
              <a:schemeClr val="bg1"/>
            </a:gs>
            <a:gs pos="75000">
              <a:srgbClr val="8F0040">
                <a:lumMod val="18000"/>
              </a:srgbClr>
            </a:gs>
            <a:gs pos="100000">
              <a:schemeClr val="accent2">
                <a:lumMod val="17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010" y="1949824"/>
            <a:ext cx="10699080" cy="100852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sentences into Interrogative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010" y="3264537"/>
            <a:ext cx="11376237" cy="25849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 Religion plays an important role in human life.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 Noble people follow their religions properly.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 All the prophets sacrificed their lives for the sake of religion.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 Religions teach us morality.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 It shows the way of truth.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4363" y="605118"/>
            <a:ext cx="3859795" cy="74352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Activities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012" y="533400"/>
            <a:ext cx="10699080" cy="10085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Check your answer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13" y="2057400"/>
            <a:ext cx="10699080" cy="2584934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Doesn’t religion play an important role in human life?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Don’t noble people follow their religions properly?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Didn’t all the prophets sacrifice their lives for the sake of religion?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Don’t religions teach us morality?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Doesn’t it show the way of truth?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63" y="268941"/>
            <a:ext cx="11782531" cy="73027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Assertive (with Every) to Interrogative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1759" y="1210236"/>
            <a:ext cx="8807880" cy="55598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Everybody  wishes to be happy.(Interrogative)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6598" y="2017059"/>
            <a:ext cx="6771569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Who does not  wish to be happy?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65677" y="1200632"/>
            <a:ext cx="2302334" cy="59920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89861" y="1949824"/>
            <a:ext cx="3008512" cy="59920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U-Turn Arrow 6"/>
          <p:cNvSpPr/>
          <p:nvPr/>
        </p:nvSpPr>
        <p:spPr>
          <a:xfrm rot="5400000" flipV="1">
            <a:off x="97711" y="1419739"/>
            <a:ext cx="1105687" cy="1030248"/>
          </a:xfrm>
          <a:prstGeom prst="uturnArrow">
            <a:avLst>
              <a:gd name="adj1" fmla="val 20775"/>
              <a:gd name="adj2" fmla="val 20775"/>
              <a:gd name="adj3" fmla="val 22183"/>
              <a:gd name="adj4" fmla="val 43750"/>
              <a:gd name="adj5" fmla="val 9894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94" y="5177118"/>
            <a:ext cx="11739000" cy="1344706"/>
          </a:xfrm>
          <a:prstGeom prst="rect">
            <a:avLst/>
          </a:prstGeom>
          <a:solidFill>
            <a:schemeClr val="bg1"/>
          </a:solidFill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the assertive sentence starts with ‘everybody’, Interrogative will be ------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Who + verb + not + extension +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469" y="2926977"/>
            <a:ext cx="8807880" cy="55598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one can do this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 B" pitchFamily="2" charset="0"/>
              </a:rPr>
              <a:t>.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(Interrogative)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3309" y="3786311"/>
            <a:ext cx="5144503" cy="50009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can do this?</a:t>
            </a:r>
            <a:endParaRPr lang="en-US" sz="1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62387" y="2917373"/>
            <a:ext cx="1988825" cy="59920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86571" y="3771986"/>
            <a:ext cx="1504256" cy="49521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U-Turn Arrow 20"/>
          <p:cNvSpPr/>
          <p:nvPr/>
        </p:nvSpPr>
        <p:spPr>
          <a:xfrm rot="5400000" flipV="1">
            <a:off x="294421" y="3136480"/>
            <a:ext cx="1105687" cy="1030248"/>
          </a:xfrm>
          <a:prstGeom prst="uturnArrow">
            <a:avLst>
              <a:gd name="adj1" fmla="val 20775"/>
              <a:gd name="adj2" fmla="val 20775"/>
              <a:gd name="adj3" fmla="val 22183"/>
              <a:gd name="adj4" fmla="val 43750"/>
              <a:gd name="adj5" fmla="val 9894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212" y="5162894"/>
            <a:ext cx="11739000" cy="1344706"/>
          </a:xfrm>
          <a:prstGeom prst="rect">
            <a:avLst/>
          </a:prstGeom>
          <a:solidFill>
            <a:srgbClr val="92D050"/>
          </a:solidFill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the assertive sentence starts with ‘nobody’, Interrogative will be ------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Who + verb + extension +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3" y="1586752"/>
            <a:ext cx="5252243" cy="3899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59260" y="2931458"/>
            <a:ext cx="5890986" cy="2425272"/>
          </a:xfrm>
          <a:prstGeom prst="rect">
            <a:avLst/>
          </a:prstGeom>
          <a:noFill/>
          <a:ln>
            <a:noFill/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Everybody loves flowers.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Nobody hates it.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Everyone smells flowers.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Everybody enjoys it.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All desire its beauty.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5639609" y="1586753"/>
            <a:ext cx="6413784" cy="1080567"/>
          </a:xfrm>
          <a:prstGeom prst="downArrowCallout">
            <a:avLst>
              <a:gd name="adj1" fmla="val 46333"/>
              <a:gd name="adj2" fmla="val 45000"/>
              <a:gd name="adj3" fmla="val 25000"/>
              <a:gd name="adj4" fmla="val 5697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3829" y="1653988"/>
            <a:ext cx="5890986" cy="47545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sentences into negative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5699" y="2667320"/>
            <a:ext cx="6367695" cy="2819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4363" y="605118"/>
            <a:ext cx="3859795" cy="74352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Activities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012" y="533400"/>
            <a:ext cx="10699080" cy="10085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Check your answer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13" y="2057400"/>
            <a:ext cx="10699080" cy="2584934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Who does not love flowers?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Who hates it?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Who does not smell flowers?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Who does not enjoy it?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Who don’t desire its beauty?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0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63" y="134471"/>
            <a:ext cx="11782531" cy="73027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Assertive (with Every+ noun) to Interrogative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882" y="1075765"/>
            <a:ext cx="9011027" cy="55598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Every  mother  loves her child.(Interrogative)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883" y="1882588"/>
            <a:ext cx="9954207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 there any mother  who does not  love her child?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3451" y="1008530"/>
            <a:ext cx="1339804" cy="59920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1167" y="1815353"/>
            <a:ext cx="2466787" cy="67235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U-Turn Arrow 6"/>
          <p:cNvSpPr/>
          <p:nvPr/>
        </p:nvSpPr>
        <p:spPr>
          <a:xfrm rot="5400000" flipV="1">
            <a:off x="90455" y="1360240"/>
            <a:ext cx="1105687" cy="880306"/>
          </a:xfrm>
          <a:prstGeom prst="uturnArrow">
            <a:avLst>
              <a:gd name="adj1" fmla="val 20775"/>
              <a:gd name="adj2" fmla="val 20775"/>
              <a:gd name="adj3" fmla="val 22183"/>
              <a:gd name="adj4" fmla="val 43750"/>
              <a:gd name="adj5" fmla="val 9894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29736" y="1800392"/>
            <a:ext cx="2844059" cy="67235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8735324" y="2622176"/>
            <a:ext cx="3192312" cy="40341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37376" y="3876819"/>
            <a:ext cx="8195436" cy="1344706"/>
          </a:xfrm>
          <a:prstGeom prst="rect">
            <a:avLst/>
          </a:prstGeom>
          <a:solidFill>
            <a:srgbClr val="92D050"/>
          </a:solidFill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the assertive sentence starts with ‘Every + noun’, Interrogative will be ------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 there any + noun + who + verb + not + extension +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79612" y="400067"/>
            <a:ext cx="7448726" cy="941294"/>
          </a:xfrm>
          <a:prstGeom prst="downArrowCallout">
            <a:avLst>
              <a:gd name="adj1" fmla="val 46333"/>
              <a:gd name="adj2" fmla="val 45000"/>
              <a:gd name="adj3" fmla="val 25000"/>
              <a:gd name="adj4" fmla="val 5697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612" y="400067"/>
            <a:ext cx="7448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sentences into interrogative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212" y="1295400"/>
            <a:ext cx="3733800" cy="205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8827" y="4191000"/>
            <a:ext cx="3733800" cy="2057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5027" y="4191000"/>
            <a:ext cx="3733800" cy="2057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6797" y="1295400"/>
            <a:ext cx="3733800" cy="2057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0597" y="1295400"/>
            <a:ext cx="3733800" cy="20574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212" y="3352800"/>
            <a:ext cx="372436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Every man loves flowers.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25987" y="3352800"/>
            <a:ext cx="372436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Every person hates a liar.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3439" y="6248400"/>
            <a:ext cx="37243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Every  woman likes ornament.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0350" y="3352800"/>
            <a:ext cx="372436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Every baby wants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toys.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8827" y="6248400"/>
            <a:ext cx="374358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Every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house has a television set.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871" y="3429000"/>
            <a:ext cx="3724363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 there any man who does not love flowers?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6234" y="3352800"/>
            <a:ext cx="3724363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 there any person who does not hate a liar?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3438" y="6263789"/>
            <a:ext cx="3724363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Is there any woman who does not like ornament?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85315" y="3352800"/>
            <a:ext cx="3724363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Is there any baby who does not want toys?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8264" y="6248400"/>
            <a:ext cx="3724363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Is there any house without a television set?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412" y="289658"/>
            <a:ext cx="5180251" cy="829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54051"/>
            <a:ext cx="2625285" cy="2349661"/>
          </a:xfrm>
          <a:prstGeom prst="ellipse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79412" y="2258090"/>
            <a:ext cx="5916688" cy="4295110"/>
            <a:chOff x="379412" y="2258090"/>
            <a:chExt cx="5916688" cy="429511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379412" y="2943890"/>
              <a:ext cx="5916688" cy="3609310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Hirendra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Debnath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MA(English),Bed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Teacher(English)</a:t>
              </a:r>
            </a:p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Puran</a:t>
              </a:r>
              <a:r>
                <a: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Bazar Girls’ High School</a:t>
              </a:r>
            </a:p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01789-916684</a:t>
              </a:r>
            </a:p>
            <a:p>
              <a:pPr algn="ctr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Rotarian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Debnath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hirendra0501@gmail.com</a:t>
              </a: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2" t="23748" r="36202" b="29854"/>
            <a:stretch/>
          </p:blipFill>
          <p:spPr>
            <a:xfrm>
              <a:off x="1604864" y="5041070"/>
              <a:ext cx="300172" cy="424266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t="12958" r="50000" b="18319"/>
            <a:stretch/>
          </p:blipFill>
          <p:spPr>
            <a:xfrm>
              <a:off x="760412" y="5573166"/>
              <a:ext cx="377062" cy="2942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2" y="5981700"/>
              <a:ext cx="421921" cy="342900"/>
            </a:xfrm>
            <a:prstGeom prst="rect">
              <a:avLst/>
            </a:prstGeom>
          </p:spPr>
        </p:pic>
        <p:sp>
          <p:nvSpPr>
            <p:cNvPr id="11" name="Curved Up Ribbon 10"/>
            <p:cNvSpPr/>
            <p:nvPr/>
          </p:nvSpPr>
          <p:spPr>
            <a:xfrm>
              <a:off x="391472" y="2258090"/>
              <a:ext cx="5904628" cy="685800"/>
            </a:xfrm>
            <a:prstGeom prst="ellipseRibbon2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Teacher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99060" y="2258090"/>
            <a:ext cx="5467843" cy="4295110"/>
            <a:chOff x="6299060" y="2258090"/>
            <a:chExt cx="5467843" cy="4295110"/>
          </a:xfrm>
        </p:grpSpPr>
        <p:sp>
          <p:nvSpPr>
            <p:cNvPr id="8" name="Curved Up Ribbon 7"/>
            <p:cNvSpPr/>
            <p:nvPr/>
          </p:nvSpPr>
          <p:spPr>
            <a:xfrm>
              <a:off x="6299060" y="2258090"/>
              <a:ext cx="5357952" cy="685800"/>
            </a:xfrm>
            <a:prstGeom prst="ellipseRibbon2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Lesson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6299060" y="2961564"/>
              <a:ext cx="5467843" cy="359163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English Grammar and Composition</a:t>
              </a: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 : VI-X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20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863" y="134471"/>
            <a:ext cx="11782531" cy="73027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3200" b="1" u="sng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Assertive (with never/nothing) to Interrogative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0" y="584322"/>
            <a:ext cx="3748443" cy="3349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411" y="1269835"/>
            <a:ext cx="5393176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never  drink tea.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8411" y="2345600"/>
            <a:ext cx="5393176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 I ever  drink tea?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250580" y="1135364"/>
            <a:ext cx="2234618" cy="993168"/>
          </a:xfrm>
          <a:prstGeom prst="wedgeEllipseCallout">
            <a:avLst>
              <a:gd name="adj1" fmla="val 21773"/>
              <a:gd name="adj2" fmla="val 806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37294" y="2451254"/>
            <a:ext cx="1371295" cy="6051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7513483" y="655211"/>
            <a:ext cx="3326559" cy="3592087"/>
          </a:xfrm>
          <a:prstGeom prst="mathMultiply">
            <a:avLst>
              <a:gd name="adj1" fmla="val 68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2" y="3302803"/>
            <a:ext cx="3431226" cy="34068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07815" y="4182081"/>
            <a:ext cx="5214108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had nothing  to say.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7815" y="5257846"/>
            <a:ext cx="5393176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Had  I anything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 say?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094413" y="4013077"/>
            <a:ext cx="2353173" cy="993168"/>
          </a:xfrm>
          <a:prstGeom prst="wedgeEllipseCallout">
            <a:avLst>
              <a:gd name="adj1" fmla="val -25708"/>
              <a:gd name="adj2" fmla="val 762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97559" y="5290600"/>
            <a:ext cx="2302334" cy="6051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0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2" grpId="0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63" y="268941"/>
            <a:ext cx="11782531" cy="73027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3200" b="1" u="sng" dirty="0">
                <a:latin typeface="Book Antiqua" pitchFamily="18" charset="0"/>
              </a:rPr>
              <a:t>Assertive (with do not/does not/ did not) to Interrogative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7" y="1143000"/>
            <a:ext cx="4785242" cy="35634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98354" y="1546412"/>
            <a:ext cx="5281824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does not work hard.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8355" y="2720967"/>
            <a:ext cx="1156971" cy="609057"/>
          </a:xfrm>
          <a:prstGeom prst="rect">
            <a:avLst/>
          </a:prstGeom>
          <a:noFill/>
          <a:ln>
            <a:noFill/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Does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0304" y="2743743"/>
            <a:ext cx="3266108" cy="609057"/>
          </a:xfrm>
          <a:prstGeom prst="rect">
            <a:avLst/>
          </a:prstGeom>
          <a:noFill/>
          <a:ln>
            <a:noFill/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h</a:t>
            </a: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e work hard? 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16" y="5042647"/>
            <a:ext cx="11637426" cy="120388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If the assertive sentence begins with do not/does not/did not, 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‘not’ will be omitted at the time of changing into interrogative.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 -0.00347 L -0.0848 -3.302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912" y="605118"/>
            <a:ext cx="6500707" cy="74352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Activities at home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5736" y="1613647"/>
            <a:ext cx="9006187" cy="55426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sentences into Interrogative.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150" y="2432045"/>
            <a:ext cx="9206636" cy="3955308"/>
          </a:xfrm>
          <a:prstGeom prst="rect">
            <a:avLst/>
          </a:prstGeom>
          <a:noFill/>
          <a:ln>
            <a:noFill/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He is a noble man.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Everybody likes him.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He was a bright student.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He studied regularly in his student life.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He did not do any work subversive to state and society.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6. He is now a model of the society.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7. We are proud of him.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8. We pray for him to be a famous person.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38579" y="1397534"/>
            <a:ext cx="6568422" cy="1291878"/>
          </a:xfrm>
          <a:prstGeom prst="wedgeRoundRectCallout">
            <a:avLst>
              <a:gd name="adj1" fmla="val 50980"/>
              <a:gd name="adj2" fmla="val 7849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>
            <a:prstTxWarp prst="textPlain">
              <a:avLst/>
            </a:prstTxWarp>
          </a:bodyPr>
          <a:lstStyle/>
          <a:p>
            <a:pPr algn="ctr"/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Goodbye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1570" y="126213"/>
            <a:ext cx="5214108" cy="61337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Inviting you to enjoy part-3</a:t>
            </a:r>
          </a:p>
        </p:txBody>
      </p:sp>
    </p:spTree>
    <p:extLst>
      <p:ext uri="{BB962C8B-B14F-4D97-AF65-F5344CB8AC3E}">
        <p14:creationId xmlns:p14="http://schemas.microsoft.com/office/powerpoint/2010/main" val="28757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5024" y="806823"/>
            <a:ext cx="6235589" cy="75894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sight looks so nice.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8012" y="897948"/>
            <a:ext cx="7328289" cy="69738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Doesn’t the sight look so nice?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9706" y="5943602"/>
            <a:ext cx="7202524" cy="75894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It is a very beautiful sight.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2583" y="5943600"/>
            <a:ext cx="7859145" cy="75894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Isn’t it a very beautiful sight?</a:t>
            </a:r>
          </a:p>
        </p:txBody>
      </p:sp>
    </p:spTree>
    <p:extLst>
      <p:ext uri="{BB962C8B-B14F-4D97-AF65-F5344CB8AC3E}">
        <p14:creationId xmlns:p14="http://schemas.microsoft.com/office/powerpoint/2010/main" val="42943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812" y="2595265"/>
            <a:ext cx="967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Assertive to Interrogative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66066" y="1990130"/>
            <a:ext cx="10490422" cy="2133600"/>
          </a:xfrm>
          <a:prstGeom prst="ellipse">
            <a:avLst/>
          </a:prstGeom>
          <a:solidFill>
            <a:srgbClr val="C00000"/>
          </a:solidFill>
          <a:ln w="635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Can you guess what we are going to discuss today?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039" y="3761237"/>
            <a:ext cx="5755834" cy="743528"/>
          </a:xfrm>
          <a:prstGeom prst="rect">
            <a:avLst/>
          </a:prstGeom>
          <a:solidFill>
            <a:srgbClr val="FF0000"/>
          </a:solidFill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So, our today’s lesson is --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6040" y="4773707"/>
            <a:ext cx="6365275" cy="924641"/>
          </a:xfrm>
          <a:prstGeom prst="rect">
            <a:avLst/>
          </a:prstGeom>
          <a:solidFill>
            <a:srgbClr val="FF0000"/>
          </a:solidFill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Transformation of sentence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Part-2 (Assertive to Interrogative)</a:t>
            </a:r>
          </a:p>
        </p:txBody>
      </p:sp>
    </p:spTree>
    <p:extLst>
      <p:ext uri="{BB962C8B-B14F-4D97-AF65-F5344CB8AC3E}">
        <p14:creationId xmlns:p14="http://schemas.microsoft.com/office/powerpoint/2010/main" val="2628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505481" y="1029217"/>
            <a:ext cx="6365275" cy="1008529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>
            <a:prstTxWarp prst="textPlain">
              <a:avLst/>
            </a:prstTxWarp>
          </a:bodyPr>
          <a:lstStyle/>
          <a:p>
            <a:pPr algn="ctr"/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Learning outcomes</a:t>
            </a:r>
          </a:p>
        </p:txBody>
      </p:sp>
      <p:sp>
        <p:nvSpPr>
          <p:cNvPr id="4" name="Oval 3"/>
          <p:cNvSpPr/>
          <p:nvPr/>
        </p:nvSpPr>
        <p:spPr>
          <a:xfrm>
            <a:off x="609441" y="739588"/>
            <a:ext cx="10157354" cy="1613647"/>
          </a:xfrm>
          <a:prstGeom prst="ellipse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13" y="3200400"/>
            <a:ext cx="104394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After completing this lesson, the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will be able to—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a) apply the use of be verb with negative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b) apply the use of auxiliary verbs with negative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c) apply question word (‘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’ word) in interrogative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d) change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from assertive to interrogative</a:t>
            </a:r>
          </a:p>
        </p:txBody>
      </p:sp>
    </p:spTree>
    <p:extLst>
      <p:ext uri="{BB962C8B-B14F-4D97-AF65-F5344CB8AC3E}">
        <p14:creationId xmlns:p14="http://schemas.microsoft.com/office/powerpoint/2010/main" val="32300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078" y="381000"/>
            <a:ext cx="4876800" cy="624605"/>
          </a:xfrm>
          <a:prstGeom prst="rect">
            <a:avLst/>
          </a:prstGeom>
          <a:solidFill>
            <a:srgbClr val="FF0000"/>
          </a:solidFill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b="1" dirty="0" smtClean="0">
                <a:latin typeface="Book Antiqua" pitchFamily="18" charset="0"/>
              </a:rPr>
              <a:t>Rules of using ‘not’</a:t>
            </a:r>
            <a:endParaRPr lang="en-US" sz="3500" b="1" dirty="0">
              <a:latin typeface="Book Antiqua" pitchFamily="18" charset="0"/>
            </a:endParaRPr>
          </a:p>
        </p:txBody>
      </p:sp>
      <p:pic>
        <p:nvPicPr>
          <p:cNvPr id="7" name="Picture 6" descr="g.Hari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50" y="2016457"/>
            <a:ext cx="5383398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02846" y="3581400"/>
            <a:ext cx="5715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name is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George Harrison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79450" y="5562600"/>
            <a:ext cx="71913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case of ‘be’ verb ---- ‘be’ verb + not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102846" y="3581400"/>
            <a:ext cx="5715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name is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George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Harrison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79450" y="5562600"/>
            <a:ext cx="87915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case of ‘auxiliary’ verb ---- ‘auxiliary’ verb + not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077374" y="2811958"/>
            <a:ext cx="5715000" cy="206210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has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organised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concert for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Banglsdesh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make the world aware of the sufferings of Bangladesh.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094412" y="2811957"/>
            <a:ext cx="57150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organised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concert for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Banglsdesh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make the world aware of the sufferings of Bangladesh.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132512" y="2844273"/>
            <a:ext cx="5715000" cy="19974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helped us during our Liberation War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1971. He had great love for us.</a:t>
            </a:r>
          </a:p>
          <a:p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575717" y="5551171"/>
            <a:ext cx="11201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case of ‘action’ verb and ‘have’ verb ---- do not/does not/did not + V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6137620" y="2844273"/>
            <a:ext cx="5715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did not help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 during our Liberation War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1971. He did not have great love for us.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93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>
                <a:lumMod val="25000"/>
              </a:schemeClr>
            </a:gs>
            <a:gs pos="0">
              <a:schemeClr val="bg1"/>
            </a:gs>
            <a:gs pos="75000">
              <a:srgbClr val="8F0040">
                <a:lumMod val="18000"/>
              </a:srgbClr>
            </a:gs>
            <a:gs pos="100000">
              <a:schemeClr val="accent2">
                <a:lumMod val="17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235">
            <a:off x="248329" y="-35856"/>
            <a:ext cx="2684550" cy="2013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294" y="1748118"/>
            <a:ext cx="11173090" cy="74352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Computer is most essential for us. (Interrogative)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294" y="2547061"/>
            <a:ext cx="8870756" cy="6802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Isn’t computer most essential for us?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294" y="5173179"/>
            <a:ext cx="7922736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Everybody needs it. (Interrogative)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294" y="5980002"/>
            <a:ext cx="4875530" cy="47458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Who does  not need it?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2231" y="590433"/>
            <a:ext cx="3995226" cy="62460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Notice carefully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08628" y="1680883"/>
            <a:ext cx="609441" cy="73170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294" y="3429001"/>
            <a:ext cx="11647099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It plays a very important role in our life. (Interrogative)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294" y="4231884"/>
            <a:ext cx="10495933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Doesn’t  it play a very important role in our life?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6680" y="2526989"/>
            <a:ext cx="1354314" cy="69464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17" y="4226221"/>
            <a:ext cx="1983101" cy="60905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9043" y="5057915"/>
            <a:ext cx="2605017" cy="73958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9042" y="5916706"/>
            <a:ext cx="3282174" cy="73958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2588" y="3338613"/>
            <a:ext cx="1218883" cy="73958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415">
            <a:off x="9403442" y="54608"/>
            <a:ext cx="2484351" cy="169625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06583" y="4078201"/>
            <a:ext cx="1025629" cy="73958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5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  <p:bldP spid="11" grpId="0" animBg="1"/>
      <p:bldP spid="11" grpId="1" animBg="1"/>
      <p:bldP spid="4" grpId="0"/>
      <p:bldP spid="5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604" y="201706"/>
            <a:ext cx="10902227" cy="75579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How to change Assertive(with be verb) to Interrogative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147" y="5138697"/>
            <a:ext cx="11850247" cy="47064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the assertive sentence is, subject + be ( am, is, are, was, were) + extension,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311" y="6153999"/>
            <a:ext cx="11506831" cy="47458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Be(isn’t/aren’t/wasn’t/weren’t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+subject +extension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+?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602" y="1210236"/>
            <a:ext cx="10365341" cy="55598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Human mind is very short.(Interrogative)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605" y="1766221"/>
            <a:ext cx="7114985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Isn’t human mind very short?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255" y="2565166"/>
            <a:ext cx="11245642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am the best gift of Allah to my mother. (Interrogative)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745" y="3174222"/>
            <a:ext cx="9248032" cy="52371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Aren’t I the best gift of Allah to my mother?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602" y="3899648"/>
            <a:ext cx="11226295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Akbar was the greatest king of India. (Interrogative)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441" y="4500826"/>
            <a:ext cx="9006187" cy="609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Wasn’t Akbar the greatest king of India?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11" y="5609345"/>
            <a:ext cx="2239455" cy="45820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 will be--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1300</Words>
  <Application>Microsoft Office PowerPoint</Application>
  <PresentationFormat>Custom</PresentationFormat>
  <Paragraphs>171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Hirendra sir</dc:creator>
  <cp:lastModifiedBy>Hirendra Debnath</cp:lastModifiedBy>
  <cp:revision>112</cp:revision>
  <dcterms:created xsi:type="dcterms:W3CDTF">2015-09-20T15:30:20Z</dcterms:created>
  <dcterms:modified xsi:type="dcterms:W3CDTF">2020-06-19T06:17:27Z</dcterms:modified>
</cp:coreProperties>
</file>