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6" r:id="rId3"/>
    <p:sldId id="283" r:id="rId4"/>
    <p:sldId id="280" r:id="rId5"/>
    <p:sldId id="259" r:id="rId6"/>
    <p:sldId id="260" r:id="rId7"/>
    <p:sldId id="267" r:id="rId8"/>
    <p:sldId id="261" r:id="rId9"/>
    <p:sldId id="266" r:id="rId10"/>
    <p:sldId id="275" r:id="rId11"/>
    <p:sldId id="273" r:id="rId12"/>
    <p:sldId id="277" r:id="rId13"/>
    <p:sldId id="278" r:id="rId14"/>
    <p:sldId id="272" r:id="rId15"/>
    <p:sldId id="276" r:id="rId16"/>
    <p:sldId id="271" r:id="rId17"/>
    <p:sldId id="265" r:id="rId18"/>
    <p:sldId id="262" r:id="rId19"/>
    <p:sldId id="269" r:id="rId20"/>
    <p:sldId id="263" r:id="rId21"/>
    <p:sldId id="264" r:id="rId22"/>
    <p:sldId id="279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990000"/>
    <a:srgbClr val="660066"/>
    <a:srgbClr val="66FF66"/>
    <a:srgbClr val="CC0000"/>
    <a:srgbClr val="99CCFF"/>
    <a:srgbClr val="CCFF66"/>
    <a:srgbClr val="9966FF"/>
    <a:srgbClr val="D2E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AE1A-D226-4CFD-ACBA-FC990E4B9FD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F07E-C2BB-432F-BD69-ACD49152D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F07E-C2BB-432F-BD69-ACD49152D3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6670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বৃন্তের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কাজ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5800" y="463677"/>
            <a:ext cx="3643745" cy="2123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পত্রমূল ও ফলককে যুক্ত করে।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2" r="38384"/>
          <a:stretch/>
        </p:blipFill>
        <p:spPr>
          <a:xfrm>
            <a:off x="238125" y="153365"/>
            <a:ext cx="3686175" cy="2971800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761183" y="2396579"/>
            <a:ext cx="306434" cy="76892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1067617" y="2009557"/>
            <a:ext cx="1219200" cy="45719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2200" y="1828800"/>
            <a:ext cx="99060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e„šÍ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05" y="3241896"/>
            <a:ext cx="145556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cÎg~j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423385" y="3016180"/>
            <a:ext cx="1097983" cy="108715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89646" y="3229652"/>
            <a:ext cx="4649554" cy="2800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 ফলককে এমন ভাবে ধরে রাখে যাতে সূর্যের আলো বেশি </a:t>
            </a: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4" t="48668" b="30325"/>
          <a:stretch/>
        </p:blipFill>
        <p:spPr>
          <a:xfrm>
            <a:off x="992234" y="4792668"/>
            <a:ext cx="2741566" cy="153193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768320" y="4096220"/>
            <a:ext cx="1701322" cy="1518723"/>
            <a:chOff x="1966988" y="4064910"/>
            <a:chExt cx="1447800" cy="1064714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728988" y="4210061"/>
              <a:ext cx="132362" cy="79990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065670" y="4210061"/>
              <a:ext cx="95154" cy="91956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270494" y="4171763"/>
              <a:ext cx="407259" cy="67356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966988" y="4064910"/>
              <a:ext cx="548355" cy="48785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956794" y="4210061"/>
              <a:ext cx="2859" cy="87689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210255" y="4210061"/>
              <a:ext cx="204533" cy="87610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500389" y="4191112"/>
              <a:ext cx="243706" cy="74265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097828" y="4110059"/>
              <a:ext cx="496325" cy="59505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4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-0.17685 L 0.00833 -0.0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11 L 0.17916 -0.187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5" grpId="2" animBg="1"/>
      <p:bldP spid="15" grpId="3" animBg="1"/>
      <p:bldP spid="16" grpId="0" animBg="1"/>
      <p:bldP spid="17" grpId="0" animBg="1"/>
      <p:bldP spid="4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738935" cy="6172200"/>
          </a:xfrm>
        </p:spPr>
      </p:pic>
      <p:sp>
        <p:nvSpPr>
          <p:cNvPr id="6" name="Oval 5"/>
          <p:cNvSpPr/>
          <p:nvPr/>
        </p:nvSpPr>
        <p:spPr>
          <a:xfrm flipH="1">
            <a:off x="5336418" y="5020971"/>
            <a:ext cx="45719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3649" y="4766829"/>
            <a:ext cx="45720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962399" y="4968152"/>
            <a:ext cx="320714" cy="766767"/>
            <a:chOff x="3962399" y="4968152"/>
            <a:chExt cx="320714" cy="766767"/>
          </a:xfrm>
        </p:grpSpPr>
        <p:sp>
          <p:nvSpPr>
            <p:cNvPr id="16" name="Oval 15"/>
            <p:cNvSpPr/>
            <p:nvPr/>
          </p:nvSpPr>
          <p:spPr>
            <a:xfrm>
              <a:off x="3962399" y="5109306"/>
              <a:ext cx="45720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 flipV="1">
              <a:off x="4184058" y="4968152"/>
              <a:ext cx="45720" cy="11343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4237393" y="5621487"/>
              <a:ext cx="45720" cy="1134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 flipH="1">
            <a:off x="4003262" y="5628848"/>
            <a:ext cx="45719" cy="11343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29776" y="630817"/>
            <a:ext cx="2064343" cy="5326637"/>
            <a:chOff x="4229776" y="630817"/>
            <a:chExt cx="2064343" cy="5326637"/>
          </a:xfrm>
        </p:grpSpPr>
        <p:sp>
          <p:nvSpPr>
            <p:cNvPr id="21" name="Oval 20"/>
            <p:cNvSpPr/>
            <p:nvPr/>
          </p:nvSpPr>
          <p:spPr>
            <a:xfrm flipV="1">
              <a:off x="5170171" y="186906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4466674" y="584402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170171" y="687533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5654038" y="181234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5273031" y="3507796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6248400" y="1841359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4229776" y="5299808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5562600" y="63081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42107" y="4669875"/>
            <a:ext cx="441239" cy="1369409"/>
            <a:chOff x="3742107" y="4669875"/>
            <a:chExt cx="441239" cy="1369409"/>
          </a:xfrm>
        </p:grpSpPr>
        <p:sp>
          <p:nvSpPr>
            <p:cNvPr id="5" name="Oval 4"/>
            <p:cNvSpPr/>
            <p:nvPr/>
          </p:nvSpPr>
          <p:spPr>
            <a:xfrm flipV="1">
              <a:off x="4021958" y="592585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3742107" y="544831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3743496" y="50391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4137627" y="4669875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4008119" y="544831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725573" y="1062948"/>
            <a:ext cx="1696151" cy="4755578"/>
            <a:chOff x="3542599" y="990600"/>
            <a:chExt cx="1696151" cy="4755578"/>
          </a:xfrm>
        </p:grpSpPr>
        <p:sp>
          <p:nvSpPr>
            <p:cNvPr id="17" name="Oval 16"/>
            <p:cNvSpPr/>
            <p:nvPr/>
          </p:nvSpPr>
          <p:spPr>
            <a:xfrm flipH="1">
              <a:off x="5110935" y="476682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4104401" y="30947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3720636" y="3094755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39622" y="1047316"/>
              <a:ext cx="59558" cy="11646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4489533" y="1163778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4933950" y="533488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3542599" y="2083374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4127261" y="990600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5082540" y="4556443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4920781" y="5624950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4933950" y="51400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4172980" y="191192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5193031" y="5302404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flipV="1">
            <a:off x="4875062" y="5925851"/>
            <a:ext cx="45719" cy="1134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598511" y="1500615"/>
            <a:ext cx="196668" cy="4733924"/>
            <a:chOff x="4643642" y="1467283"/>
            <a:chExt cx="196668" cy="4733924"/>
          </a:xfrm>
        </p:grpSpPr>
        <p:sp>
          <p:nvSpPr>
            <p:cNvPr id="8" name="Oval 7"/>
            <p:cNvSpPr/>
            <p:nvPr/>
          </p:nvSpPr>
          <p:spPr>
            <a:xfrm flipH="1">
              <a:off x="4771109" y="37346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712220" y="5618891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4771110" y="4343402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4794591" y="214181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643642" y="608777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689361" y="520284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4748250" y="465339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4785513" y="2482559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4780664" y="3160557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4794591" y="1467283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0889" y="5092885"/>
            <a:ext cx="77723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থেকে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গ্রহণকৃত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খনিজ লবন ফলকে পরিবহন।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191 -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4966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01 L -3.33333E-6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0.00046 L 0.02327 -0.035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8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" y="0"/>
            <a:ext cx="4967535" cy="6378090"/>
          </a:xfrm>
        </p:spPr>
      </p:pic>
      <p:sp>
        <p:nvSpPr>
          <p:cNvPr id="8" name="Flowchart: Connector 7"/>
          <p:cNvSpPr/>
          <p:nvPr/>
        </p:nvSpPr>
        <p:spPr>
          <a:xfrm flipV="1">
            <a:off x="4876800" y="3875811"/>
            <a:ext cx="76200" cy="1489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00993" y="720077"/>
            <a:ext cx="862446" cy="2741340"/>
            <a:chOff x="1752600" y="651288"/>
            <a:chExt cx="862446" cy="2741340"/>
          </a:xfrm>
        </p:grpSpPr>
        <p:sp>
          <p:nvSpPr>
            <p:cNvPr id="5" name="Oval 4"/>
            <p:cNvSpPr/>
            <p:nvPr/>
          </p:nvSpPr>
          <p:spPr>
            <a:xfrm>
              <a:off x="2133600" y="651288"/>
              <a:ext cx="160022" cy="65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 flipV="1">
              <a:off x="2293621" y="305320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 flipV="1">
              <a:off x="1978083" y="3264488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 flipV="1">
              <a:off x="2057400" y="188076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 flipV="1">
              <a:off x="1752600" y="2202884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 flipV="1">
              <a:off x="2137410" y="2159593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 flipV="1">
              <a:off x="2459182" y="781061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 flipV="1">
              <a:off x="2538846" y="935192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14700" y="684070"/>
            <a:ext cx="190500" cy="4875066"/>
            <a:chOff x="3314700" y="684070"/>
            <a:chExt cx="190500" cy="4875066"/>
          </a:xfrm>
        </p:grpSpPr>
        <p:sp>
          <p:nvSpPr>
            <p:cNvPr id="13" name="Flowchart: Connector 12"/>
            <p:cNvSpPr/>
            <p:nvPr/>
          </p:nvSpPr>
          <p:spPr>
            <a:xfrm flipV="1">
              <a:off x="3356264" y="41026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 flipV="1">
              <a:off x="3352800" y="50170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 flipV="1">
              <a:off x="3366655" y="28194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 flipV="1">
              <a:off x="3366655" y="204355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 flipV="1">
              <a:off x="3332019" y="462569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 flipV="1">
              <a:off x="3314700" y="54102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 flipV="1">
              <a:off x="3429000" y="1515343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 flipV="1">
              <a:off x="3366655" y="68407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53792" y="373210"/>
            <a:ext cx="855518" cy="3638551"/>
            <a:chOff x="4326082" y="386196"/>
            <a:chExt cx="855518" cy="3638551"/>
          </a:xfrm>
        </p:grpSpPr>
        <p:sp>
          <p:nvSpPr>
            <p:cNvPr id="7" name="Flowchart: Connector 6"/>
            <p:cNvSpPr/>
            <p:nvPr/>
          </p:nvSpPr>
          <p:spPr>
            <a:xfrm flipV="1">
              <a:off x="4582391" y="3875811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 flipV="1">
              <a:off x="4402282" y="347749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 flipV="1">
              <a:off x="4433455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 flipV="1">
              <a:off x="4953000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 flipV="1">
              <a:off x="4582391" y="190673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 flipV="1">
              <a:off x="5105400" y="18322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 flipV="1">
              <a:off x="4326082" y="46066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 flipV="1">
              <a:off x="4793673" y="38619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71601" y="5173993"/>
            <a:ext cx="662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 আর ফলকের মধ্যে তৈরিকৃত খাদ্য পরিবহন।</a:t>
            </a:r>
          </a:p>
        </p:txBody>
      </p:sp>
    </p:spTree>
    <p:extLst>
      <p:ext uri="{BB962C8B-B14F-4D97-AF65-F5344CB8AC3E}">
        <p14:creationId xmlns:p14="http://schemas.microsoft.com/office/powerpoint/2010/main" val="16325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458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7084 -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208 0.067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3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" t="-688" r="44721" b="37360"/>
          <a:stretch/>
        </p:blipFill>
        <p:spPr>
          <a:xfrm rot="18518919">
            <a:off x="690914" y="898790"/>
            <a:ext cx="4208280" cy="3841220"/>
          </a:xfrm>
        </p:spPr>
      </p:pic>
      <p:sp>
        <p:nvSpPr>
          <p:cNvPr id="3" name="TextBox 2"/>
          <p:cNvSpPr txBox="1"/>
          <p:nvPr/>
        </p:nvSpPr>
        <p:spPr>
          <a:xfrm>
            <a:off x="5395378" y="189248"/>
            <a:ext cx="2529421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মধ্যশিরা</a:t>
            </a:r>
            <a:endParaRPr lang="en-US" sz="4400" b="1" dirty="0">
              <a:solidFill>
                <a:srgbClr val="002060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590800" y="381000"/>
            <a:ext cx="25146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1779" y="4996934"/>
            <a:ext cx="193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162050" y="1219199"/>
            <a:ext cx="914400" cy="3810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Bent-Up Arrow 4"/>
          <p:cNvSpPr/>
          <p:nvPr/>
        </p:nvSpPr>
        <p:spPr>
          <a:xfrm flipH="1">
            <a:off x="2147458" y="2209800"/>
            <a:ext cx="3034142" cy="609600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1153180"/>
            <a:ext cx="9906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শিরা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378" y="2362200"/>
            <a:ext cx="21336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উপশিরা</a:t>
            </a:r>
            <a:endParaRPr lang="en-US" sz="4000" b="1" dirty="0">
              <a:solidFill>
                <a:srgbClr val="002060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882" y="5301358"/>
            <a:ext cx="8096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বৃন্তশীর্ষ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হতে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পত্রফলকের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অন্য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প্রান্ত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পর্যন্ত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বিস্তৃত,মধ্যশিরা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হতে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শিরা-উপশিরা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উৎপন্ন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হয়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914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023 L -0.00503 0.50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38889E-6 0.444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  <p:bldP spid="5" grpId="0" animBg="1"/>
      <p:bldP spid="14" grpId="0" animBg="1"/>
      <p:bldP spid="1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সাধারন কাজ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55074"/>
            <a:ext cx="5715000" cy="4835534"/>
          </a:xfrm>
        </p:spPr>
      </p:pic>
      <p:sp>
        <p:nvSpPr>
          <p:cNvPr id="7" name="Rectangle 6"/>
          <p:cNvSpPr/>
          <p:nvPr/>
        </p:nvSpPr>
        <p:spPr>
          <a:xfrm>
            <a:off x="3299949" y="17526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285999" y="76199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137" y="5835687"/>
            <a:ext cx="7124700" cy="8903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002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পাতার</a:t>
            </a:r>
            <a:r>
              <a:rPr 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শ্বাসকার্য</a:t>
            </a:r>
            <a:r>
              <a:rPr 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পরিচালনা</a:t>
            </a:r>
            <a:endParaRPr lang="en-US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17784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737477" y="76199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30" y="1977847"/>
            <a:ext cx="5344539" cy="3761419"/>
            <a:chOff x="2286030" y="1977847"/>
            <a:chExt cx="5344539" cy="3761419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2176835" y="4901698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156347" y="2969301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6796211" y="19675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6871387" y="4144049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08751" y="2229977"/>
            <a:ext cx="817802" cy="2611581"/>
            <a:chOff x="1108751" y="2229977"/>
            <a:chExt cx="817802" cy="2611581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167371" y="221971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119010" y="4082376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63717" y="2891554"/>
            <a:ext cx="898143" cy="2678108"/>
            <a:chOff x="5563717" y="2891554"/>
            <a:chExt cx="898143" cy="2678108"/>
          </a:xfrm>
        </p:grpSpPr>
        <p:sp>
          <p:nvSpPr>
            <p:cNvPr id="17" name="Rectangle 16"/>
            <p:cNvSpPr/>
            <p:nvPr/>
          </p:nvSpPr>
          <p:spPr>
            <a:xfrm rot="5400000">
              <a:off x="5434034" y="3021237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624291" y="4732094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65052" y="66077"/>
            <a:ext cx="2931377" cy="923330"/>
            <a:chOff x="5984023" y="152400"/>
            <a:chExt cx="3159977" cy="923330"/>
          </a:xfrm>
        </p:grpSpPr>
        <p:sp>
          <p:nvSpPr>
            <p:cNvPr id="21" name="Rectangle 20"/>
            <p:cNvSpPr/>
            <p:nvPr/>
          </p:nvSpPr>
          <p:spPr>
            <a:xfrm>
              <a:off x="5984023" y="152400"/>
              <a:ext cx="5751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CO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66738" y="61406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O</a:t>
              </a:r>
              <a:r>
                <a:rPr lang="en-US" sz="2400" baseline="-25000" dirty="0" smtClean="0">
                  <a:solidFill>
                    <a:srgbClr val="FFC000"/>
                  </a:solidFill>
                </a:rPr>
                <a:t>2</a:t>
              </a:r>
              <a:endParaRPr lang="en-US" sz="2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609600"/>
              <a:ext cx="1687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/>
                  <a:cs typeface="SutonnyMJ" pitchFamily="2" charset="0"/>
                </a:rPr>
                <a:t>অক্সিজেন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SutonnyMJ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172346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/>
                  <a:cs typeface="SutonnyMJ" pitchFamily="2" charset="0"/>
                </a:rPr>
                <a:t>কার্বন-ডাই-অক্সাইড</a:t>
              </a:r>
              <a:endParaRPr lang="en-US" dirty="0">
                <a:latin typeface="NikoshBAN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6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007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08837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6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9462 -0.0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82031"/>
            <a:ext cx="4762500" cy="3162300"/>
          </a:xfrm>
        </p:spPr>
      </p:pic>
      <p:sp>
        <p:nvSpPr>
          <p:cNvPr id="7" name="Sun 6"/>
          <p:cNvSpPr/>
          <p:nvPr/>
        </p:nvSpPr>
        <p:spPr>
          <a:xfrm>
            <a:off x="76200" y="334241"/>
            <a:ext cx="1066800" cy="10668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48143" y="1049482"/>
            <a:ext cx="2161309" cy="1998518"/>
            <a:chOff x="685800" y="820882"/>
            <a:chExt cx="2161309" cy="199851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928257" y="1219200"/>
              <a:ext cx="1766452" cy="1600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5800" y="1295400"/>
              <a:ext cx="1676400" cy="1524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184566" y="820882"/>
              <a:ext cx="1662543" cy="154824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80657" y="1066800"/>
              <a:ext cx="1738743" cy="15821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895600" y="1424923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63169" y="22860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8850" y="5592762"/>
            <a:ext cx="4367648" cy="838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660066"/>
                </a:solidFill>
                <a:latin typeface="NikoshBAN"/>
                <a:cs typeface="KhooaiMJ" pitchFamily="2" charset="0"/>
              </a:rPr>
              <a:t>পাতার</a:t>
            </a:r>
            <a:r>
              <a:rPr lang="en-US" sz="4400" dirty="0" smtClean="0">
                <a:solidFill>
                  <a:srgbClr val="660066"/>
                </a:solidFill>
                <a:latin typeface="NikoshBAN"/>
                <a:cs typeface="KhooaiMJ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/>
                <a:cs typeface="KhooaiMJ" pitchFamily="2" charset="0"/>
              </a:rPr>
              <a:t>খাদ্য</a:t>
            </a:r>
            <a:r>
              <a:rPr lang="en-US" sz="4400" dirty="0" smtClean="0">
                <a:solidFill>
                  <a:srgbClr val="660066"/>
                </a:solidFill>
                <a:latin typeface="NikoshBAN"/>
                <a:cs typeface="KhooaiMJ" pitchFamily="2" charset="0"/>
              </a:rPr>
              <a:t> </a:t>
            </a:r>
            <a:r>
              <a:rPr lang="en-US" sz="4400" dirty="0" err="1" smtClean="0">
                <a:solidFill>
                  <a:srgbClr val="660066"/>
                </a:solidFill>
                <a:latin typeface="NikoshBAN"/>
                <a:cs typeface="KhooaiMJ" pitchFamily="2" charset="0"/>
              </a:rPr>
              <a:t>তৈরি</a:t>
            </a:r>
            <a:endParaRPr lang="en-US" sz="4400" dirty="0">
              <a:solidFill>
                <a:srgbClr val="660066"/>
              </a:solidFill>
              <a:latin typeface="NikoshBAN"/>
              <a:cs typeface="Khooai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9287" y="1527464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4327" y="22745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12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9167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3" y="581086"/>
            <a:ext cx="3534269" cy="4420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016085" y="5315633"/>
            <a:ext cx="0" cy="9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24600" y="838200"/>
            <a:ext cx="1371600" cy="7532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পানি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umarkhaliMJ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76400" y="3276600"/>
            <a:ext cx="1447800" cy="66493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পানি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umarkhaliMJ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23055" y="302215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4659" y="326136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4092" y="844375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29556" y="310826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96702" y="2590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10200" y="33070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29020" y="274547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76032" y="3039688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86539" y="3352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19142" y="1904999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29649" y="1702277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13386" y="185928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82923" y="19050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72974" y="173681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23979" y="89009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19734" y="133171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19141" y="10216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13115" y="10674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77984" y="114560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V="1">
            <a:off x="3837301" y="2046965"/>
            <a:ext cx="66557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24315" y="104454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4362844" y="4790165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4607720" y="4418573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47556" y="1699872"/>
            <a:ext cx="119302" cy="3444813"/>
            <a:chOff x="4647556" y="1699872"/>
            <a:chExt cx="119302" cy="3444813"/>
          </a:xfrm>
        </p:grpSpPr>
        <p:sp>
          <p:nvSpPr>
            <p:cNvPr id="58" name="Flowchart: Connector 57"/>
            <p:cNvSpPr/>
            <p:nvPr/>
          </p:nvSpPr>
          <p:spPr>
            <a:xfrm>
              <a:off x="4657583" y="504843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4664594" y="404395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4665238" y="35052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4676075" y="29633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4676076" y="169987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4647556" y="267394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4676076" y="22098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4995" y="1042135"/>
            <a:ext cx="1835157" cy="3941280"/>
            <a:chOff x="3624995" y="1042135"/>
            <a:chExt cx="1835157" cy="3941280"/>
          </a:xfrm>
        </p:grpSpPr>
        <p:sp>
          <p:nvSpPr>
            <p:cNvPr id="4" name="Flowchart: Connector 3"/>
            <p:cNvSpPr/>
            <p:nvPr/>
          </p:nvSpPr>
          <p:spPr>
            <a:xfrm>
              <a:off x="5369370" y="4056794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116579" y="463776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022697" y="38452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4914961" y="4389118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4977306" y="400488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323979" y="4497180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5005743" y="4887167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4094421" y="269735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135251" y="104213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4191711" y="12601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3746519" y="181717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624995" y="2114711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Connector 78"/>
          <p:cNvSpPr/>
          <p:nvPr/>
        </p:nvSpPr>
        <p:spPr>
          <a:xfrm>
            <a:off x="5687374" y="1072214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57274" y="977826"/>
            <a:ext cx="2062985" cy="4214982"/>
            <a:chOff x="3757274" y="977826"/>
            <a:chExt cx="2062985" cy="4214982"/>
          </a:xfrm>
        </p:grpSpPr>
        <p:sp>
          <p:nvSpPr>
            <p:cNvPr id="52" name="Flowchart: Connector 51"/>
            <p:cNvSpPr/>
            <p:nvPr/>
          </p:nvSpPr>
          <p:spPr>
            <a:xfrm>
              <a:off x="4189117" y="381980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4094421" y="446669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4059195" y="489166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882192" y="455943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3872130" y="401245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757274" y="423671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4398723" y="5096561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313386" y="998391"/>
              <a:ext cx="90782" cy="7098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4967748" y="97782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5714581" y="329198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5424948" y="315398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176643" y="30450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729477" y="183401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4986992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323979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68" y="5511883"/>
            <a:ext cx="913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গ্রহনকৃত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অতিরিক্ত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পানি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পদ্ধতি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60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5972 0.0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6337 -0.0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143000"/>
            <a:ext cx="6705600" cy="140176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দলীয়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কাজ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umarkhal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305800" cy="2133599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56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একটি</a:t>
            </a:r>
            <a:r>
              <a:rPr lang="en-US" sz="5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 </a:t>
            </a:r>
            <a:r>
              <a:rPr lang="en-US" sz="56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পত্রফলকের</a:t>
            </a:r>
            <a:r>
              <a:rPr lang="en-US" sz="5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 </a:t>
            </a:r>
            <a:r>
              <a:rPr lang="en-US" sz="56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চিহ্নিত</a:t>
            </a:r>
            <a:r>
              <a:rPr lang="en-US" sz="5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 </a:t>
            </a:r>
            <a:r>
              <a:rPr lang="en-US" sz="56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চিত্র</a:t>
            </a:r>
            <a:r>
              <a:rPr lang="en-US" sz="5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 </a:t>
            </a:r>
            <a:r>
              <a:rPr lang="en-US" sz="56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অংকন</a:t>
            </a:r>
            <a:r>
              <a:rPr lang="en-US" sz="5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 </a:t>
            </a:r>
            <a:r>
              <a:rPr lang="en-US" sz="5600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কর</a:t>
            </a:r>
            <a:r>
              <a:rPr lang="en-US" sz="5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MahouaMJ" pitchFamily="2" charset="0"/>
              </a:rPr>
              <a:t>। </a:t>
            </a:r>
            <a:endParaRPr lang="en-US" sz="56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houaMJ" pitchFamily="2" charset="0"/>
              <a:cs typeface="Mahou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75" y="3890962"/>
            <a:ext cx="6400800" cy="17526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3375" y="7624762"/>
            <a:ext cx="7772400" cy="708025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77219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স্বাগতম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3207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bn-IN" sz="4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সাধারনত কয়টি অংশ?</a:t>
            </a:r>
          </a:p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বৃন্তের কাজ কি?</a:t>
            </a:r>
          </a:p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উপপত্র কোথায় থাকে?</a:t>
            </a:r>
          </a:p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 কার্য পরিচালনার জন্য গাছ কী করে?</a:t>
            </a:r>
          </a:p>
          <a:p>
            <a:pPr>
              <a:buFont typeface="Wingdings" pitchFamily="2" charset="2"/>
              <a:buChar char="v"/>
            </a:pPr>
            <a:r>
              <a:rPr lang="en-US" sz="43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 তৈরির সময় গাছ কী করে?</a:t>
            </a:r>
            <a:endParaRPr lang="en-US" sz="43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43797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মূল্যায়ন</a:t>
            </a:r>
            <a:endParaRPr lang="en-US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8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42672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sz="4800" b="1" i="1" dirty="0" smtClean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8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পাতার সাধারনত ৩টি অংশ।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বৃন্ত বা বোঁটা পত্রমূল ও ফলকে যুক্ত করে।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i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 কোন উদ্ভিদের পত্র মূলের পাশে ছোট পত্রসদৃশ উপপত্র থাকে।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i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শ্বাস কার্য পরিচালনার জন্য </a:t>
            </a:r>
            <a:r>
              <a:rPr lang="bn-BD" sz="4800" b="1" i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গাছ অক্সিজেন গ্রহন করে কার্বনডাইঅক্সাইড বের করে দেয়।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i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খাদ্য তৈরির সময় গাছ কার্বনডাইঅক্সাইড</a:t>
            </a:r>
            <a:r>
              <a:rPr lang="bn-BD" sz="4800" b="1" i="1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গ্রহন </a:t>
            </a:r>
            <a:r>
              <a:rPr lang="bn-BD" sz="4800" b="1" i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800" b="1" i="1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অক্সিজেন</a:t>
            </a:r>
            <a:r>
              <a:rPr lang="bn-BD" sz="4800" b="1" i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বের করে </a:t>
            </a:r>
            <a:r>
              <a:rPr lang="bn-BD" sz="4800" b="1" i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দেয়।</a:t>
            </a:r>
          </a:p>
          <a:p>
            <a:pPr marL="0" indent="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মিলিয়ে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নিই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37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304799" y="533400"/>
            <a:ext cx="8610600" cy="2743200"/>
          </a:xfrm>
          <a:prstGeom prst="ribbon2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বাড়ির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umarkhaliMJ" pitchFamily="2" charset="0"/>
              </a:rPr>
              <a:t>কাজ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umarkhali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83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জবা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ফুলের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পাতার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চিত্র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অংকন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5029200" cy="513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5908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ধন্যবাদ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830580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শ্রেণিঃ৬ষ্ঠ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  <a:cs typeface="SutonnyMJ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বিষয়ঃ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সা.বিজ্ঞান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চতুর্থ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অধ্যায়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  <a:cs typeface="SutonnyMJ" pitchFamily="2" charset="0"/>
            </a:endParaRPr>
          </a:p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পাঠঃ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উদ্ভিদের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বাহ্যিক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বৈশিষ্ঠ্য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সময়ঃ৫০মিনিট</a:t>
            </a:r>
          </a:p>
          <a:p>
            <a:pPr algn="ctr">
              <a:buNone/>
            </a:pP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তারিখঃ</a:t>
            </a:r>
            <a:r>
              <a:rPr lang="en-US" sz="4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4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১৯/০৬/২০২০খ্রি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SutonnyMJ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418"/>
            <a:ext cx="4804916" cy="3200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4" y="-49495"/>
            <a:ext cx="4458376" cy="318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247"/>
            <a:ext cx="4800598" cy="3724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3800">
            <a:off x="1785130" y="480247"/>
            <a:ext cx="1658283" cy="134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10" y="3133247"/>
            <a:ext cx="4400890" cy="37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4253 0.13657 C -0.05208 0.16527 -0.05729 0.20833 -0.05729 0.25301 C -0.05729 0.30416 -0.05208 0.34514 -0.04253 0.37384 L -3.33333E-6 0.51064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143" y="2819400"/>
            <a:ext cx="8367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একটি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পাতার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অংশ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94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88" y="0"/>
            <a:ext cx="9158288" cy="6858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68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51226" y="5772091"/>
            <a:ext cx="701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একটি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পাতার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অংশ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3200400"/>
            <a:ext cx="1371600" cy="83099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কাক্ষিক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মূকুল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6324600" cy="434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8400" y="4615934"/>
            <a:ext cx="12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810000"/>
            <a:ext cx="1394114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মধ্যশিরা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962400"/>
            <a:ext cx="838200" cy="52322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শিরা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2355" y="2544267"/>
            <a:ext cx="1224393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উপপত্র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4969" y="1820076"/>
            <a:ext cx="1357745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পত্র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বৃন্ত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86600" y="91440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2400" y="685800"/>
            <a:ext cx="1143000" cy="40011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শীর্ষপত্র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05813" y="3722091"/>
            <a:ext cx="1279358" cy="832563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উপপত্র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10501" y="3926652"/>
            <a:ext cx="0" cy="948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1371600" y="4648200"/>
            <a:ext cx="1267833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পত্রমূল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cxnSp>
        <p:nvCxnSpPr>
          <p:cNvPr id="1029" name="Straight Connector 1028"/>
          <p:cNvCxnSpPr/>
          <p:nvPr/>
        </p:nvCxnSpPr>
        <p:spPr>
          <a:xfrm flipH="1" flipV="1">
            <a:off x="1339567" y="3857984"/>
            <a:ext cx="770935" cy="6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057400" y="3588939"/>
            <a:ext cx="215808" cy="387927"/>
          </a:xfrm>
          <a:custGeom>
            <a:avLst/>
            <a:gdLst>
              <a:gd name="connsiteX0" fmla="*/ 27709 w 215808"/>
              <a:gd name="connsiteY0" fmla="*/ 304800 h 387927"/>
              <a:gd name="connsiteX1" fmla="*/ 13855 w 215808"/>
              <a:gd name="connsiteY1" fmla="*/ 138545 h 387927"/>
              <a:gd name="connsiteX2" fmla="*/ 0 w 215808"/>
              <a:gd name="connsiteY2" fmla="*/ 96981 h 387927"/>
              <a:gd name="connsiteX3" fmla="*/ 13855 w 215808"/>
              <a:gd name="connsiteY3" fmla="*/ 13854 h 387927"/>
              <a:gd name="connsiteX4" fmla="*/ 27709 w 215808"/>
              <a:gd name="connsiteY4" fmla="*/ 55418 h 387927"/>
              <a:gd name="connsiteX5" fmla="*/ 41564 w 215808"/>
              <a:gd name="connsiteY5" fmla="*/ 110836 h 387927"/>
              <a:gd name="connsiteX6" fmla="*/ 69273 w 215808"/>
              <a:gd name="connsiteY6" fmla="*/ 152400 h 387927"/>
              <a:gd name="connsiteX7" fmla="*/ 83127 w 215808"/>
              <a:gd name="connsiteY7" fmla="*/ 193963 h 387927"/>
              <a:gd name="connsiteX8" fmla="*/ 110836 w 215808"/>
              <a:gd name="connsiteY8" fmla="*/ 152400 h 387927"/>
              <a:gd name="connsiteX9" fmla="*/ 124691 w 215808"/>
              <a:gd name="connsiteY9" fmla="*/ 0 h 387927"/>
              <a:gd name="connsiteX10" fmla="*/ 166255 w 215808"/>
              <a:gd name="connsiteY10" fmla="*/ 193963 h 387927"/>
              <a:gd name="connsiteX11" fmla="*/ 193964 w 215808"/>
              <a:gd name="connsiteY11" fmla="*/ 207818 h 387927"/>
              <a:gd name="connsiteX12" fmla="*/ 110836 w 215808"/>
              <a:gd name="connsiteY12" fmla="*/ 318654 h 387927"/>
              <a:gd name="connsiteX13" fmla="*/ 83127 w 215808"/>
              <a:gd name="connsiteY13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808" h="387927">
                <a:moveTo>
                  <a:pt x="27709" y="304800"/>
                </a:moveTo>
                <a:cubicBezTo>
                  <a:pt x="23091" y="249382"/>
                  <a:pt x="21205" y="193668"/>
                  <a:pt x="13855" y="138545"/>
                </a:cubicBezTo>
                <a:cubicBezTo>
                  <a:pt x="11925" y="124069"/>
                  <a:pt x="0" y="111585"/>
                  <a:pt x="0" y="96981"/>
                </a:cubicBezTo>
                <a:cubicBezTo>
                  <a:pt x="0" y="68890"/>
                  <a:pt x="9237" y="41563"/>
                  <a:pt x="13855" y="13854"/>
                </a:cubicBezTo>
                <a:cubicBezTo>
                  <a:pt x="18473" y="27709"/>
                  <a:pt x="23697" y="41376"/>
                  <a:pt x="27709" y="55418"/>
                </a:cubicBezTo>
                <a:cubicBezTo>
                  <a:pt x="32940" y="73727"/>
                  <a:pt x="34063" y="93334"/>
                  <a:pt x="41564" y="110836"/>
                </a:cubicBezTo>
                <a:cubicBezTo>
                  <a:pt x="48123" y="126141"/>
                  <a:pt x="60037" y="138545"/>
                  <a:pt x="69273" y="152400"/>
                </a:cubicBezTo>
                <a:cubicBezTo>
                  <a:pt x="73891" y="166254"/>
                  <a:pt x="68523" y="193963"/>
                  <a:pt x="83127" y="193963"/>
                </a:cubicBezTo>
                <a:cubicBezTo>
                  <a:pt x="99778" y="193963"/>
                  <a:pt x="107347" y="168681"/>
                  <a:pt x="110836" y="152400"/>
                </a:cubicBezTo>
                <a:cubicBezTo>
                  <a:pt x="121524" y="102523"/>
                  <a:pt x="120073" y="50800"/>
                  <a:pt x="124691" y="0"/>
                </a:cubicBezTo>
                <a:cubicBezTo>
                  <a:pt x="164174" y="118449"/>
                  <a:pt x="148777" y="54145"/>
                  <a:pt x="166255" y="193963"/>
                </a:cubicBezTo>
                <a:cubicBezTo>
                  <a:pt x="182990" y="177228"/>
                  <a:pt x="249783" y="96178"/>
                  <a:pt x="193964" y="207818"/>
                </a:cubicBezTo>
                <a:cubicBezTo>
                  <a:pt x="162631" y="270484"/>
                  <a:pt x="149805" y="279686"/>
                  <a:pt x="110836" y="318654"/>
                </a:cubicBezTo>
                <a:cubicBezTo>
                  <a:pt x="81062" y="378203"/>
                  <a:pt x="83127" y="353419"/>
                  <a:pt x="83127" y="387927"/>
                </a:cubicBezTo>
              </a:path>
            </a:pathLst>
          </a:cu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2659363" y="1066800"/>
            <a:ext cx="541036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0634" y="631407"/>
            <a:ext cx="1828799" cy="461665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পত্র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কিনারা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2811764" y="2304871"/>
            <a:ext cx="769636" cy="645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9363" y="3005932"/>
            <a:ext cx="83836" cy="716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43400" y="2627531"/>
            <a:ext cx="76200" cy="1182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86400" y="3088452"/>
            <a:ext cx="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3200" y="3065065"/>
            <a:ext cx="0" cy="597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2" r="63410"/>
          <a:stretch/>
        </p:blipFill>
        <p:spPr>
          <a:xfrm>
            <a:off x="10523" y="120352"/>
            <a:ext cx="2189018" cy="20077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62600" y="548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/>
          <p:cNvSpPr/>
          <p:nvPr/>
        </p:nvSpPr>
        <p:spPr>
          <a:xfrm>
            <a:off x="533400" y="1416600"/>
            <a:ext cx="381000" cy="945600"/>
          </a:xfrm>
          <a:prstGeom prst="upArrow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941771" y="1099482"/>
            <a:ext cx="1524313" cy="381000"/>
          </a:xfrm>
          <a:prstGeom prst="leftArrow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90374" y="1009764"/>
            <a:ext cx="183604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KhooaiMJ" pitchFamily="2" charset="0"/>
              </a:rPr>
              <a:t>উপপত্র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  <a:cs typeface="Khooai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438400"/>
            <a:ext cx="17526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  <a:cs typeface="KhooaiMJ" pitchFamily="2" charset="0"/>
              </a:rPr>
              <a:t>পত্রমুল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  <a:cs typeface="Khooai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3109" y="101923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640" y="191631"/>
            <a:ext cx="4211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কোন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উদ্ভিদের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পত্রমূলের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পাশে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পত্রসদৃশ্য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অংশ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860" y="3962400"/>
            <a:ext cx="4091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কান্ড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শাখা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প্রশাখার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গায়ে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যুক্ত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থাকে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835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284</Words>
  <Application>Microsoft Office PowerPoint</Application>
  <PresentationFormat>On-screen Show (4:3)</PresentationFormat>
  <Paragraphs>85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KhooaiMJ</vt:lpstr>
      <vt:lpstr>KumarkhaliMJ</vt:lpstr>
      <vt:lpstr>MahouaMJ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মিলিয়ে নিই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TSS</dc:creator>
  <cp:lastModifiedBy>Acer</cp:lastModifiedBy>
  <cp:revision>419</cp:revision>
  <dcterms:created xsi:type="dcterms:W3CDTF">2006-08-16T00:00:00Z</dcterms:created>
  <dcterms:modified xsi:type="dcterms:W3CDTF">2020-06-19T06:35:38Z</dcterms:modified>
</cp:coreProperties>
</file>