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7" r:id="rId3"/>
    <p:sldId id="291" r:id="rId4"/>
    <p:sldId id="292" r:id="rId5"/>
    <p:sldId id="268" r:id="rId6"/>
    <p:sldId id="289" r:id="rId7"/>
    <p:sldId id="256" r:id="rId8"/>
    <p:sldId id="269" r:id="rId9"/>
    <p:sldId id="270" r:id="rId10"/>
    <p:sldId id="272" r:id="rId11"/>
    <p:sldId id="271" r:id="rId12"/>
    <p:sldId id="273" r:id="rId13"/>
    <p:sldId id="279" r:id="rId14"/>
    <p:sldId id="293" r:id="rId15"/>
    <p:sldId id="278" r:id="rId16"/>
    <p:sldId id="280" r:id="rId17"/>
    <p:sldId id="259" r:id="rId18"/>
    <p:sldId id="277" r:id="rId19"/>
    <p:sldId id="258" r:id="rId20"/>
    <p:sldId id="281" r:id="rId21"/>
    <p:sldId id="260" r:id="rId22"/>
    <p:sldId id="290" r:id="rId23"/>
    <p:sldId id="261" r:id="rId24"/>
    <p:sldId id="263"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2" end="24"/>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539" autoAdjust="0"/>
    <p:restoredTop sz="9466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8468B-00CC-408F-9B51-425818B00316}"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66658-04EA-4818-9BEC-5704C4B25C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মোঃ</a:t>
            </a:r>
            <a:r>
              <a:rPr lang="en-US" baseline="0" dirty="0" smtClean="0"/>
              <a:t> </a:t>
            </a:r>
            <a:r>
              <a:rPr lang="en-US" baseline="0" dirty="0" err="1" smtClean="0"/>
              <a:t>নাজমুল</a:t>
            </a:r>
            <a:r>
              <a:rPr lang="en-US" baseline="0" dirty="0" smtClean="0"/>
              <a:t> হক-nazhoq71@gmail.com)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B8A1016C-248B-4258-8E1E-7644047E3010}" type="slidenum">
              <a:rPr lang="en-US" smtClean="0"/>
              <a:pPr/>
              <a:t>3</a:t>
            </a:fld>
            <a:endParaRPr lang="en-US"/>
          </a:p>
        </p:txBody>
      </p:sp>
    </p:spTree>
    <p:extLst>
      <p:ext uri="{BB962C8B-B14F-4D97-AF65-F5344CB8AC3E}">
        <p14:creationId xmlns:p14="http://schemas.microsoft.com/office/powerpoint/2010/main" xmlns="" val="163373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3.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5.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077200" cy="4462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bn-BD" sz="2800" b="1" dirty="0" smtClean="0">
                <a:solidFill>
                  <a:srgbClr val="002060"/>
                </a:solidFill>
                <a:latin typeface="NikoshBAN" pitchFamily="2" charset="0"/>
                <a:cs typeface="NikoshBAN" pitchFamily="2" charset="0"/>
              </a:rPr>
              <a:t>এই স্লাইডটি সম্মানিত শিক্ষকবৃন্দের জন্য। </a:t>
            </a:r>
          </a:p>
          <a:p>
            <a:pPr algn="ctr"/>
            <a:r>
              <a:rPr lang="bn-BD" sz="28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স্লাইডটি</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উপস্থাপনের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পূর্বে</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পাঠ্য</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পুস্তকের</a:t>
            </a:r>
            <a:r>
              <a:rPr lang="en-US" sz="3200" b="1" dirty="0" smtClean="0">
                <a:solidFill>
                  <a:srgbClr val="002060"/>
                </a:solidFill>
                <a:latin typeface="NikoshBAN" pitchFamily="2" charset="0"/>
                <a:cs typeface="NikoshBAN" pitchFamily="2" charset="0"/>
              </a:rPr>
              <a:t> </a:t>
            </a:r>
            <a:endParaRPr lang="bn-BD" sz="3200" b="1" dirty="0" smtClean="0">
              <a:solidFill>
                <a:srgbClr val="002060"/>
              </a:solidFill>
              <a:latin typeface="NikoshBAN" pitchFamily="2" charset="0"/>
              <a:cs typeface="NikoshBAN" pitchFamily="2" charset="0"/>
            </a:endParaRPr>
          </a:p>
          <a:p>
            <a:pPr algn="ctr"/>
            <a:r>
              <a:rPr lang="bn-BD"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সংশ্লিষ্ট</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পাঠের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সাথে</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মিলিয়ে</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নিতে</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পারেন</a:t>
            </a:r>
            <a:r>
              <a:rPr lang="en-US" sz="3200" b="1" dirty="0" smtClean="0">
                <a:solidFill>
                  <a:srgbClr val="002060"/>
                </a:solidFill>
                <a:latin typeface="NikoshBAN" pitchFamily="2" charset="0"/>
                <a:cs typeface="NikoshBAN" pitchFamily="2" charset="0"/>
              </a:rPr>
              <a:t>। </a:t>
            </a:r>
          </a:p>
          <a:p>
            <a:r>
              <a:rPr lang="bn-BD" sz="3200" b="1" dirty="0" smtClean="0">
                <a:solidFill>
                  <a:srgbClr val="002060"/>
                </a:solidFill>
                <a:latin typeface="NikoshBAN" pitchFamily="2" charset="0"/>
                <a:cs typeface="NikoshBAN" pitchFamily="2" charset="0"/>
              </a:rPr>
              <a:t>এই পাঠটি শ্রেণিকক্ষে উপস্থাপনের সময় প্রয়োজনীয় পরামর্শ প্রতিটি স্লাইডের নিচে অর্থাৎ </a:t>
            </a:r>
          </a:p>
          <a:p>
            <a:r>
              <a:rPr lang="en-US" sz="3200" b="1" dirty="0" smtClean="0">
                <a:solidFill>
                  <a:srgbClr val="002060"/>
                </a:solidFill>
                <a:latin typeface="NikoshBAN" pitchFamily="2" charset="0"/>
                <a:cs typeface="NikoshBAN" pitchFamily="2" charset="0"/>
              </a:rPr>
              <a:t>Slide Note </a:t>
            </a:r>
            <a:r>
              <a:rPr lang="bn-BD" sz="3200" b="1" dirty="0" smtClean="0">
                <a:solidFill>
                  <a:srgbClr val="002060"/>
                </a:solidFill>
                <a:latin typeface="NikoshBAN" pitchFamily="2" charset="0"/>
                <a:cs typeface="NikoshBAN" pitchFamily="2" charset="0"/>
              </a:rPr>
              <a:t>এ সংযোজন করা হয়েছে। আশা করি সম্মানিত শিক্ষকগণ পাঠটি উপস্থাপনের পূর্বে </a:t>
            </a:r>
          </a:p>
          <a:p>
            <a:r>
              <a:rPr lang="bn-BD" sz="3200" b="1" dirty="0" smtClean="0">
                <a:solidFill>
                  <a:srgbClr val="002060"/>
                </a:solidFill>
                <a:latin typeface="NikoshBAN" pitchFamily="2" charset="0"/>
                <a:cs typeface="NikoshBAN" pitchFamily="2" charset="0"/>
              </a:rPr>
              <a:t>উল্লেখিত</a:t>
            </a:r>
            <a:r>
              <a:rPr lang="en-US" sz="3200" b="1" dirty="0" smtClean="0">
                <a:solidFill>
                  <a:srgbClr val="002060"/>
                </a:solidFill>
                <a:latin typeface="NikoshBAN" pitchFamily="2" charset="0"/>
                <a:cs typeface="NikoshBAN" pitchFamily="2" charset="0"/>
              </a:rPr>
              <a:t> Note </a:t>
            </a:r>
            <a:r>
              <a:rPr lang="bn-BD" sz="3200" b="1" dirty="0" smtClean="0">
                <a:solidFill>
                  <a:srgbClr val="002060"/>
                </a:solidFill>
                <a:latin typeface="NikoshBAN" pitchFamily="2" charset="0"/>
                <a:cs typeface="NikoshBAN" pitchFamily="2" charset="0"/>
              </a:rPr>
              <a:t>দেখে নেবেন</a:t>
            </a:r>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এবং </a:t>
            </a:r>
            <a:r>
              <a:rPr lang="en-US" sz="3200" b="1" dirty="0" smtClean="0">
                <a:solidFill>
                  <a:srgbClr val="002060"/>
                </a:solidFill>
                <a:latin typeface="NikoshBAN" pitchFamily="2" charset="0"/>
                <a:cs typeface="NikoshBAN" pitchFamily="2" charset="0"/>
              </a:rPr>
              <a:t>F</a:t>
            </a:r>
            <a:r>
              <a:rPr lang="en-US" sz="3200" b="1" dirty="0" smtClean="0">
                <a:solidFill>
                  <a:srgbClr val="002060"/>
                </a:solidFill>
                <a:latin typeface="Times New Roman" pitchFamily="18" charset="0"/>
                <a:cs typeface="Times New Roman" pitchFamily="18" charset="0"/>
              </a:rPr>
              <a:t>5 </a:t>
            </a:r>
            <a:r>
              <a:rPr lang="bn-BD" sz="3200" b="1" dirty="0" smtClean="0">
                <a:solidFill>
                  <a:srgbClr val="002060"/>
                </a:solidFill>
                <a:latin typeface="NikoshBAN" pitchFamily="2" charset="0"/>
                <a:cs typeface="NikoshBAN" pitchFamily="2" charset="0"/>
              </a:rPr>
              <a:t>চেপে </a:t>
            </a:r>
          </a:p>
          <a:p>
            <a:r>
              <a:rPr lang="bn-BD" sz="3200" b="1" dirty="0" smtClean="0">
                <a:solidFill>
                  <a:srgbClr val="002060"/>
                </a:solidFill>
                <a:latin typeface="NikoshBAN" pitchFamily="2" charset="0"/>
                <a:cs typeface="NikoshBAN" pitchFamily="2" charset="0"/>
              </a:rPr>
              <a:t>উপস্থাপন শুরু করতে পারেন।</a:t>
            </a:r>
            <a:endParaRPr lang="en-US" sz="3200" b="1" dirty="0">
              <a:solidFill>
                <a:srgbClr val="002060"/>
              </a:solidFill>
            </a:endParaRPr>
          </a:p>
        </p:txBody>
      </p:sp>
      <p:pic>
        <p:nvPicPr>
          <p:cNvPr id="2050" name="Picture 2" descr="G:\rak\flower gif rak 10.jpg"/>
          <p:cNvPicPr>
            <a:picLocks noChangeAspect="1" noChangeArrowheads="1"/>
          </p:cNvPicPr>
          <p:nvPr/>
        </p:nvPicPr>
        <p:blipFill>
          <a:blip r:embed="rId2"/>
          <a:srcRect/>
          <a:stretch>
            <a:fillRect/>
          </a:stretch>
        </p:blipFill>
        <p:spPr bwMode="auto">
          <a:xfrm>
            <a:off x="5943600" y="5334000"/>
            <a:ext cx="2171700" cy="45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wheel(4)">
                                      <p:cBhvr>
                                        <p:cTn id="4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858241"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IN" sz="4400" b="1" dirty="0" smtClean="0">
                <a:solidFill>
                  <a:srgbClr val="FFFF00"/>
                </a:solidFill>
              </a:rPr>
              <a:t>ছবি দেখে চিনতে  পারছ?</a:t>
            </a:r>
            <a:endParaRPr lang="en-US" sz="4400" b="1" dirty="0">
              <a:solidFill>
                <a:srgbClr val="FFFF00"/>
              </a:solidFill>
            </a:endParaRPr>
          </a:p>
        </p:txBody>
      </p:sp>
      <p:pic>
        <p:nvPicPr>
          <p:cNvPr id="3" name="Picture 2" descr="pictur17.jpg"/>
          <p:cNvPicPr>
            <a:picLocks noChangeAspect="1"/>
          </p:cNvPicPr>
          <p:nvPr/>
        </p:nvPicPr>
        <p:blipFill>
          <a:blip r:embed="rId2"/>
          <a:stretch>
            <a:fillRect/>
          </a:stretch>
        </p:blipFill>
        <p:spPr>
          <a:xfrm>
            <a:off x="1066800" y="4343400"/>
            <a:ext cx="3352800" cy="1428750"/>
          </a:xfrm>
          <a:prstGeom prst="rect">
            <a:avLst/>
          </a:prstGeom>
        </p:spPr>
      </p:pic>
      <p:pic>
        <p:nvPicPr>
          <p:cNvPr id="4" name="Picture 3" descr="15.jpg"/>
          <p:cNvPicPr>
            <a:picLocks noChangeAspect="1"/>
          </p:cNvPicPr>
          <p:nvPr/>
        </p:nvPicPr>
        <p:blipFill>
          <a:blip r:embed="rId3"/>
          <a:stretch>
            <a:fillRect/>
          </a:stretch>
        </p:blipFill>
        <p:spPr>
          <a:xfrm>
            <a:off x="990600" y="1447800"/>
            <a:ext cx="3276600" cy="1981200"/>
          </a:xfrm>
          <a:prstGeom prst="rect">
            <a:avLst/>
          </a:prstGeom>
        </p:spPr>
      </p:pic>
      <p:sp>
        <p:nvSpPr>
          <p:cNvPr id="5" name="TextBox 4"/>
          <p:cNvSpPr txBox="1"/>
          <p:nvPr/>
        </p:nvSpPr>
        <p:spPr>
          <a:xfrm>
            <a:off x="1066800" y="3505200"/>
            <a:ext cx="32766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400" b="1" dirty="0" smtClean="0"/>
              <a:t>বণিক আর্যরা</a:t>
            </a:r>
            <a:endParaRPr lang="en-US" sz="4400" b="1" dirty="0"/>
          </a:p>
        </p:txBody>
      </p:sp>
      <p:pic>
        <p:nvPicPr>
          <p:cNvPr id="6" name="Picture 5" descr="pictur19.jpg"/>
          <p:cNvPicPr>
            <a:picLocks noChangeAspect="1"/>
          </p:cNvPicPr>
          <p:nvPr/>
        </p:nvPicPr>
        <p:blipFill>
          <a:blip r:embed="rId4"/>
          <a:stretch>
            <a:fillRect/>
          </a:stretch>
        </p:blipFill>
        <p:spPr>
          <a:xfrm>
            <a:off x="4648200" y="1600200"/>
            <a:ext cx="3810000" cy="1828800"/>
          </a:xfrm>
          <a:prstGeom prst="rect">
            <a:avLst/>
          </a:prstGeom>
        </p:spPr>
      </p:pic>
      <p:pic>
        <p:nvPicPr>
          <p:cNvPr id="8" name="Picture 7" descr="pictur43.jpg"/>
          <p:cNvPicPr>
            <a:picLocks noChangeAspect="1"/>
          </p:cNvPicPr>
          <p:nvPr/>
        </p:nvPicPr>
        <p:blipFill>
          <a:blip r:embed="rId5"/>
          <a:srcRect b="1961"/>
          <a:stretch>
            <a:fillRect/>
          </a:stretch>
        </p:blipFill>
        <p:spPr>
          <a:xfrm>
            <a:off x="4800600" y="3581400"/>
            <a:ext cx="3454400" cy="2209800"/>
          </a:xfrm>
          <a:prstGeom prst="rect">
            <a:avLst/>
          </a:prstGeom>
        </p:spPr>
      </p:pic>
      <p:sp>
        <p:nvSpPr>
          <p:cNvPr id="9" name="TextBox 8"/>
          <p:cNvSpPr txBox="1"/>
          <p:nvPr/>
        </p:nvSpPr>
        <p:spPr>
          <a:xfrm>
            <a:off x="1066800" y="5791200"/>
            <a:ext cx="7315200" cy="646331"/>
          </a:xfrm>
          <a:prstGeom prst="rect">
            <a:avLst/>
          </a:prstGeom>
          <a:blipFill>
            <a:blip r:embed="rId6"/>
            <a:tile tx="0" ty="0" sx="100000" sy="100000" flip="none" algn="tl"/>
          </a:blipFill>
        </p:spPr>
        <p:txBody>
          <a:bodyPr wrap="square" rtlCol="0">
            <a:spAutoFit/>
          </a:bodyPr>
          <a:lstStyle/>
          <a:p>
            <a:r>
              <a:rPr lang="bn-IN" sz="3600" b="1" dirty="0" smtClean="0"/>
              <a:t>হ্যাঁ -চিনতে পেরেছ ঠিক আছে।</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path" presetSubtype="0" accel="50000" decel="50000" fill="hold" grpId="0" nodeType="clickEffect">
                                  <p:stCondLst>
                                    <p:cond delay="0"/>
                                  </p:stCondLst>
                                  <p:childTnLst>
                                    <p:animMotion origin="layout" path="M 0.00417 -0.05596 L 0.25417 -0.05596 L 0.25417 0.27706 L 0.00417 0.27706 L 0.00417 -0.05596 Z " pathEditMode="relative" rAng="0" ptsTypes="FFFFF">
                                      <p:cBhvr>
                                        <p:cTn id="20" dur="2000" fill="hold"/>
                                        <p:tgtEl>
                                          <p:spTgt spid="5"/>
                                        </p:tgtEl>
                                        <p:attrNameLst>
                                          <p:attrName>ppt_x</p:attrName>
                                          <p:attrName>ppt_y</p:attrName>
                                        </p:attrNameLst>
                                      </p:cBhvr>
                                      <p:rCtr x="125" y="167"/>
                                    </p:animMotion>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
                                        <p:tgtEl>
                                          <p:spTgt spid="3"/>
                                        </p:tgtEl>
                                      </p:cBhvr>
                                    </p:animEffect>
                                    <p:anim calcmode="lin" valueType="num">
                                      <p:cBhvr>
                                        <p:cTn id="26" dur="400" fill="hold"/>
                                        <p:tgtEl>
                                          <p:spTgt spid="3"/>
                                        </p:tgtEl>
                                        <p:attrNameLst>
                                          <p:attrName>ppt_x</p:attrName>
                                        </p:attrNameLst>
                                      </p:cBhvr>
                                      <p:tavLst>
                                        <p:tav tm="0">
                                          <p:val>
                                            <p:strVal val="#ppt_x"/>
                                          </p:val>
                                        </p:tav>
                                        <p:tav tm="100000">
                                          <p:val>
                                            <p:strVal val="#ppt_x"/>
                                          </p:val>
                                        </p:tav>
                                      </p:tavLst>
                                    </p:anim>
                                    <p:anim calcmode="lin" valueType="num">
                                      <p:cBhvr>
                                        <p:cTn id="27" dur="400" fill="hold"/>
                                        <p:tgtEl>
                                          <p:spTgt spid="3"/>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770" decel="100000"/>
                                        <p:tgtEl>
                                          <p:spTgt spid="8"/>
                                        </p:tgtEl>
                                      </p:cBhvr>
                                    </p:animEffect>
                                    <p:animScale>
                                      <p:cBhvr>
                                        <p:cTn id="53" dur="770" decel="100000"/>
                                        <p:tgtEl>
                                          <p:spTgt spid="8"/>
                                        </p:tgtEl>
                                      </p:cBhvr>
                                      <p:from x="10000" y="10000"/>
                                      <p:to x="200000" y="450000"/>
                                    </p:animScale>
                                    <p:animScale>
                                      <p:cBhvr>
                                        <p:cTn id="54" dur="1230" accel="100000" fill="hold">
                                          <p:stCondLst>
                                            <p:cond delay="770"/>
                                          </p:stCondLst>
                                        </p:cTn>
                                        <p:tgtEl>
                                          <p:spTgt spid="8"/>
                                        </p:tgtEl>
                                      </p:cBhvr>
                                      <p:from x="200000" y="450000"/>
                                      <p:to x="100000" y="100000"/>
                                    </p:animScale>
                                    <p:set>
                                      <p:cBhvr>
                                        <p:cTn id="55" dur="770" fill="hold"/>
                                        <p:tgtEl>
                                          <p:spTgt spid="8"/>
                                        </p:tgtEl>
                                        <p:attrNameLst>
                                          <p:attrName>ppt_x</p:attrName>
                                        </p:attrNameLst>
                                      </p:cBhvr>
                                      <p:to>
                                        <p:strVal val="(0.5)"/>
                                      </p:to>
                                    </p:set>
                                    <p:anim from="(0.5)" to="(#ppt_x)" calcmode="lin" valueType="num">
                                      <p:cBhvr>
                                        <p:cTn id="56" dur="1230" accel="100000" fill="hold">
                                          <p:stCondLst>
                                            <p:cond delay="770"/>
                                          </p:stCondLst>
                                        </p:cTn>
                                        <p:tgtEl>
                                          <p:spTgt spid="8"/>
                                        </p:tgtEl>
                                        <p:attrNameLst>
                                          <p:attrName>ppt_x</p:attrName>
                                        </p:attrNameLst>
                                      </p:cBhvr>
                                    </p:anim>
                                    <p:set>
                                      <p:cBhvr>
                                        <p:cTn id="57" dur="770" fill="hold"/>
                                        <p:tgtEl>
                                          <p:spTgt spid="8"/>
                                        </p:tgtEl>
                                        <p:attrNameLst>
                                          <p:attrName>ppt_y</p:attrName>
                                        </p:attrNameLst>
                                      </p:cBhvr>
                                      <p:to>
                                        <p:strVal val="(#ppt_y+0.4)"/>
                                      </p:to>
                                    </p:set>
                                    <p:anim from="(#ppt_y+0.4)" to="(#ppt_y)" calcmode="lin" valueType="num">
                                      <p:cBhvr>
                                        <p:cTn id="58" dur="1230" accel="100000" fill="hold">
                                          <p:stCondLst>
                                            <p:cond delay="770"/>
                                          </p:stCondLst>
                                        </p:cTn>
                                        <p:tgtEl>
                                          <p:spTgt spid="8"/>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51" presetClass="path" presetSubtype="0" accel="50000" decel="50000" fill="hold" grpId="0" nodeType="clickEffect">
                                  <p:stCondLst>
                                    <p:cond delay="0"/>
                                  </p:stCondLst>
                                  <p:childTnLst>
                                    <p:animMotion origin="layout" path="M 0 0  L -0.04 0.08925  C -0.049 0.1079  -0.054 0.13587  -0.054 0.16518  C -0.054 0.19848  -0.049 0.22512  -0.04 0.24377  L 0 0.33302  E" pathEditMode="relative" ptsTypes="">
                                      <p:cBhvr>
                                        <p:cTn id="62"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8305800"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IN"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ছবি </a:t>
            </a:r>
            <a:r>
              <a:rPr lang="bn-IN"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দেখে</a:t>
            </a:r>
            <a:r>
              <a:rPr lang="bn-IN"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খাতায় লিখ </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Picture 2" descr="pictur 8.jpg"/>
          <p:cNvPicPr>
            <a:picLocks noChangeAspect="1"/>
          </p:cNvPicPr>
          <p:nvPr/>
        </p:nvPicPr>
        <p:blipFill>
          <a:blip r:embed="rId2" cstate="print"/>
          <a:stretch>
            <a:fillRect/>
          </a:stretch>
        </p:blipFill>
        <p:spPr>
          <a:xfrm>
            <a:off x="990600" y="4114800"/>
            <a:ext cx="3048000" cy="18288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বখতিয়াখলজি.jpg"/>
          <p:cNvPicPr>
            <a:picLocks noChangeAspect="1"/>
          </p:cNvPicPr>
          <p:nvPr/>
        </p:nvPicPr>
        <p:blipFill>
          <a:blip r:embed="rId3"/>
          <a:stretch>
            <a:fillRect/>
          </a:stretch>
        </p:blipFill>
        <p:spPr>
          <a:xfrm>
            <a:off x="4724400" y="4038600"/>
            <a:ext cx="3962400" cy="1447800"/>
          </a:xfrm>
          <a:prstGeom prst="rect">
            <a:avLst/>
          </a:prstGeom>
        </p:spPr>
      </p:pic>
      <p:sp>
        <p:nvSpPr>
          <p:cNvPr id="6" name="TextBox 5"/>
          <p:cNvSpPr txBox="1"/>
          <p:nvPr/>
        </p:nvSpPr>
        <p:spPr>
          <a:xfrm>
            <a:off x="4724400" y="5562600"/>
            <a:ext cx="37338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solidFill>
                  <a:srgbClr val="002060"/>
                </a:solidFill>
              </a:rPr>
              <a:t>ফখরুদ্দিন মোবারক শাহ</a:t>
            </a:r>
            <a:endParaRPr lang="en-US" sz="3200" b="1" dirty="0">
              <a:solidFill>
                <a:srgbClr val="002060"/>
              </a:solidFill>
            </a:endParaRPr>
          </a:p>
        </p:txBody>
      </p:sp>
      <p:pic>
        <p:nvPicPr>
          <p:cNvPr id="9" name="Picture 8" descr="16.jpeg"/>
          <p:cNvPicPr>
            <a:picLocks noChangeAspect="1"/>
          </p:cNvPicPr>
          <p:nvPr/>
        </p:nvPicPr>
        <p:blipFill>
          <a:blip r:embed="rId4"/>
          <a:stretch>
            <a:fillRect/>
          </a:stretch>
        </p:blipFill>
        <p:spPr>
          <a:xfrm>
            <a:off x="990600" y="1600200"/>
            <a:ext cx="287655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pictur19.jpg"/>
          <p:cNvPicPr>
            <a:picLocks noChangeAspect="1"/>
          </p:cNvPicPr>
          <p:nvPr/>
        </p:nvPicPr>
        <p:blipFill>
          <a:blip r:embed="rId5"/>
          <a:stretch>
            <a:fillRect/>
          </a:stretch>
        </p:blipFill>
        <p:spPr>
          <a:xfrm>
            <a:off x="4038600" y="1447800"/>
            <a:ext cx="21336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990600" y="3505200"/>
            <a:ext cx="2895600" cy="369332"/>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b="1" dirty="0" smtClean="0">
                <a:solidFill>
                  <a:srgbClr val="002060"/>
                </a:solidFill>
              </a:rPr>
              <a:t>ব্যবসা বাণিজ্য করতে আসে</a:t>
            </a:r>
            <a:endParaRPr lang="en-US" b="1" dirty="0">
              <a:solidFill>
                <a:srgbClr val="002060"/>
              </a:solidFill>
            </a:endParaRPr>
          </a:p>
        </p:txBody>
      </p:sp>
      <p:pic>
        <p:nvPicPr>
          <p:cNvPr id="2050" name="Picture 2" descr="C:\Users\Main Computer\Pictures\pictur25.jpg"/>
          <p:cNvPicPr>
            <a:picLocks noChangeAspect="1" noChangeArrowheads="1"/>
          </p:cNvPicPr>
          <p:nvPr/>
        </p:nvPicPr>
        <p:blipFill>
          <a:blip r:embed="rId6"/>
          <a:srcRect/>
          <a:stretch>
            <a:fillRect/>
          </a:stretch>
        </p:blipFill>
        <p:spPr bwMode="auto">
          <a:xfrm>
            <a:off x="6324600" y="1371600"/>
            <a:ext cx="2362200" cy="2743200"/>
          </a:xfrm>
          <a:prstGeom prst="rect">
            <a:avLst/>
          </a:prstGeom>
          <a:noFill/>
        </p:spPr>
      </p:pic>
      <p:sp>
        <p:nvSpPr>
          <p:cNvPr id="10" name="TextBox 9"/>
          <p:cNvSpPr txBox="1"/>
          <p:nvPr/>
        </p:nvSpPr>
        <p:spPr>
          <a:xfrm>
            <a:off x="914400" y="6027003"/>
            <a:ext cx="7848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dirty="0" smtClean="0"/>
              <a:t> </a:t>
            </a:r>
            <a:r>
              <a:rPr lang="bn-IN" sz="4800" b="1" dirty="0" smtClean="0"/>
              <a:t>অবশ্যই লিখেছ ঠিক আছে</a:t>
            </a:r>
            <a:endParaRPr 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800" decel="100000"/>
                                        <p:tgtEl>
                                          <p:spTgt spid="11"/>
                                        </p:tgtEl>
                                      </p:cBhvr>
                                    </p:animEffect>
                                    <p:anim calcmode="lin" valueType="num">
                                      <p:cBhvr>
                                        <p:cTn id="33" dur="800" decel="100000" fill="hold"/>
                                        <p:tgtEl>
                                          <p:spTgt spid="11"/>
                                        </p:tgtEl>
                                        <p:attrNameLst>
                                          <p:attrName>style.rotation</p:attrName>
                                        </p:attrNameLst>
                                      </p:cBhvr>
                                      <p:tavLst>
                                        <p:tav tm="0">
                                          <p:val>
                                            <p:fltVal val="-90"/>
                                          </p:val>
                                        </p:tav>
                                        <p:tav tm="100000">
                                          <p:val>
                                            <p:fltVal val="0"/>
                                          </p:val>
                                        </p:tav>
                                      </p:tavLst>
                                    </p:anim>
                                    <p:anim calcmode="lin" valueType="num">
                                      <p:cBhvr>
                                        <p:cTn id="34" dur="800" decel="100000" fill="hold"/>
                                        <p:tgtEl>
                                          <p:spTgt spid="11"/>
                                        </p:tgtEl>
                                        <p:attrNameLst>
                                          <p:attrName>ppt_x</p:attrName>
                                        </p:attrNameLst>
                                      </p:cBhvr>
                                      <p:tavLst>
                                        <p:tav tm="0">
                                          <p:val>
                                            <p:strVal val="#ppt_x+0.4"/>
                                          </p:val>
                                        </p:tav>
                                        <p:tav tm="100000">
                                          <p:val>
                                            <p:strVal val="#ppt_x-0.05"/>
                                          </p:val>
                                        </p:tav>
                                      </p:tavLst>
                                    </p:anim>
                                    <p:anim calcmode="lin" valueType="num">
                                      <p:cBhvr>
                                        <p:cTn id="35" dur="800" decel="100000" fill="hold"/>
                                        <p:tgtEl>
                                          <p:spTgt spid="1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38" fill="hold">
                            <p:stCondLst>
                              <p:cond delay="1000"/>
                            </p:stCondLst>
                            <p:childTnLst>
                              <p:par>
                                <p:cTn id="39" presetID="9" presetClass="path" presetSubtype="0" repeatCount="indefinite" accel="50000" decel="50000" fill="hold" nodeType="afterEffect">
                                  <p:stCondLst>
                                    <p:cond delay="0"/>
                                  </p:stCondLst>
                                  <p:endCondLst>
                                    <p:cond evt="onNext" delay="0">
                                      <p:tgtEl>
                                        <p:sldTgt/>
                                      </p:tgtEl>
                                    </p:cond>
                                  </p:endCondLst>
                                  <p:childTnLst>
                                    <p:animMotion origin="layout" path="M 0 0.02267 C 0.01198 -0.00138 0.03299 -0.03584 0.05799 -0.03584 C 0.09497 -0.03584 0.125 -4.94912E-6 0.125 0.04533 C 0.125 0.0599 0.12205 0.07332 0.11597 0.08534 C 0.11701 0.08534 0 0.26504 0 0.26642 C 0 0.26504 -0.11701 0.08534 -0.11597 0.08534 C -0.12205 0.07332 -0.125 0.0599 -0.125 0.04533 C -0.125 -4.94912E-6 -0.09497 -0.03584 -0.05694 -0.03584 C -0.03299 -0.03584 -0.01198 -0.00138 0 0.02267 Z " pathEditMode="relative" rAng="0" ptsTypes="fffffffff">
                                      <p:cBhvr>
                                        <p:cTn id="40" dur="2000" fill="hold"/>
                                        <p:tgtEl>
                                          <p:spTgt spid="3"/>
                                        </p:tgtEl>
                                        <p:attrNameLst>
                                          <p:attrName>ppt_x</p:attrName>
                                          <p:attrName>ppt_y</p:attrName>
                                        </p:attrNameLst>
                                      </p:cBhvr>
                                      <p:rCtr x="0" y="93"/>
                                    </p:animMotion>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70" decel="100000"/>
                                        <p:tgtEl>
                                          <p:spTgt spid="4"/>
                                        </p:tgtEl>
                                      </p:cBhvr>
                                    </p:animEffect>
                                    <p:animScale>
                                      <p:cBhvr>
                                        <p:cTn id="46" dur="770" decel="100000"/>
                                        <p:tgtEl>
                                          <p:spTgt spid="4"/>
                                        </p:tgtEl>
                                      </p:cBhvr>
                                      <p:from x="10000" y="10000"/>
                                      <p:to x="200000" y="450000"/>
                                    </p:animScale>
                                    <p:animScale>
                                      <p:cBhvr>
                                        <p:cTn id="47" dur="1230" accel="100000" fill="hold">
                                          <p:stCondLst>
                                            <p:cond delay="770"/>
                                          </p:stCondLst>
                                        </p:cTn>
                                        <p:tgtEl>
                                          <p:spTgt spid="4"/>
                                        </p:tgtEl>
                                      </p:cBhvr>
                                      <p:from x="200000" y="450000"/>
                                      <p:to x="100000" y="100000"/>
                                    </p:animScale>
                                    <p:set>
                                      <p:cBhvr>
                                        <p:cTn id="48" dur="770" fill="hold"/>
                                        <p:tgtEl>
                                          <p:spTgt spid="4"/>
                                        </p:tgtEl>
                                        <p:attrNameLst>
                                          <p:attrName>ppt_x</p:attrName>
                                        </p:attrNameLst>
                                      </p:cBhvr>
                                      <p:to>
                                        <p:strVal val="(0.5)"/>
                                      </p:to>
                                    </p:set>
                                    <p:anim from="(0.5)" to="(#ppt_x)" calcmode="lin" valueType="num">
                                      <p:cBhvr>
                                        <p:cTn id="49" dur="1230" accel="100000" fill="hold">
                                          <p:stCondLst>
                                            <p:cond delay="770"/>
                                          </p:stCondLst>
                                        </p:cTn>
                                        <p:tgtEl>
                                          <p:spTgt spid="4"/>
                                        </p:tgtEl>
                                        <p:attrNameLst>
                                          <p:attrName>ppt_x</p:attrName>
                                        </p:attrNameLst>
                                      </p:cBhvr>
                                    </p:anim>
                                    <p:set>
                                      <p:cBhvr>
                                        <p:cTn id="50" dur="770" fill="hold"/>
                                        <p:tgtEl>
                                          <p:spTgt spid="4"/>
                                        </p:tgtEl>
                                        <p:attrNameLst>
                                          <p:attrName>ppt_y</p:attrName>
                                        </p:attrNameLst>
                                      </p:cBhvr>
                                      <p:to>
                                        <p:strVal val="(#ppt_y+0.4)"/>
                                      </p:to>
                                    </p:set>
                                    <p:anim from="(#ppt_y+0.4)" to="(#ppt_y)" calcmode="lin" valueType="num">
                                      <p:cBhvr>
                                        <p:cTn id="51" dur="1230" accel="100000" fill="hold">
                                          <p:stCondLst>
                                            <p:cond delay="770"/>
                                          </p:stCondLst>
                                        </p:cTn>
                                        <p:tgtEl>
                                          <p:spTgt spid="4"/>
                                        </p:tgtEl>
                                        <p:attrNameLst>
                                          <p:attrName>ppt_y</p:attrName>
                                        </p:attrNameLst>
                                      </p:cBhvr>
                                    </p:anim>
                                  </p:childTnLst>
                                </p:cTn>
                              </p:par>
                            </p:childTnLst>
                          </p:cTn>
                        </p:par>
                        <p:par>
                          <p:cTn id="52" fill="hold">
                            <p:stCondLst>
                              <p:cond delay="2000"/>
                            </p:stCondLst>
                            <p:childTnLst>
                              <p:par>
                                <p:cTn id="53" presetID="30" presetClass="entr" presetSubtype="0" repeatCount="indefinite" fill="hold"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800" decel="100000"/>
                                        <p:tgtEl>
                                          <p:spTgt spid="6">
                                            <p:txEl>
                                              <p:pRg st="0" end="0"/>
                                            </p:txEl>
                                          </p:spTgt>
                                        </p:tgtEl>
                                      </p:cBhvr>
                                    </p:animEffect>
                                    <p:anim calcmode="lin" valueType="num">
                                      <p:cBhvr>
                                        <p:cTn id="5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p:cTn id="65" dur="1000" fill="hold"/>
                                        <p:tgtEl>
                                          <p:spTgt spid="2050"/>
                                        </p:tgtEl>
                                        <p:attrNameLst>
                                          <p:attrName>ppt_x</p:attrName>
                                        </p:attrNameLst>
                                      </p:cBhvr>
                                      <p:tavLst>
                                        <p:tav tm="0">
                                          <p:val>
                                            <p:strVal val="#ppt_x-.2"/>
                                          </p:val>
                                        </p:tav>
                                        <p:tav tm="100000">
                                          <p:val>
                                            <p:strVal val="#ppt_x"/>
                                          </p:val>
                                        </p:tav>
                                      </p:tavLst>
                                    </p:anim>
                                    <p:anim calcmode="lin" valueType="num">
                                      <p:cBhvr>
                                        <p:cTn id="66"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050"/>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edge">
                                      <p:cBhvr>
                                        <p:cTn id="7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bn-IN" sz="6000" b="1" dirty="0" smtClean="0"/>
              <a:t>একক কাজ</a:t>
            </a:r>
            <a:endParaRPr lang="en-US" sz="6000" b="1"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buNone/>
            </a:pPr>
            <a:endParaRPr lang="bn-IN" sz="2400" b="1" dirty="0" smtClean="0"/>
          </a:p>
          <a:p>
            <a:pPr>
              <a:buNone/>
            </a:pPr>
            <a:endParaRPr lang="bn-IN" sz="2400" b="1" dirty="0" smtClean="0"/>
          </a:p>
          <a:p>
            <a:pPr>
              <a:buNone/>
            </a:pPr>
            <a:endParaRPr lang="bn-IN" sz="2400" b="1" dirty="0" smtClean="0"/>
          </a:p>
          <a:p>
            <a:pPr>
              <a:buNone/>
            </a:pPr>
            <a:endParaRPr lang="bn-IN" sz="2400" b="1" dirty="0" smtClean="0"/>
          </a:p>
          <a:p>
            <a:pPr>
              <a:buNone/>
            </a:pPr>
            <a:endParaRPr lang="bn-IN" sz="2400" b="1" dirty="0" smtClean="0"/>
          </a:p>
          <a:p>
            <a:pPr>
              <a:buNone/>
            </a:pPr>
            <a:r>
              <a:rPr lang="bn-IN" sz="2400" b="1" dirty="0" smtClean="0"/>
              <a:t>প্রশ্নঃ১।শশাংক কে ছিলেন?</a:t>
            </a:r>
          </a:p>
          <a:p>
            <a:pPr>
              <a:buNone/>
            </a:pPr>
            <a:r>
              <a:rPr lang="bn-IN" sz="2400" b="1" dirty="0" smtClean="0"/>
              <a:t>প্রশ্নঃ২।বহিরাগতদের আগমনের উদ্দেশ্য কি ছিল?</a:t>
            </a:r>
          </a:p>
          <a:p>
            <a:pPr>
              <a:buNone/>
            </a:pPr>
            <a:r>
              <a:rPr lang="bn-IN" sz="2400" b="1" dirty="0" smtClean="0"/>
              <a:t>প্রশ্নঃ৩।ইলকিম অর্থ কি?</a:t>
            </a:r>
          </a:p>
          <a:p>
            <a:pPr>
              <a:buNone/>
            </a:pPr>
            <a:r>
              <a:rPr lang="bn-IN" sz="2400" b="1" dirty="0" smtClean="0"/>
              <a:t>প্রশ্নঃ৪।মাতস্যন্যায় কোন ভাষার শব্দ?</a:t>
            </a:r>
          </a:p>
          <a:p>
            <a:pPr>
              <a:buNone/>
            </a:pPr>
            <a:r>
              <a:rPr lang="bn-IN" sz="2400" b="1" dirty="0" smtClean="0"/>
              <a:t>প্রশ্নঃ৫।লখনৌতি,সাতগাঁও,সোনারগাঁও এ ৩টি কি</a:t>
            </a:r>
            <a:r>
              <a:rPr lang="en-US" sz="2400" b="1" dirty="0" smtClean="0"/>
              <a:t> </a:t>
            </a:r>
            <a:r>
              <a:rPr lang="bn-IN" sz="2400" b="1" dirty="0" smtClean="0"/>
              <a:t>ছিল?</a:t>
            </a:r>
          </a:p>
          <a:p>
            <a:pPr>
              <a:buNone/>
            </a:pPr>
            <a:r>
              <a:rPr lang="bn-IN" dirty="0" smtClean="0"/>
              <a:t>উত্তর মিলিয়ে নিই-</a:t>
            </a:r>
          </a:p>
          <a:p>
            <a:pPr>
              <a:buNone/>
            </a:pPr>
            <a:r>
              <a:rPr lang="bn-IN" sz="2600" b="1" dirty="0" smtClean="0"/>
              <a:t>১।উত্তর বাংলার ১ম বাঙ্গালী শাসক ২।এ দেশের ধন-সম্পদ ৩।প্রদেশ ৪।সংস্কৃত ভাষার৫।প্রদেশ/বিভাগ।</a:t>
            </a:r>
            <a:endParaRPr lang="en-US" sz="2600" b="1" dirty="0"/>
          </a:p>
        </p:txBody>
      </p:sp>
      <p:pic>
        <p:nvPicPr>
          <p:cNvPr id="6" name="Picture 5">
            <a:extLst>
              <a:ext uri="{FF2B5EF4-FFF2-40B4-BE49-F238E27FC236}">
                <a16:creationId xmlns="" xmlns:a16="http://schemas.microsoft.com/office/drawing/2014/main" xmlns:lc="http://schemas.openxmlformats.org/drawingml/2006/lockedCanvas" id="{921FE52D-7B8E-4E6F-B99E-B5BDF4B35C48}"/>
              </a:ext>
            </a:extLst>
          </p:cNvPr>
          <p:cNvPicPr>
            <a:picLocks noChangeAspect="1"/>
          </p:cNvPicPr>
          <p:nvPr/>
        </p:nvPicPr>
        <p:blipFill>
          <a:blip r:embed="rId2">
            <a:extLst>
              <a:ext uri="{28A0092B-C50C-407E-A947-70E740481C1C}">
                <a14:useLocalDpi xmlns="" xmlns:a14="http://schemas.microsoft.com/office/drawing/2010/main" xmlns:lc="http://schemas.openxmlformats.org/drawingml/2006/lockedCanvas" val="0"/>
              </a:ext>
            </a:extLst>
          </a:blip>
          <a:srcRect l="49834" r="331"/>
          <a:stretch>
            <a:fillRect/>
          </a:stretch>
        </p:blipFill>
        <p:spPr>
          <a:xfrm>
            <a:off x="2667000" y="1447800"/>
            <a:ext cx="2286000" cy="1752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path" presetSubtype="0" accel="50000" decel="50000" fill="hold" nodeType="clickEffect">
                                  <p:stCondLst>
                                    <p:cond delay="0"/>
                                  </p:stCondLst>
                                  <p:childTnLst>
                                    <p:animMotion origin="layout" path="M 0 0  L 0 -0.19582  L 0.25 0  L 0 0  Z" pathEditMode="relative" ptsTypes="">
                                      <p:cBhvr>
                                        <p:cTn id="11" dur="2000" fill="hold"/>
                                        <p:tgtEl>
                                          <p:spTgt spid="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p:cTn id="16"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5" end="5"/>
                                            </p:txEl>
                                          </p:spTgt>
                                        </p:tgtEl>
                                      </p:cBhvr>
                                    </p:animEffect>
                                  </p:childTnLst>
                                </p:cTn>
                              </p:par>
                              <p:par>
                                <p:cTn id="19" presetID="2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6" end="6"/>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p:cTn id="26"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7" end="7"/>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8" end="8"/>
                                            </p:txEl>
                                          </p:spTgt>
                                        </p:tgtEl>
                                      </p:cBhvr>
                                    </p:animEffect>
                                  </p:childTnLst>
                                </p:cTn>
                              </p:par>
                              <p:par>
                                <p:cTn id="34" presetID="29"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p:cTn id="36"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p:cTn id="4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10" end="10"/>
                                            </p:txEl>
                                          </p:spTgt>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p:cTn id="49"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412880" cy="144655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bn-IN" sz="8800" b="1" dirty="0" smtClean="0"/>
              <a:t>ছবিতে কি দেখছ?</a:t>
            </a:r>
            <a:endParaRPr lang="en-US" sz="8800" b="1" dirty="0"/>
          </a:p>
        </p:txBody>
      </p:sp>
      <p:pic>
        <p:nvPicPr>
          <p:cNvPr id="3" name="Picture 2" descr="15.jpg"/>
          <p:cNvPicPr>
            <a:picLocks noChangeAspect="1"/>
          </p:cNvPicPr>
          <p:nvPr/>
        </p:nvPicPr>
        <p:blipFill>
          <a:blip r:embed="rId2"/>
          <a:stretch>
            <a:fillRect/>
          </a:stretch>
        </p:blipFill>
        <p:spPr>
          <a:xfrm>
            <a:off x="685800" y="1905000"/>
            <a:ext cx="3886200" cy="190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16.jpeg"/>
          <p:cNvPicPr>
            <a:picLocks noChangeAspect="1"/>
          </p:cNvPicPr>
          <p:nvPr/>
        </p:nvPicPr>
        <p:blipFill>
          <a:blip r:embed="rId3"/>
          <a:stretch>
            <a:fillRect/>
          </a:stretch>
        </p:blipFill>
        <p:spPr>
          <a:xfrm>
            <a:off x="4800600" y="3733800"/>
            <a:ext cx="3962400" cy="1905000"/>
          </a:xfrm>
          <a:prstGeom prst="rect">
            <a:avLst/>
          </a:prstGeom>
          <a:ln>
            <a:noFill/>
          </a:ln>
          <a:effectLst>
            <a:softEdge rad="112500"/>
          </a:effectLst>
        </p:spPr>
      </p:pic>
      <p:pic>
        <p:nvPicPr>
          <p:cNvPr id="5" name="Picture 4" descr="pictur19.jpg"/>
          <p:cNvPicPr>
            <a:picLocks noChangeAspect="1"/>
          </p:cNvPicPr>
          <p:nvPr/>
        </p:nvPicPr>
        <p:blipFill>
          <a:blip r:embed="rId4"/>
          <a:stretch>
            <a:fillRect/>
          </a:stretch>
        </p:blipFill>
        <p:spPr>
          <a:xfrm>
            <a:off x="685800" y="3810000"/>
            <a:ext cx="3581400" cy="1752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28600" y="5715000"/>
            <a:ext cx="8762223"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200" b="1" dirty="0" smtClean="0"/>
              <a:t> দেখছি-কিছু বহিরাগত লোক ওশাসকএর ছবি দেখলাম।হ্যাঁ –তারাই এ বাংলা দুঃশাসনও করেছিল। </a:t>
            </a:r>
            <a:endParaRPr lang="en-US" sz="3200" b="1" dirty="0"/>
          </a:p>
        </p:txBody>
      </p:sp>
      <p:pic>
        <p:nvPicPr>
          <p:cNvPr id="67586" name="Picture 2" descr="C:\Users\Main Computer\Pictures\pictur35.jpg"/>
          <p:cNvPicPr>
            <a:picLocks noChangeAspect="1" noChangeArrowheads="1"/>
          </p:cNvPicPr>
          <p:nvPr/>
        </p:nvPicPr>
        <p:blipFill>
          <a:blip r:embed="rId5"/>
          <a:srcRect/>
          <a:stretch>
            <a:fillRect/>
          </a:stretch>
        </p:blipFill>
        <p:spPr bwMode="auto">
          <a:xfrm>
            <a:off x="5181600" y="1905000"/>
            <a:ext cx="3581400" cy="1933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nodeType="clickEffect">
                                  <p:stCondLst>
                                    <p:cond delay="0"/>
                                  </p:stCondLst>
                                  <p:childTnLst>
                                    <p:animMotion origin="layout" path="M 0 0  L 0.067 -0.05328  C 0.081 -0.06527  0.102 -0.07193  0.124 -0.07193  C 0.149 -0.07193  0.169 -0.06527  0.183 -0.05328  L 0.25 0  E" pathEditMode="relative" ptsTypes="">
                                      <p:cBhvr>
                                        <p:cTn id="18" dur="2000" fill="hold"/>
                                        <p:tgtEl>
                                          <p:spTgt spid="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7586"/>
                                        </p:tgtEl>
                                        <p:attrNameLst>
                                          <p:attrName>style.visibility</p:attrName>
                                        </p:attrNameLst>
                                      </p:cBhvr>
                                      <p:to>
                                        <p:strVal val="visible"/>
                                      </p:to>
                                    </p:set>
                                    <p:animEffect transition="in" filter="fade">
                                      <p:cBhvr>
                                        <p:cTn id="38"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bn-IN" dirty="0" smtClean="0"/>
              <a:t>কি দেখছ?</a:t>
            </a:r>
            <a:endParaRPr lang="en-US" dirty="0"/>
          </a:p>
        </p:txBody>
      </p:sp>
      <p:pic>
        <p:nvPicPr>
          <p:cNvPr id="68610" name="Picture 2" descr="C:\Users\Main Computer\Pictures\গুপ্ত.jpg"/>
          <p:cNvPicPr>
            <a:picLocks noGrp="1" noChangeAspect="1" noChangeArrowheads="1"/>
          </p:cNvPicPr>
          <p:nvPr>
            <p:ph idx="1"/>
          </p:nvPr>
        </p:nvPicPr>
        <p:blipFill>
          <a:blip r:embed="rId3"/>
          <a:srcRect/>
          <a:stretch>
            <a:fillRect/>
          </a:stretch>
        </p:blipFill>
        <p:spPr bwMode="auto">
          <a:xfrm>
            <a:off x="990600" y="1981200"/>
            <a:ext cx="7620000" cy="3581400"/>
          </a:xfrm>
          <a:prstGeom prst="rect">
            <a:avLst/>
          </a:prstGeom>
          <a:noFill/>
        </p:spPr>
      </p:pic>
      <p:sp>
        <p:nvSpPr>
          <p:cNvPr id="5" name="TextBox 4"/>
          <p:cNvSpPr txBox="1"/>
          <p:nvPr/>
        </p:nvSpPr>
        <p:spPr>
          <a:xfrm>
            <a:off x="1752600" y="5257800"/>
            <a:ext cx="632460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বহিরাগত রাজাদের আদিপত্যের ও রাজত্বএর </a:t>
            </a:r>
            <a:r>
              <a:rPr lang="bn-IN"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১টি দৃশ্য।ঠিক-তারা এভাবেই আদিপত্য বিস্তার করে নিয়ে ছিল এবাংলায়</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fade">
                                      <p:cBhvr>
                                        <p:cTn id="12" dur="2000"/>
                                        <p:tgtEl>
                                          <p:spTgt spid="6861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bn-IN" sz="6000" b="1" dirty="0" smtClean="0">
                <a:solidFill>
                  <a:srgbClr val="002060"/>
                </a:solidFill>
              </a:rPr>
              <a:t>তাঁরা কে ?চিন কি?</a:t>
            </a:r>
            <a:endParaRPr lang="en-US" sz="6000" b="1" dirty="0">
              <a:solidFill>
                <a:srgbClr val="002060"/>
              </a:solidFill>
            </a:endParaRPr>
          </a:p>
        </p:txBody>
      </p:sp>
      <p:pic>
        <p:nvPicPr>
          <p:cNvPr id="6" name="Content Placeholder 5" descr="pictur 8.jpg"/>
          <p:cNvPicPr>
            <a:picLocks noGrp="1" noChangeAspect="1"/>
          </p:cNvPicPr>
          <p:nvPr>
            <p:ph idx="1"/>
          </p:nvPr>
        </p:nvPicPr>
        <p:blipFill>
          <a:blip r:embed="rId2"/>
          <a:srcRect r="68941"/>
          <a:stretch>
            <a:fillRect/>
          </a:stretch>
        </p:blipFill>
        <p:spPr>
          <a:xfrm>
            <a:off x="685800" y="1828800"/>
            <a:ext cx="3650862" cy="281940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pictur40.jpg"/>
          <p:cNvPicPr>
            <a:picLocks noChangeAspect="1"/>
          </p:cNvPicPr>
          <p:nvPr/>
        </p:nvPicPr>
        <p:blipFill>
          <a:blip r:embed="rId3"/>
          <a:stretch>
            <a:fillRect/>
          </a:stretch>
        </p:blipFill>
        <p:spPr>
          <a:xfrm>
            <a:off x="5105400" y="1752600"/>
            <a:ext cx="3429000" cy="2976113"/>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rot="10800000" flipH="1" flipV="1">
            <a:off x="0" y="5169068"/>
            <a:ext cx="8839200" cy="1015663"/>
          </a:xfrm>
          <a:prstGeom prst="rect">
            <a:avLst/>
          </a:prstGeom>
          <a:blipFill>
            <a:blip r:embed="rId4"/>
            <a:tile tx="0" ty="0" sx="100000" sy="100000" flip="none" algn="tl"/>
          </a:blipFill>
        </p:spPr>
        <p:txBody>
          <a:bodyPr wrap="square" rtlCol="0">
            <a:spAutoFit/>
          </a:bodyPr>
          <a:lstStyle/>
          <a:p>
            <a:r>
              <a:rPr lang="bn-IN" sz="2000" b="1" dirty="0" smtClean="0">
                <a:solidFill>
                  <a:srgbClr val="002060"/>
                </a:solidFill>
              </a:rPr>
              <a:t>        হ্যাঁ --              ২ জন মুসলিম শাসক ডানে ইখতিয়ার উদ্দিন মোঃবিন বখতিয়ার খলজি (মুসলিম শাসন চলে ১২০৬-১৩৩৮) ও বামে ফখর উদ্দিন মোবারক শাহ(১৩৩৮-১৫৩৮মুসলিম শাসন চলে)।ঠিক আছে---</a:t>
            </a:r>
            <a:endParaRPr lang="en-US"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398  0.033 -0.05861  0.058 -0.05861  C 0.095 -0.05861  0.125 -0.02265  0.125 0.02265  C 0.125 0.0373  0.122 0.05062  0.116 0.06261  C 0.117 0.06261  0 0.24244  0 0.24377  C 0 0.24244  -0.117 0.06261  -0.116 0.06261  C -0.122 0.05062  -0.125 0.0373  -0.125 0.02265  C -0.125 -0.02265  -0.095 -0.05861  -0.057 -0.05861  C -0.033 -0.05861  -0.012 -0.02398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70" decel="100000"/>
                                        <p:tgtEl>
                                          <p:spTgt spid="8"/>
                                        </p:tgtEl>
                                      </p:cBhvr>
                                    </p:animEffect>
                                    <p:animScale>
                                      <p:cBhvr>
                                        <p:cTn id="24" dur="770" decel="100000"/>
                                        <p:tgtEl>
                                          <p:spTgt spid="8"/>
                                        </p:tgtEl>
                                      </p:cBhvr>
                                      <p:from x="10000" y="10000"/>
                                      <p:to x="200000" y="450000"/>
                                    </p:animScale>
                                    <p:animScale>
                                      <p:cBhvr>
                                        <p:cTn id="25" dur="1230" accel="100000" fill="hold">
                                          <p:stCondLst>
                                            <p:cond delay="770"/>
                                          </p:stCondLst>
                                        </p:cTn>
                                        <p:tgtEl>
                                          <p:spTgt spid="8"/>
                                        </p:tgtEl>
                                      </p:cBhvr>
                                      <p:from x="200000" y="450000"/>
                                      <p:to x="100000" y="100000"/>
                                    </p:animScale>
                                    <p:set>
                                      <p:cBhvr>
                                        <p:cTn id="26" dur="770" fill="hold"/>
                                        <p:tgtEl>
                                          <p:spTgt spid="8"/>
                                        </p:tgtEl>
                                        <p:attrNameLst>
                                          <p:attrName>ppt_x</p:attrName>
                                        </p:attrNameLst>
                                      </p:cBhvr>
                                      <p:to>
                                        <p:strVal val="(0.5)"/>
                                      </p:to>
                                    </p:set>
                                    <p:anim from="(0.5)" to="(#ppt_x)" calcmode="lin" valueType="num">
                                      <p:cBhvr>
                                        <p:cTn id="27" dur="1230" accel="100000" fill="hold">
                                          <p:stCondLst>
                                            <p:cond delay="770"/>
                                          </p:stCondLst>
                                        </p:cTn>
                                        <p:tgtEl>
                                          <p:spTgt spid="8"/>
                                        </p:tgtEl>
                                        <p:attrNameLst>
                                          <p:attrName>ppt_x</p:attrName>
                                        </p:attrNameLst>
                                      </p:cBhvr>
                                    </p:anim>
                                    <p:set>
                                      <p:cBhvr>
                                        <p:cTn id="28" dur="770" fill="hold"/>
                                        <p:tgtEl>
                                          <p:spTgt spid="8"/>
                                        </p:tgtEl>
                                        <p:attrNameLst>
                                          <p:attrName>ppt_y</p:attrName>
                                        </p:attrNameLst>
                                      </p:cBhvr>
                                      <p:to>
                                        <p:strVal val="(#ppt_y+0.4)"/>
                                      </p:to>
                                    </p:set>
                                    <p:anim from="(#ppt_y+0.4)" to="(#ppt_y)" calcmode="lin" valueType="num">
                                      <p:cBhvr>
                                        <p:cTn id="29"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6000"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জোড়ায়</a:t>
            </a:r>
            <a:r>
              <a:rPr lang="bn-IN" sz="6000" b="1" dirty="0" smtClean="0">
                <a:solidFill>
                  <a:srgbClr val="002060"/>
                </a:solidFill>
              </a:rPr>
              <a:t> </a:t>
            </a:r>
            <a:r>
              <a:rPr lang="bn-IN" sz="60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কাজ</a:t>
            </a:r>
            <a:endParaRPr lang="en-US" sz="60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1600200"/>
            <a:ext cx="8229600" cy="5029200"/>
          </a:xfrm>
          <a:blipFill>
            <a:blip r:embed="rId2"/>
            <a:tile tx="0" ty="0" sx="100000" sy="100000" flip="none" algn="tl"/>
          </a:blipFill>
        </p:spPr>
        <p:style>
          <a:lnRef idx="2">
            <a:schemeClr val="accent3"/>
          </a:lnRef>
          <a:fillRef idx="1">
            <a:schemeClr val="lt1"/>
          </a:fillRef>
          <a:effectRef idx="0">
            <a:schemeClr val="accent3"/>
          </a:effectRef>
          <a:fontRef idx="minor">
            <a:schemeClr val="dk1"/>
          </a:fontRef>
        </p:style>
        <p:txBody>
          <a:bodyPr>
            <a:normAutofit/>
          </a:bodyPr>
          <a:lstStyle/>
          <a:p>
            <a:pPr>
              <a:buNone/>
            </a:pPr>
            <a:endParaRPr lang="bn-IN" sz="2400" b="1" dirty="0" smtClean="0"/>
          </a:p>
          <a:p>
            <a:pPr>
              <a:buNone/>
            </a:pPr>
            <a:endParaRPr lang="bn-IN" sz="2400" b="1" dirty="0" smtClean="0"/>
          </a:p>
          <a:p>
            <a:pPr>
              <a:buNone/>
            </a:pPr>
            <a:endParaRPr lang="bn-IN" sz="2400" b="1" dirty="0" smtClean="0"/>
          </a:p>
          <a:p>
            <a:pPr>
              <a:buNone/>
            </a:pPr>
            <a:r>
              <a:rPr lang="bn-IN" sz="2400" b="1" dirty="0" smtClean="0"/>
              <a:t>প্রশ্নঃ১।এ দেশে বহিরাগতদের আগমনের কারণ কী? লিখ।</a:t>
            </a:r>
          </a:p>
          <a:p>
            <a:pPr>
              <a:buNone/>
            </a:pPr>
            <a:r>
              <a:rPr lang="bn-IN" sz="2400" b="1" dirty="0" smtClean="0"/>
              <a:t>প্রশ্নঃ২।বহিরাগতদের শাসন কার্যক্রম কেমন ছিল?ব্যাখ্যা কর।</a:t>
            </a:r>
          </a:p>
          <a:p>
            <a:pPr>
              <a:buNone/>
            </a:pPr>
            <a:r>
              <a:rPr lang="bn-IN" sz="2400" b="1" dirty="0" smtClean="0"/>
              <a:t>প্রশ্নঃ৩।১৭৫৭সালের পুর্বে এ দেশে মুসলিম শাসকদের কার্যক্রম কেমন ছিল?ব্যাখ্যা কর।</a:t>
            </a:r>
          </a:p>
          <a:p>
            <a:pPr>
              <a:buNone/>
            </a:pPr>
            <a:r>
              <a:rPr lang="bn-IN" sz="2400" b="1" dirty="0" smtClean="0"/>
              <a:t>উত্তর মিলিয়ে নিই-</a:t>
            </a:r>
          </a:p>
          <a:p>
            <a:pPr>
              <a:buNone/>
            </a:pPr>
            <a:r>
              <a:rPr lang="bn-IN" sz="2000" b="1" dirty="0" smtClean="0"/>
              <a:t>১।এ দেশের ধন-সম্পদ পাচার করা,কৌশল হল শাসন এর ফাঁকে শোষন ।</a:t>
            </a:r>
          </a:p>
          <a:p>
            <a:pPr>
              <a:buNone/>
            </a:pPr>
            <a:r>
              <a:rPr lang="bn-IN" sz="1800" b="1" dirty="0" smtClean="0"/>
              <a:t>২।খুবি খারাপ,অত্যাচার ,নির্যাতন মুখে মধু অন্তরে কুটিলতা ফলে অরাজকতা ছিল।</a:t>
            </a:r>
          </a:p>
          <a:p>
            <a:pPr>
              <a:buNone/>
            </a:pPr>
            <a:r>
              <a:rPr lang="bn-IN" sz="2000" b="1" dirty="0" smtClean="0"/>
              <a:t>৩। এ দেশে মুসলিম শাসকদের কার্যক্রম ভাল ছিল।</a:t>
            </a:r>
            <a:endParaRPr lang="en-US" sz="2000" b="1" dirty="0"/>
          </a:p>
        </p:txBody>
      </p:sp>
      <p:pic>
        <p:nvPicPr>
          <p:cNvPr id="4" name="Picture 2" descr="G:\download (7).jpg"/>
          <p:cNvPicPr>
            <a:picLocks noChangeAspect="1" noChangeArrowheads="1"/>
          </p:cNvPicPr>
          <p:nvPr/>
        </p:nvPicPr>
        <p:blipFill>
          <a:blip r:embed="rId3"/>
          <a:srcRect/>
          <a:stretch>
            <a:fillRect/>
          </a:stretch>
        </p:blipFill>
        <p:spPr bwMode="auto">
          <a:xfrm>
            <a:off x="533400" y="1371600"/>
            <a:ext cx="8001000" cy="1390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strVal val="#ppt_w+.3"/>
                                          </p:val>
                                        </p:tav>
                                        <p:tav tm="100000">
                                          <p:val>
                                            <p:strVal val="#ppt_w"/>
                                          </p:val>
                                        </p:tav>
                                      </p:tavLst>
                                    </p:anim>
                                    <p:anim calcmode="lin" valueType="num">
                                      <p:cBhvr>
                                        <p:cTn id="58" dur="1000" fill="hold"/>
                                        <p:tgtEl>
                                          <p:spTgt spid="4"/>
                                        </p:tgtEl>
                                        <p:attrNameLst>
                                          <p:attrName>ppt_h</p:attrName>
                                        </p:attrNameLst>
                                      </p:cBhvr>
                                      <p:tavLst>
                                        <p:tav tm="0">
                                          <p:val>
                                            <p:strVal val="#ppt_h"/>
                                          </p:val>
                                        </p:tav>
                                        <p:tav tm="100000">
                                          <p:val>
                                            <p:strVal val="#ppt_h"/>
                                          </p:val>
                                        </p:tav>
                                      </p:tavLst>
                                    </p:anim>
                                    <p:animEffect transition="in" filter="fade">
                                      <p:cBhvr>
                                        <p:cTn id="5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bn-IN"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কি দেখছ?</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Grp="1" noChangeAspect="1" noChangeArrowheads="1"/>
          </p:cNvPicPr>
          <p:nvPr>
            <p:ph idx="1"/>
          </p:nvPr>
        </p:nvPicPr>
        <p:blipFill>
          <a:blip r:embed="rId2"/>
          <a:srcRect/>
          <a:stretch>
            <a:fillRect/>
          </a:stretch>
        </p:blipFill>
        <p:spPr bwMode="auto">
          <a:xfrm>
            <a:off x="4648200" y="1752600"/>
            <a:ext cx="3630976"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pictur.jpg"/>
          <p:cNvPicPr>
            <a:picLocks noChangeAspect="1"/>
          </p:cNvPicPr>
          <p:nvPr/>
        </p:nvPicPr>
        <p:blipFill>
          <a:blip r:embed="rId3"/>
          <a:stretch>
            <a:fillRect/>
          </a:stretch>
        </p:blipFill>
        <p:spPr>
          <a:xfrm>
            <a:off x="533400" y="1676400"/>
            <a:ext cx="36576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124200" y="4038601"/>
            <a:ext cx="1708731" cy="769441"/>
          </a:xfrm>
          <a:prstGeom prst="rect">
            <a:avLst/>
          </a:prstGeom>
          <a:noFill/>
        </p:spPr>
        <p:txBody>
          <a:bodyPr wrap="square" rtlCol="0">
            <a:spAutoFit/>
          </a:bodyPr>
          <a:lstStyle/>
          <a:p>
            <a:r>
              <a:rPr lang="bn-IN" sz="44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হুমায়ুন</a:t>
            </a:r>
            <a:endParaRPr lang="en-US" sz="4400" dirty="0">
              <a:solidFill>
                <a:srgbClr val="FFFF00"/>
              </a:solidFill>
            </a:endParaRPr>
          </a:p>
        </p:txBody>
      </p:sp>
      <p:sp>
        <p:nvSpPr>
          <p:cNvPr id="7" name="TextBox 6"/>
          <p:cNvSpPr txBox="1"/>
          <p:nvPr/>
        </p:nvSpPr>
        <p:spPr>
          <a:xfrm>
            <a:off x="3200400" y="3352800"/>
            <a:ext cx="1676400" cy="646331"/>
          </a:xfrm>
          <a:prstGeom prst="rect">
            <a:avLst/>
          </a:prstGeom>
          <a:noFill/>
        </p:spPr>
        <p:txBody>
          <a:bodyPr wrap="square" rtlCol="0">
            <a:spAutoFit/>
          </a:bodyPr>
          <a:lstStyle/>
          <a:p>
            <a:r>
              <a:rPr lang="bn-IN"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আকবর</a:t>
            </a:r>
            <a:endParaRPr lang="en-US" sz="3600" dirty="0">
              <a:solidFill>
                <a:srgbClr val="FF0000"/>
              </a:solidFill>
            </a:endParaRPr>
          </a:p>
        </p:txBody>
      </p:sp>
      <p:sp>
        <p:nvSpPr>
          <p:cNvPr id="8" name="TextBox 7"/>
          <p:cNvSpPr txBox="1"/>
          <p:nvPr/>
        </p:nvSpPr>
        <p:spPr>
          <a:xfrm>
            <a:off x="1143000" y="4724400"/>
            <a:ext cx="3942105"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IN" sz="2400" b="1" dirty="0" smtClean="0"/>
              <a:t>হুমায়ুন১৫৩৮গৌর দখল করে</a:t>
            </a:r>
            <a:endParaRPr lang="en-US" sz="2400" b="1" dirty="0"/>
          </a:p>
        </p:txBody>
      </p:sp>
      <p:sp>
        <p:nvSpPr>
          <p:cNvPr id="9" name="TextBox 8"/>
          <p:cNvSpPr txBox="1"/>
          <p:nvPr/>
        </p:nvSpPr>
        <p:spPr>
          <a:xfrm>
            <a:off x="762000" y="5410200"/>
            <a:ext cx="4801314"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bn-IN" dirty="0" smtClean="0"/>
              <a:t> </a:t>
            </a:r>
            <a:r>
              <a:rPr lang="bn-IN" sz="2000" b="1" dirty="0" smtClean="0">
                <a:solidFill>
                  <a:srgbClr val="002060"/>
                </a:solidFill>
              </a:rPr>
              <a:t>আকবর১৫৭৬বাংলার কিছু অংশ দখল করে</a:t>
            </a:r>
            <a:endParaRPr lang="en-US" sz="2000" b="1" dirty="0">
              <a:solidFill>
                <a:srgbClr val="002060"/>
              </a:solidFill>
            </a:endParaRPr>
          </a:p>
        </p:txBody>
      </p:sp>
      <p:sp>
        <p:nvSpPr>
          <p:cNvPr id="10" name="TextBox 9"/>
          <p:cNvSpPr txBox="1"/>
          <p:nvPr/>
        </p:nvSpPr>
        <p:spPr>
          <a:xfrm>
            <a:off x="1295400" y="5791200"/>
            <a:ext cx="5290231"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b="1" dirty="0" smtClean="0">
                <a:solidFill>
                  <a:srgbClr val="002060"/>
                </a:solidFill>
              </a:rPr>
              <a:t>পিতাওপুত্র ২জন শাসককে  দেখেছ তাই না?      জি হ্যাঁ- আছা ঠিক আছে</a:t>
            </a:r>
            <a:endParaRPr 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51666 -0.18012 L 0.26666 -0.18012 " pathEditMode="relative" rAng="0" ptsTypes="AA">
                                      <p:cBhvr>
                                        <p:cTn id="6" dur="2000" fill="hold"/>
                                        <p:tgtEl>
                                          <p:spTgt spid="7"/>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5184 -0.25572 L -0.2684 -0.25572 " pathEditMode="relative" rAng="0" ptsTypes="AA">
                                      <p:cBhvr>
                                        <p:cTn id="10" dur="2000" fill="hold"/>
                                        <p:tgtEl>
                                          <p:spTgt spid="6"/>
                                        </p:tgtEl>
                                        <p:attrNameLst>
                                          <p:attrName>ppt_x</p:attrName>
                                          <p:attrName>ppt_y</p:attrName>
                                        </p:attrNameLst>
                                      </p:cBhvr>
                                      <p:rCtr x="125" y="0"/>
                                    </p:animMotion>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path" presetSubtype="0" accel="50000" decel="50000" fill="hold" grpId="0" nodeType="click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19" dur="2000" fill="hold"/>
                                        <p:tgtEl>
                                          <p:spTgt spid="8"/>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3" presetClass="path" presetSubtype="0" accel="50000" decel="50000" fill="hold" grpId="0" nodeType="clickEffect">
                                  <p:stCondLst>
                                    <p:cond delay="0"/>
                                  </p:stCondLst>
                                  <p:childTnLst>
                                    <p:animMotion origin="layout" path="M 0 0  L 0.125 0.28773  L -0.125 0.28773  L 0 0  Z" pathEditMode="relative" ptsTypes="">
                                      <p:cBhvr>
                                        <p:cTn id="23" dur="2000" fill="hold"/>
                                        <p:tgtEl>
                                          <p:spTgt spid="9"/>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0" fill="hold"/>
                                        <p:tgtEl>
                                          <p:spTgt spid="4"/>
                                        </p:tgtEl>
                                        <p:attrNameLst>
                                          <p:attrName>ppt_w</p:attrName>
                                        </p:attrNameLst>
                                      </p:cBhvr>
                                      <p:tavLst>
                                        <p:tav tm="0" fmla="#ppt_w*sin(2.5*pi*$)">
                                          <p:val>
                                            <p:fltVal val="0"/>
                                          </p:val>
                                        </p:tav>
                                        <p:tav tm="100000">
                                          <p:val>
                                            <p:fltVal val="1"/>
                                          </p:val>
                                        </p:tav>
                                      </p:tavLst>
                                    </p:anim>
                                    <p:anim calcmode="lin" valueType="num">
                                      <p:cBhvr>
                                        <p:cTn id="29"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3" presetClass="path" presetSubtype="0" accel="50000" decel="50000" fill="hold" grpId="0" nodeType="clickEffect">
                                  <p:stCondLst>
                                    <p:cond delay="0"/>
                                  </p:stCondLst>
                                  <p:childTnLst>
                                    <p:animMotion origin="layout" path="M 0 0  L 0.125 0.28773  L -0.125 0.28773  L 0 0  Z" pathEditMode="relative" ptsTypes="">
                                      <p:cBhvr>
                                        <p:cTn id="39"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6600" b="1" dirty="0" smtClean="0"/>
              <a:t>ছবিতে কি  দেখছ?</a:t>
            </a:r>
            <a:endParaRPr lang="en-US" sz="6600" b="1" dirty="0"/>
          </a:p>
        </p:txBody>
      </p:sp>
      <p:pic>
        <p:nvPicPr>
          <p:cNvPr id="4" name="Content Placeholder 3" descr="pictur12.jpg"/>
          <p:cNvPicPr>
            <a:picLocks noGrp="1" noChangeAspect="1"/>
          </p:cNvPicPr>
          <p:nvPr>
            <p:ph idx="1"/>
          </p:nvPr>
        </p:nvPicPr>
        <p:blipFill>
          <a:blip r:embed="rId2"/>
          <a:stretch>
            <a:fillRect/>
          </a:stretch>
        </p:blipFill>
        <p:spPr>
          <a:xfrm>
            <a:off x="228600" y="1828800"/>
            <a:ext cx="2667000" cy="4038600"/>
          </a:xfrm>
        </p:spPr>
      </p:pic>
      <p:pic>
        <p:nvPicPr>
          <p:cNvPr id="7" name="Picture 6" descr="pictur34.jpg"/>
          <p:cNvPicPr>
            <a:picLocks noChangeAspect="1"/>
          </p:cNvPicPr>
          <p:nvPr/>
        </p:nvPicPr>
        <p:blipFill>
          <a:blip r:embed="rId3"/>
          <a:stretch>
            <a:fillRect/>
          </a:stretch>
        </p:blipFill>
        <p:spPr>
          <a:xfrm>
            <a:off x="2895600" y="1828800"/>
            <a:ext cx="3429000" cy="4038600"/>
          </a:xfrm>
          <a:prstGeom prst="rect">
            <a:avLst/>
          </a:prstGeom>
        </p:spPr>
      </p:pic>
      <p:pic>
        <p:nvPicPr>
          <p:cNvPr id="17" name="Picture 16" descr="pictur32.jpg"/>
          <p:cNvPicPr>
            <a:picLocks noChangeAspect="1"/>
          </p:cNvPicPr>
          <p:nvPr/>
        </p:nvPicPr>
        <p:blipFill>
          <a:blip r:embed="rId4"/>
          <a:stretch>
            <a:fillRect/>
          </a:stretch>
        </p:blipFill>
        <p:spPr>
          <a:xfrm>
            <a:off x="6248400" y="1828800"/>
            <a:ext cx="2667000" cy="3962400"/>
          </a:xfrm>
          <a:prstGeom prst="rect">
            <a:avLst/>
          </a:prstGeom>
        </p:spPr>
      </p:pic>
      <p:sp>
        <p:nvSpPr>
          <p:cNvPr id="8" name="TextBox 7"/>
          <p:cNvSpPr txBox="1"/>
          <p:nvPr/>
        </p:nvSpPr>
        <p:spPr>
          <a:xfrm>
            <a:off x="304801" y="5867400"/>
            <a:ext cx="883919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smtClean="0">
                <a:solidFill>
                  <a:srgbClr val="002060"/>
                </a:solidFill>
              </a:rPr>
              <a:t>ঈশাখাঁওমানসিংহের যুদধ মানসিংহ পরাজিত</a:t>
            </a:r>
            <a:endParaRPr lang="en-US"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4)">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path" presetSubtype="0" accel="50000" decel="50000" fill="hold" nodeType="clickEffect">
                                  <p:stCondLst>
                                    <p:cond delay="0"/>
                                  </p:stCondLst>
                                  <p:childTnLst>
                                    <p:animMotion origin="layout" path="M 0 0  C 0.012 -0.02398  0.033 -0.05861  0.058 -0.05861  C 0.095 -0.05861  0.125 -0.02265  0.125 0.02265  C 0.125 0.0373  0.122 0.05062  0.116 0.06261  C 0.117 0.06261  0 0.24244  0 0.24377  C 0 0.24244  -0.117 0.06261  -0.116 0.06261  C -0.122 0.05062  -0.125 0.0373  -0.125 0.02265  C -0.125 -0.02265  -0.095 -0.05861  -0.057 -0.05861  C -0.033 -0.05861  -0.012 -0.02398  0 0  Z" pathEditMode="relative" ptsTypes="">
                                      <p:cBhvr>
                                        <p:cTn id="21" dur="2000" fill="hold"/>
                                        <p:tgtEl>
                                          <p:spTgt spid="7"/>
                                        </p:tgtEl>
                                        <p:attrNameLst>
                                          <p:attrName>ppt_x</p:attrName>
                                          <p:attrName>ppt_y</p:attrName>
                                        </p:attrNameLst>
                                      </p:cBhvr>
                                    </p:animMotion>
                                  </p:childTnLst>
                                </p:cTn>
                              </p:par>
                            </p:childTnLst>
                          </p:cTn>
                        </p:par>
                        <p:par>
                          <p:cTn id="22" fill="hold">
                            <p:stCondLst>
                              <p:cond delay="2000"/>
                            </p:stCondLst>
                            <p:childTnLst>
                              <p:par>
                                <p:cTn id="23" presetID="10" presetClass="entr" presetSubtype="0" repeatCount="indefinite"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6000" b="1" dirty="0" smtClean="0"/>
              <a:t>তাঁরা ২জন কে?</a:t>
            </a:r>
            <a:endParaRPr lang="en-US" sz="6000" b="1" dirty="0"/>
          </a:p>
        </p:txBody>
      </p:sp>
      <p:pic>
        <p:nvPicPr>
          <p:cNvPr id="4" name="Content Placeholder 3" descr="picter8.jpg"/>
          <p:cNvPicPr>
            <a:picLocks noGrp="1" noChangeAspect="1"/>
          </p:cNvPicPr>
          <p:nvPr>
            <p:ph idx="1"/>
          </p:nvPr>
        </p:nvPicPr>
        <p:blipFill>
          <a:blip r:embed="rId2"/>
          <a:srcRect b="25641"/>
          <a:stretch>
            <a:fillRect/>
          </a:stretch>
        </p:blipFill>
        <p:spPr>
          <a:xfrm>
            <a:off x="685800" y="1600200"/>
            <a:ext cx="35814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নবাব.jpg"/>
          <p:cNvPicPr>
            <a:picLocks noChangeAspect="1"/>
          </p:cNvPicPr>
          <p:nvPr/>
        </p:nvPicPr>
        <p:blipFill>
          <a:blip r:embed="rId3"/>
          <a:stretch>
            <a:fillRect/>
          </a:stretch>
        </p:blipFill>
        <p:spPr>
          <a:xfrm>
            <a:off x="4495800" y="1676400"/>
            <a:ext cx="4343400" cy="1752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48200" y="3581400"/>
            <a:ext cx="3429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2400" b="1" dirty="0" smtClean="0">
                <a:solidFill>
                  <a:srgbClr val="002060"/>
                </a:solidFill>
              </a:rPr>
              <a:t>নবাব সিরাজ উদ্দৌলাহ</a:t>
            </a:r>
            <a:endParaRPr lang="en-US" sz="2400" b="1" dirty="0">
              <a:solidFill>
                <a:srgbClr val="002060"/>
              </a:solidFill>
            </a:endParaRPr>
          </a:p>
        </p:txBody>
      </p:sp>
      <p:sp>
        <p:nvSpPr>
          <p:cNvPr id="7" name="TextBox 6"/>
          <p:cNvSpPr txBox="1"/>
          <p:nvPr/>
        </p:nvSpPr>
        <p:spPr>
          <a:xfrm>
            <a:off x="171672" y="4426565"/>
            <a:ext cx="8972328" cy="2369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800" b="1" dirty="0" smtClean="0">
                <a:solidFill>
                  <a:srgbClr val="002060"/>
                </a:solidFill>
              </a:rPr>
              <a:t>উত্তরঃ১।আলীবর্দি খাঁন ১৭৪০-১৭৫৬ক্ষমতায় </a:t>
            </a:r>
            <a:r>
              <a:rPr lang="bn-IN" sz="28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১৭৫৬ </a:t>
            </a:r>
            <a:r>
              <a:rPr lang="bn-IN" sz="2800" b="1" dirty="0" smtClean="0">
                <a:solidFill>
                  <a:srgbClr val="002060"/>
                </a:solidFill>
              </a:rPr>
              <a:t>নবাব সিরাজ উদ্দৌলাহ (দৌহিত্র) কে ক্ষমতা দেন তিনি। </a:t>
            </a:r>
            <a:r>
              <a:rPr lang="bn-IN" sz="3200" b="1" dirty="0" smtClean="0">
                <a:solidFill>
                  <a:srgbClr val="FF0000"/>
                </a:solidFill>
              </a:rPr>
              <a:t>১৭৫৭</a:t>
            </a:r>
            <a:r>
              <a:rPr lang="bn-IN" sz="2800" b="1" dirty="0" smtClean="0">
                <a:solidFill>
                  <a:srgbClr val="002060"/>
                </a:solidFill>
              </a:rPr>
              <a:t> </a:t>
            </a:r>
            <a:endParaRPr lang="en-US" sz="2800" b="1" dirty="0" smtClean="0">
              <a:solidFill>
                <a:srgbClr val="002060"/>
              </a:solidFill>
            </a:endParaRPr>
          </a:p>
          <a:p>
            <a:r>
              <a:rPr lang="bn-IN" sz="2800" b="1" dirty="0" smtClean="0">
                <a:solidFill>
                  <a:srgbClr val="002060"/>
                </a:solidFill>
              </a:rPr>
              <a:t>সালে নবাব সিরাজ উদ্দৌলাহকে হত্যার পরেই ইংরেজদের হাতে ক্ষমত চলে যায়</a:t>
            </a:r>
            <a:r>
              <a:rPr lang="bn-IN" sz="3200" b="1" dirty="0" smtClean="0">
                <a:solidFill>
                  <a:srgbClr val="002060"/>
                </a:solidFill>
              </a:rPr>
              <a:t>।</a:t>
            </a:r>
            <a:r>
              <a:rPr lang="bn-IN" sz="2800" b="1" dirty="0" smtClean="0">
                <a:solidFill>
                  <a:srgbClr val="002060"/>
                </a:solidFill>
              </a:rPr>
              <a:t>বাংলার সুর্য অস্তমিত হয়।প্রায়২০০ বছরপরাধীন থাকে বাংলার মানুষ(১৭৫৭-১৯৪৭সাল )।</a:t>
            </a:r>
            <a:endParaRPr lang="en-US" sz="3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path" presetSubtype="0" accel="50000" decel="50000" fill="hold" nodeType="clickEffect">
                                  <p:stCondLst>
                                    <p:cond delay="0"/>
                                  </p:stCondLst>
                                  <p:childTnLst>
                                    <p:animMotion origin="layout" path="M 0 7.40741E-7 C 0.01198 -0.02407 0.03299 -0.05857 0.05799 -0.05857 C 0.09497 -0.05857 0.125 -0.02269 0.125 0.02268 C 0.125 0.03727 0.12205 0.05069 0.11597 0.06273 C 0.11701 0.06273 0 0.24236 0 0.24375 C 0 0.24236 -0.11701 0.06273 -0.11597 0.06273 C -0.12205 0.05069 -0.125 0.03727 -0.125 0.02268 C -0.125 -0.02269 -0.09497 -0.05857 -0.05694 -0.05857 C -0.03299 -0.05857 -0.01198 -0.02407 0 7.40741E-7 Z " pathEditMode="relative" rAng="0" ptsTypes="fffffffff">
                                      <p:cBhvr>
                                        <p:cTn id="24" dur="2000" fill="hold"/>
                                        <p:tgtEl>
                                          <p:spTgt spid="4"/>
                                        </p:tgtEl>
                                        <p:attrNameLst>
                                          <p:attrName>ppt_x</p:attrName>
                                          <p:attrName>ppt_y</p:attrName>
                                        </p:attrNameLst>
                                      </p:cBhvr>
                                      <p:rCtr x="0" y="93"/>
                                    </p:animMotion>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0.25 -0.09433 L -3.33333E-6 -0.09433 " pathEditMode="relative" rAng="0" ptsTypes="AA">
                                      <p:cBhvr>
                                        <p:cTn id="28" dur="2000" fill="hold"/>
                                        <p:tgtEl>
                                          <p:spTgt spid="5"/>
                                        </p:tgtEl>
                                        <p:attrNameLst>
                                          <p:attrName>ppt_x</p:attrName>
                                          <p:attrName>ppt_y</p:attrName>
                                        </p:attrNameLst>
                                      </p:cBhvr>
                                      <p:rCtr x="-125" y="0"/>
                                    </p:animMotion>
                                  </p:childTnLst>
                                </p:cTn>
                              </p:par>
                            </p:childTnLst>
                          </p:cTn>
                        </p:par>
                        <p:par>
                          <p:cTn id="29" fill="hold">
                            <p:stCondLst>
                              <p:cond delay="2000"/>
                            </p:stCondLst>
                            <p:childTnLst>
                              <p:par>
                                <p:cTn id="30" presetID="63" presetClass="path" presetSubtype="0" repeatCount="indefinite" accel="50000" decel="50000" fill="hold" grpId="0" nodeType="afterEffect">
                                  <p:stCondLst>
                                    <p:cond delay="0"/>
                                  </p:stCondLst>
                                  <p:endCondLst>
                                    <p:cond evt="onNext" delay="0">
                                      <p:tgtEl>
                                        <p:sldTgt/>
                                      </p:tgtEl>
                                    </p:cond>
                                  </p:endCondLst>
                                  <p:childTnLst>
                                    <p:animMotion origin="layout" path="M -0.39584 -0.00023 L -0.14584 -0.00023 " pathEditMode="relative" rAng="0" ptsTypes="AA">
                                      <p:cBhvr>
                                        <p:cTn id="31" dur="2000" fill="hold"/>
                                        <p:tgtEl>
                                          <p:spTgt spid="6"/>
                                        </p:tgtEl>
                                        <p:attrNameLst>
                                          <p:attrName>ppt_x</p:attrName>
                                          <p:attrName>ppt_y</p:attrName>
                                        </p:attrNameLst>
                                      </p:cBhvr>
                                      <p:rCtr x="125" y="0"/>
                                    </p:animMotion>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bn-IN" sz="6600" b="1" dirty="0" smtClean="0"/>
              <a:t>স্বাগতম</a:t>
            </a:r>
            <a:endParaRPr lang="en-US" sz="6600" b="1" dirty="0"/>
          </a:p>
        </p:txBody>
      </p:sp>
      <p:pic>
        <p:nvPicPr>
          <p:cNvPr id="4" name="Content Placeholder 3" descr="rak4.jpg"/>
          <p:cNvPicPr>
            <a:picLocks noGrp="1" noChangeAspect="1"/>
          </p:cNvPicPr>
          <p:nvPr>
            <p:ph idx="1"/>
          </p:nvPr>
        </p:nvPicPr>
        <p:blipFill>
          <a:blip r:embed="rId2"/>
          <a:stretch>
            <a:fillRect/>
          </a:stretch>
        </p:blipFill>
        <p:spPr>
          <a:xfrm>
            <a:off x="457200" y="1600200"/>
            <a:ext cx="8229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Main Computer\Desktop\rak6.jpg"/>
          <p:cNvPicPr>
            <a:picLocks noChangeAspect="1" noChangeArrowheads="1"/>
          </p:cNvPicPr>
          <p:nvPr/>
        </p:nvPicPr>
        <p:blipFill>
          <a:blip r:embed="rId3"/>
          <a:srcRect/>
          <a:stretch>
            <a:fillRect/>
          </a:stretch>
        </p:blipFill>
        <p:spPr bwMode="auto">
          <a:xfrm>
            <a:off x="609600" y="1600200"/>
            <a:ext cx="41148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G:\rak\flower gif rak 10.jpg"/>
          <p:cNvPicPr>
            <a:picLocks noChangeAspect="1" noChangeArrowheads="1"/>
          </p:cNvPicPr>
          <p:nvPr/>
        </p:nvPicPr>
        <p:blipFill>
          <a:blip r:embed="rId4"/>
          <a:srcRect/>
          <a:stretch>
            <a:fillRect/>
          </a:stretch>
        </p:blipFill>
        <p:spPr bwMode="auto">
          <a:xfrm>
            <a:off x="685800" y="4267200"/>
            <a:ext cx="28575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repeatCount="indefinite" fill="hold" nodeType="afterEffect">
                                  <p:stCondLst>
                                    <p:cond delay="0"/>
                                  </p:stCondLst>
                                  <p:endCondLst>
                                    <p:cond evt="onNext" delay="0">
                                      <p:tgtEl>
                                        <p:sldTgt/>
                                      </p:tgtEl>
                                    </p:cond>
                                  </p:end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3" presetClass="entr" presetSubtype="16" repeatCount="indefinite"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bn-IN" sz="6600" b="1" dirty="0" smtClean="0"/>
              <a:t>দলীয় কাজ</a:t>
            </a:r>
            <a:endParaRPr lang="en-US" sz="6600" b="1"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endParaRPr lang="bn-IN" dirty="0" smtClean="0"/>
          </a:p>
          <a:p>
            <a:pPr>
              <a:buNone/>
            </a:pPr>
            <a:endParaRPr lang="bn-IN" dirty="0" smtClean="0"/>
          </a:p>
          <a:p>
            <a:pPr>
              <a:buNone/>
            </a:pPr>
            <a:endParaRPr lang="bn-IN" dirty="0" smtClean="0"/>
          </a:p>
          <a:p>
            <a:pPr>
              <a:buNone/>
            </a:pPr>
            <a:endParaRPr lang="bn-IN" sz="2400" b="1" dirty="0" smtClean="0"/>
          </a:p>
          <a:p>
            <a:pPr>
              <a:buNone/>
            </a:pPr>
            <a:endParaRPr lang="bn-IN" sz="2400" b="1" dirty="0" smtClean="0"/>
          </a:p>
          <a:p>
            <a:pPr>
              <a:buNone/>
            </a:pPr>
            <a:endParaRPr lang="bn-IN" sz="2400" b="1" dirty="0" smtClean="0"/>
          </a:p>
          <a:p>
            <a:pPr>
              <a:buNone/>
            </a:pPr>
            <a:endParaRPr lang="bn-IN" sz="2400" b="1" dirty="0" smtClean="0"/>
          </a:p>
          <a:p>
            <a:pPr>
              <a:buNone/>
            </a:pPr>
            <a:r>
              <a:rPr lang="bn-IN" sz="2400" b="1" dirty="0" smtClean="0"/>
              <a:t>১নং১নংদলের কাজঃ</a:t>
            </a:r>
            <a:endParaRPr lang="en-US" sz="2400" b="1" dirty="0" smtClean="0"/>
          </a:p>
          <a:p>
            <a:pPr>
              <a:buNone/>
            </a:pPr>
            <a:endParaRPr lang="bn-IN" sz="2400" b="1" dirty="0" smtClean="0"/>
          </a:p>
          <a:p>
            <a:pPr>
              <a:buNone/>
            </a:pPr>
            <a:endParaRPr lang="bn-IN" sz="2400" b="1" dirty="0" smtClean="0"/>
          </a:p>
          <a:p>
            <a:pPr>
              <a:buNone/>
            </a:pPr>
            <a:r>
              <a:rPr lang="bn-IN" sz="2400" b="1" dirty="0" smtClean="0"/>
              <a:t>২নংদলের কাজঃ  শশাংকের মৃত‌্যুর পর এবংনবাব সিরাজদ্দৌলার মৃত্যুর পর দেশের অবস্থা কেমন হয়?বর্নণাকর।</a:t>
            </a:r>
            <a:endParaRPr lang="en-US" sz="2400" b="1" dirty="0"/>
          </a:p>
        </p:txBody>
      </p:sp>
      <p:sp>
        <p:nvSpPr>
          <p:cNvPr id="4" name="Rectangle 3"/>
          <p:cNvSpPr/>
          <p:nvPr/>
        </p:nvSpPr>
        <p:spPr>
          <a:xfrm>
            <a:off x="2895600" y="4267200"/>
            <a:ext cx="6019800" cy="923330"/>
          </a:xfrm>
          <a:prstGeom prst="rect">
            <a:avLst/>
          </a:prstGeom>
          <a:solidFill>
            <a:srgbClr val="FFFF00"/>
          </a:solidFill>
        </p:spPr>
        <p:txBody>
          <a:bodyPr wrap="square">
            <a:spAutoFit/>
          </a:bodyPr>
          <a:lstStyle/>
          <a:p>
            <a:r>
              <a:rPr lang="bn-IN" b="1" dirty="0" smtClean="0"/>
              <a:t>এ বাংলা হতে ঔপনিবেশিকদের অবসানের ক্ষেত্রে এ দেশের শাসকদের যাদের  নাম উল্লখযোগ্য শাসকদের ১টি তালিকা ধারাবাহিক ভাবে প্রকাশ করে লিখ। </a:t>
            </a:r>
            <a:endParaRPr lang="en-US" b="1" dirty="0"/>
          </a:p>
        </p:txBody>
      </p:sp>
      <p:pic>
        <p:nvPicPr>
          <p:cNvPr id="5" name="Content Placeholder 3" descr="download.jpg"/>
          <p:cNvPicPr>
            <a:picLocks noChangeAspect="1"/>
          </p:cNvPicPr>
          <p:nvPr/>
        </p:nvPicPr>
        <p:blipFill>
          <a:blip r:embed="rId2"/>
          <a:stretch>
            <a:fillRect/>
          </a:stretch>
        </p:blipFill>
        <p:spPr>
          <a:xfrm>
            <a:off x="1447800" y="1981200"/>
            <a:ext cx="2466975"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descr="download.jpg"/>
          <p:cNvPicPr>
            <a:picLocks noChangeAspect="1"/>
          </p:cNvPicPr>
          <p:nvPr/>
        </p:nvPicPr>
        <p:blipFill>
          <a:blip r:embed="rId2"/>
          <a:stretch>
            <a:fillRect/>
          </a:stretch>
        </p:blipFill>
        <p:spPr>
          <a:xfrm>
            <a:off x="5029200" y="1905000"/>
            <a:ext cx="2466975"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0.05"/>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1000"/>
                                        <p:tgtEl>
                                          <p:spTgt spid="3">
                                            <p:txEl>
                                              <p:pRg st="10" end="10"/>
                                            </p:txEl>
                                          </p:spTgt>
                                        </p:tgtEl>
                                      </p:cBhvr>
                                    </p:animEffect>
                                    <p:anim calcmode="lin" valueType="num">
                                      <p:cBhvr>
                                        <p:cTn id="23" dur="1000" fill="hold"/>
                                        <p:tgtEl>
                                          <p:spTgt spid="3">
                                            <p:txEl>
                                              <p:pRg st="10" end="10"/>
                                            </p:txEl>
                                          </p:spTgt>
                                        </p:tgtEl>
                                        <p:attrNameLst>
                                          <p:attrName>ppt_x</p:attrName>
                                        </p:attrNameLst>
                                      </p:cBhvr>
                                      <p:tavLst>
                                        <p:tav tm="0">
                                          <p:val>
                                            <p:strVal val="#ppt_x-.1"/>
                                          </p:val>
                                        </p:tav>
                                        <p:tav tm="100000">
                                          <p:val>
                                            <p:strVal val="#ppt_x"/>
                                          </p:val>
                                        </p:tav>
                                      </p:tavLst>
                                    </p:anim>
                                    <p:anim calcmode="lin" valueType="num">
                                      <p:cBhvr>
                                        <p:cTn id="24"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6000" b="1" dirty="0" smtClean="0"/>
              <a:t>মুল্যায়ন</a:t>
            </a:r>
            <a:endParaRPr lang="en-US" sz="6000" b="1" dirty="0"/>
          </a:p>
        </p:txBody>
      </p:sp>
      <p:sp>
        <p:nvSpPr>
          <p:cNvPr id="8" name="Content Placeholder 7"/>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buNone/>
            </a:pPr>
            <a:r>
              <a:rPr lang="bn-IN" sz="2800" b="1" dirty="0" smtClean="0"/>
              <a:t>প্রশ্নঃ১।১৩৩৮সোনার গাঁয়ের শাসন কর্তা কে ছিলেন?</a:t>
            </a:r>
          </a:p>
          <a:p>
            <a:pPr>
              <a:buNone/>
            </a:pPr>
            <a:r>
              <a:rPr lang="bn-IN" sz="2800" b="1" dirty="0" smtClean="0"/>
              <a:t>প্রশ্নঃ২।লক্ষন সেন কে পরাজির করে কে?</a:t>
            </a:r>
          </a:p>
          <a:p>
            <a:pPr>
              <a:buNone/>
            </a:pPr>
            <a:r>
              <a:rPr lang="bn-IN" sz="2800" b="1" dirty="0" smtClean="0"/>
              <a:t>প্রশ্নঃ৩।সুলতানি শাসন অবসান কত সালে হয়?</a:t>
            </a:r>
          </a:p>
          <a:p>
            <a:pPr>
              <a:buNone/>
            </a:pPr>
            <a:r>
              <a:rPr lang="bn-IN" sz="2800" b="1" dirty="0" smtClean="0"/>
              <a:t>প্রশ্নঃ৪।বাংলার স্বাধীন নবাব কে ছিলেন?</a:t>
            </a:r>
          </a:p>
          <a:p>
            <a:pPr>
              <a:buNone/>
            </a:pPr>
            <a:r>
              <a:rPr lang="bn-IN" sz="2800" b="1" dirty="0" smtClean="0"/>
              <a:t>প্রশ্নঃ৫।গৌর আক্রমন করেন কে?</a:t>
            </a:r>
          </a:p>
          <a:p>
            <a:pPr>
              <a:buNone/>
            </a:pPr>
            <a:r>
              <a:rPr lang="bn-IN" sz="2800" b="1" dirty="0" smtClean="0"/>
              <a:t>প্রশ্নঃ৬।ঈসাখাঁ কে ছিলেন?</a:t>
            </a:r>
          </a:p>
          <a:p>
            <a:pPr>
              <a:buNone/>
            </a:pPr>
            <a:r>
              <a:rPr lang="bn-IN" sz="2800" b="1" dirty="0" smtClean="0"/>
              <a:t>প্রশ্নঃ৭। ১৬১০ সম্রাট জাহাঙ্গীর ঢাকা দখলের সময় সুবেদার ইসলাম খাঁ কাদেরকে পরাজিত করে?</a:t>
            </a:r>
          </a:p>
          <a:p>
            <a:pPr>
              <a:buNone/>
            </a:pPr>
            <a:r>
              <a:rPr lang="bn-IN" sz="2800" b="1" dirty="0" smtClean="0"/>
              <a:t>প্রশ্নঃ৮।ঢাকার পুর্ব নাম কি?</a:t>
            </a:r>
          </a:p>
          <a:p>
            <a:pPr>
              <a:buNone/>
            </a:pPr>
            <a:r>
              <a:rPr lang="bn-IN" sz="2800" b="1" dirty="0" smtClean="0"/>
              <a:t>প্রশ্নঃ৯।নবাব </a:t>
            </a:r>
            <a:r>
              <a:rPr lang="bn-IN" sz="2800" b="1" dirty="0" smtClean="0">
                <a:solidFill>
                  <a:srgbClr val="002060"/>
                </a:solidFill>
              </a:rPr>
              <a:t>সিরাজ উদ্দৌলাহ কোথায় নিহত হয়?</a:t>
            </a:r>
          </a:p>
          <a:p>
            <a:pPr>
              <a:buNone/>
            </a:pPr>
            <a:r>
              <a:rPr lang="bn-IN" sz="2800" b="1" dirty="0" smtClean="0">
                <a:solidFill>
                  <a:srgbClr val="002060"/>
                </a:solidFill>
              </a:rPr>
              <a:t>প্রশ্নঃ১০।ইংরেজদের কোম্পানীর নাম কি ছিল?</a:t>
            </a:r>
            <a:endParaRPr lang="bn-IN" sz="2800" dirty="0" smtClean="0"/>
          </a:p>
          <a:p>
            <a:pPr>
              <a:buNone/>
            </a:pPr>
            <a:r>
              <a:rPr lang="bn-IN" sz="2800" dirty="0" smtClean="0"/>
              <a:t> </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path" presetSubtype="0" accel="50000" decel="50000" fill="hold" grpId="0" nodeType="clickEffect">
                                  <p:stCondLst>
                                    <p:cond delay="0"/>
                                  </p:stCondLst>
                                  <p:childTnLst>
                                    <p:animMotion origin="layout" path="M 0 0  L 0.25 0  L 0.25 0.33302  L 0 0.33302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anim calcmode="lin" valueType="num">
                                      <p:cBhvr>
                                        <p:cTn id="11" dur="500" fill="hold"/>
                                        <p:tgtEl>
                                          <p:spTgt spid="8">
                                            <p:bg/>
                                          </p:spTgt>
                                        </p:tgtEl>
                                        <p:attrNameLst>
                                          <p:attrName>ppt_w</p:attrName>
                                        </p:attrNameLst>
                                      </p:cBhvr>
                                      <p:tavLst>
                                        <p:tav tm="0">
                                          <p:val>
                                            <p:fltVal val="0"/>
                                          </p:val>
                                        </p:tav>
                                        <p:tav tm="100000">
                                          <p:val>
                                            <p:strVal val="#ppt_w"/>
                                          </p:val>
                                        </p:tav>
                                      </p:tavLst>
                                    </p:anim>
                                    <p:anim calcmode="lin" valueType="num">
                                      <p:cBhvr>
                                        <p:cTn id="12" dur="500" fill="hold"/>
                                        <p:tgtEl>
                                          <p:spTgt spid="8">
                                            <p:bg/>
                                          </p:spTgt>
                                        </p:tgtEl>
                                        <p:attrNameLst>
                                          <p:attrName>ppt_h</p:attrName>
                                        </p:attrNameLst>
                                      </p:cBhvr>
                                      <p:tavLst>
                                        <p:tav tm="0">
                                          <p:val>
                                            <p:fltVal val="0"/>
                                          </p:val>
                                        </p:tav>
                                        <p:tav tm="100000">
                                          <p:val>
                                            <p:strVal val="#ppt_h"/>
                                          </p:val>
                                        </p:tav>
                                      </p:tavLst>
                                    </p:anim>
                                    <p:animEffect transition="in" filter="fade">
                                      <p:cBhvr>
                                        <p:cTn id="13" dur="500"/>
                                        <p:tgtEl>
                                          <p:spTgt spid="8">
                                            <p:bg/>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 calcmode="lin" valueType="num">
                                      <p:cBhvr>
                                        <p:cTn id="3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p:cTn id="3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 calcmode="lin" valueType="num">
                                      <p:cBhvr>
                                        <p:cTn id="46"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8">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 calcmode="lin" valueType="num">
                                      <p:cBhvr>
                                        <p:cTn id="53"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8">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 calcmode="lin" valueType="num">
                                      <p:cBhvr>
                                        <p:cTn id="60"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 calcmode="lin" valueType="num">
                                      <p:cBhvr>
                                        <p:cTn id="67"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8">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8">
                                            <p:txEl>
                                              <p:pRg st="8" end="8"/>
                                            </p:txEl>
                                          </p:spTgt>
                                        </p:tgtEl>
                                        <p:attrNameLst>
                                          <p:attrName>style.visibility</p:attrName>
                                        </p:attrNameLst>
                                      </p:cBhvr>
                                      <p:to>
                                        <p:strVal val="visible"/>
                                      </p:to>
                                    </p:set>
                                    <p:anim calcmode="lin" valueType="num">
                                      <p:cBhvr>
                                        <p:cTn id="74"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8">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
                                            <p:txEl>
                                              <p:pRg st="9" end="9"/>
                                            </p:txEl>
                                          </p:spTgt>
                                        </p:tgtEl>
                                        <p:attrNameLst>
                                          <p:attrName>style.visibility</p:attrName>
                                        </p:attrNameLst>
                                      </p:cBhvr>
                                      <p:to>
                                        <p:strVal val="visible"/>
                                      </p:to>
                                    </p:set>
                                    <p:anim calcmode="lin" valueType="num">
                                      <p:cBhvr>
                                        <p:cTn id="81"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8">
                                            <p:txEl>
                                              <p:pRg st="9" end="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8">
                                            <p:txEl>
                                              <p:pRg st="10" end="10"/>
                                            </p:txEl>
                                          </p:spTgt>
                                        </p:tgtEl>
                                        <p:attrNameLst>
                                          <p:attrName>style.visibility</p:attrName>
                                        </p:attrNameLst>
                                      </p:cBhvr>
                                      <p:to>
                                        <p:strVal val="visible"/>
                                      </p:to>
                                    </p:set>
                                    <p:anim calcmode="lin" valueType="num">
                                      <p:cBhvr>
                                        <p:cTn id="88"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bn-IN" sz="6000" b="1" dirty="0" smtClean="0"/>
              <a:t>উত্তর মিলিয়ে দেখি</a:t>
            </a:r>
            <a:endParaRPr lang="en-US" sz="6000" b="1"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bn-IN" sz="3000" b="1" dirty="0" smtClean="0"/>
              <a:t> </a:t>
            </a:r>
            <a:r>
              <a:rPr lang="bn-IN" sz="3000" b="1" dirty="0" smtClean="0">
                <a:solidFill>
                  <a:schemeClr val="tx1">
                    <a:lumMod val="85000"/>
                    <a:lumOff val="15000"/>
                  </a:schemeClr>
                </a:solidFill>
              </a:rPr>
              <a:t>উত্তরঃ১।ফখর উদ্দিন মোবারক শাহ</a:t>
            </a:r>
            <a:r>
              <a:rPr lang="bn-IN" dirty="0" smtClean="0">
                <a:solidFill>
                  <a:schemeClr val="tx1">
                    <a:lumMod val="85000"/>
                    <a:lumOff val="15000"/>
                  </a:schemeClr>
                </a:solidFill>
              </a:rPr>
              <a:t>।</a:t>
            </a:r>
          </a:p>
          <a:p>
            <a:pPr marL="914400" lvl="1" indent="-514350">
              <a:buNone/>
            </a:pPr>
            <a:r>
              <a:rPr lang="bn-IN" sz="2600" b="1" dirty="0" smtClean="0">
                <a:solidFill>
                  <a:schemeClr val="tx1">
                    <a:lumMod val="85000"/>
                    <a:lumOff val="15000"/>
                  </a:schemeClr>
                </a:solidFill>
              </a:rPr>
              <a:t>উত্তরঃ২। তুর্কি সেনাপতি ইখতিয়ার উদ্দিন মোহাম্মদ বিন বখতিয়ার খলজি </a:t>
            </a:r>
            <a:r>
              <a:rPr lang="bn-IN" sz="2000" b="1" dirty="0" smtClean="0">
                <a:solidFill>
                  <a:schemeClr val="tx1">
                    <a:lumMod val="85000"/>
                    <a:lumOff val="15000"/>
                  </a:schemeClr>
                </a:solidFill>
              </a:rPr>
              <a:t>।</a:t>
            </a:r>
            <a:endParaRPr lang="en-US" dirty="0" smtClean="0">
              <a:solidFill>
                <a:schemeClr val="tx1">
                  <a:lumMod val="85000"/>
                  <a:lumOff val="15000"/>
                </a:schemeClr>
              </a:solidFill>
            </a:endParaRPr>
          </a:p>
          <a:p>
            <a:pPr>
              <a:buNone/>
            </a:pPr>
            <a:r>
              <a:rPr lang="bn-IN" sz="3000" b="1" dirty="0" smtClean="0">
                <a:solidFill>
                  <a:schemeClr val="tx1">
                    <a:lumMod val="85000"/>
                    <a:lumOff val="15000"/>
                  </a:schemeClr>
                </a:solidFill>
              </a:rPr>
              <a:t>উত্তরঃ৩।১৩৩৮সুলতানি শাসনের অবসান হয়।</a:t>
            </a:r>
          </a:p>
          <a:p>
            <a:pPr>
              <a:buNone/>
            </a:pPr>
            <a:r>
              <a:rPr lang="bn-IN" sz="3000" b="1" dirty="0" smtClean="0">
                <a:solidFill>
                  <a:schemeClr val="tx1">
                    <a:lumMod val="85000"/>
                    <a:lumOff val="15000"/>
                  </a:schemeClr>
                </a:solidFill>
              </a:rPr>
              <a:t>উত্তরঃ৪। নবাব আলীবর্দি খাঁন ।</a:t>
            </a:r>
          </a:p>
          <a:p>
            <a:pPr>
              <a:buNone/>
            </a:pPr>
            <a:r>
              <a:rPr lang="bn-IN" sz="3000" b="1" dirty="0" smtClean="0">
                <a:solidFill>
                  <a:schemeClr val="tx1">
                    <a:lumMod val="85000"/>
                    <a:lumOff val="15000"/>
                  </a:schemeClr>
                </a:solidFill>
              </a:rPr>
              <a:t>উত্তরঃ৫।১৫৩৮গৌর আক্রমণ করেন হুমায়ুন।</a:t>
            </a:r>
          </a:p>
          <a:p>
            <a:pPr>
              <a:buNone/>
            </a:pPr>
            <a:r>
              <a:rPr lang="bn-IN" sz="3000" b="1" dirty="0" smtClean="0">
                <a:solidFill>
                  <a:schemeClr val="tx1">
                    <a:lumMod val="85000"/>
                    <a:lumOff val="15000"/>
                  </a:schemeClr>
                </a:solidFill>
              </a:rPr>
              <a:t>উত্তরঃ৬।ঈশা খাঁ ১২ভুইয়দের শ্রেষ্ঠ। </a:t>
            </a:r>
          </a:p>
          <a:p>
            <a:pPr>
              <a:buNone/>
            </a:pPr>
            <a:r>
              <a:rPr lang="bn-IN" sz="3000" b="1" dirty="0" smtClean="0">
                <a:solidFill>
                  <a:schemeClr val="tx1">
                    <a:lumMod val="85000"/>
                    <a:lumOff val="15000"/>
                  </a:schemeClr>
                </a:solidFill>
              </a:rPr>
              <a:t>উত্তরঃ৭।১২ভুইয়াদের পরাজিত করেন।</a:t>
            </a:r>
          </a:p>
          <a:p>
            <a:pPr>
              <a:buNone/>
            </a:pPr>
            <a:r>
              <a:rPr lang="bn-IN" sz="3000" b="1" dirty="0" smtClean="0">
                <a:solidFill>
                  <a:schemeClr val="tx1">
                    <a:lumMod val="85000"/>
                    <a:lumOff val="15000"/>
                  </a:schemeClr>
                </a:solidFill>
              </a:rPr>
              <a:t>উত্তরঃ৮।জাহাংগির নগর।</a:t>
            </a:r>
          </a:p>
          <a:p>
            <a:pPr>
              <a:buNone/>
            </a:pPr>
            <a:r>
              <a:rPr lang="bn-IN" sz="3000" b="1" dirty="0" smtClean="0">
                <a:solidFill>
                  <a:schemeClr val="tx1">
                    <a:lumMod val="85000"/>
                    <a:lumOff val="15000"/>
                  </a:schemeClr>
                </a:solidFill>
              </a:rPr>
              <a:t>উত্তরঃ৯।পলশীর আমবাগানে ।</a:t>
            </a:r>
          </a:p>
          <a:p>
            <a:pPr>
              <a:buNone/>
            </a:pPr>
            <a:r>
              <a:rPr lang="bn-IN" sz="3000" b="1" dirty="0" smtClean="0">
                <a:solidFill>
                  <a:schemeClr val="tx1">
                    <a:lumMod val="85000"/>
                    <a:lumOff val="15000"/>
                  </a:schemeClr>
                </a:solidFill>
              </a:rPr>
              <a:t>উত্তরঃ১০।ইস্ট ইন্ডিয়া কোম্পাণী।</a:t>
            </a:r>
          </a:p>
          <a:p>
            <a:pPr>
              <a:buNone/>
            </a:pPr>
            <a:endParaRPr lang="bn-IN"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Scale>
                                      <p:cBhvr>
                                        <p:cTn id="2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1" end="1"/>
                                            </p:txEl>
                                          </p:spTgt>
                                        </p:tgtEl>
                                        <p:attrNameLst>
                                          <p:attrName>ppt_x</p:attrName>
                                          <p:attrName>ppt_y</p:attrName>
                                        </p:attrNameLst>
                                      </p:cBhvr>
                                    </p:animMotion>
                                    <p:animEffect transition="in" filter="fade">
                                      <p:cBhvr>
                                        <p:cTn id="22" dur="1000"/>
                                        <p:tgtEl>
                                          <p:spTgt spid="3">
                                            <p:txEl>
                                              <p:pRg st="1" end="1"/>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Scale>
                                      <p:cBhvr>
                                        <p:cTn id="2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2" end="2"/>
                                            </p:txEl>
                                          </p:spTgt>
                                        </p:tgtEl>
                                        <p:attrNameLst>
                                          <p:attrName>ppt_x</p:attrName>
                                          <p:attrName>ppt_y</p:attrName>
                                        </p:attrNameLst>
                                      </p:cBhvr>
                                    </p:animMotion>
                                    <p:animEffect transition="in" filter="fade">
                                      <p:cBhvr>
                                        <p:cTn id="27" dur="1000"/>
                                        <p:tgtEl>
                                          <p:spTgt spid="3">
                                            <p:txEl>
                                              <p:pRg st="2" end="2"/>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Scale>
                                      <p:cBhvr>
                                        <p:cTn id="30"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3" end="3"/>
                                            </p:txEl>
                                          </p:spTgt>
                                        </p:tgtEl>
                                        <p:attrNameLst>
                                          <p:attrName>ppt_x</p:attrName>
                                          <p:attrName>ppt_y</p:attrName>
                                        </p:attrNameLst>
                                      </p:cBhvr>
                                    </p:animMotion>
                                    <p:animEffect transition="in" filter="fade">
                                      <p:cBhvr>
                                        <p:cTn id="32" dur="1000"/>
                                        <p:tgtEl>
                                          <p:spTgt spid="3">
                                            <p:txEl>
                                              <p:pRg st="3" end="3"/>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Scale>
                                      <p:cBhvr>
                                        <p:cTn id="4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5" end="5"/>
                                            </p:txEl>
                                          </p:spTgt>
                                        </p:tgtEl>
                                        <p:attrNameLst>
                                          <p:attrName>ppt_x</p:attrName>
                                          <p:attrName>ppt_y</p:attrName>
                                        </p:attrNameLst>
                                      </p:cBhvr>
                                    </p:animMotion>
                                    <p:animEffect transition="in" filter="fade">
                                      <p:cBhvr>
                                        <p:cTn id="42" dur="1000"/>
                                        <p:tgtEl>
                                          <p:spTgt spid="3">
                                            <p:txEl>
                                              <p:pRg st="5" end="5"/>
                                            </p:txEl>
                                          </p:spTgt>
                                        </p:tgtEl>
                                      </p:cBhvr>
                                    </p:animEffect>
                                  </p:childTnLst>
                                </p:cTn>
                              </p:par>
                              <p:par>
                                <p:cTn id="43" presetID="5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Scale>
                                      <p:cBhvr>
                                        <p:cTn id="45"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
                                            <p:txEl>
                                              <p:pRg st="6" end="6"/>
                                            </p:txEl>
                                          </p:spTgt>
                                        </p:tgtEl>
                                        <p:attrNameLst>
                                          <p:attrName>ppt_x</p:attrName>
                                          <p:attrName>ppt_y</p:attrName>
                                        </p:attrNameLst>
                                      </p:cBhvr>
                                    </p:animMotion>
                                    <p:animEffect transition="in" filter="fade">
                                      <p:cBhvr>
                                        <p:cTn id="47" dur="1000"/>
                                        <p:tgtEl>
                                          <p:spTgt spid="3">
                                            <p:txEl>
                                              <p:pRg st="6" end="6"/>
                                            </p:txEl>
                                          </p:spTgt>
                                        </p:tgtEl>
                                      </p:cBhvr>
                                    </p:animEffect>
                                  </p:childTnLst>
                                </p:cTn>
                              </p:par>
                              <p:par>
                                <p:cTn id="48" presetID="5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Scale>
                                      <p:cBhvr>
                                        <p:cTn id="50"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
                                            <p:txEl>
                                              <p:pRg st="7" end="7"/>
                                            </p:txEl>
                                          </p:spTgt>
                                        </p:tgtEl>
                                        <p:attrNameLst>
                                          <p:attrName>ppt_x</p:attrName>
                                          <p:attrName>ppt_y</p:attrName>
                                        </p:attrNameLst>
                                      </p:cBhvr>
                                    </p:animMotion>
                                    <p:animEffect transition="in" filter="fade">
                                      <p:cBhvr>
                                        <p:cTn id="52" dur="1000"/>
                                        <p:tgtEl>
                                          <p:spTgt spid="3">
                                            <p:txEl>
                                              <p:pRg st="7" end="7"/>
                                            </p:txEl>
                                          </p:spTgt>
                                        </p:tgtEl>
                                      </p:cBhvr>
                                    </p:animEffect>
                                  </p:childTnLst>
                                </p:cTn>
                              </p:par>
                              <p:par>
                                <p:cTn id="53" presetID="5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Scale>
                                      <p:cBhvr>
                                        <p:cTn id="55"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3">
                                            <p:txEl>
                                              <p:pRg st="8" end="8"/>
                                            </p:txEl>
                                          </p:spTgt>
                                        </p:tgtEl>
                                        <p:attrNameLst>
                                          <p:attrName>ppt_x</p:attrName>
                                          <p:attrName>ppt_y</p:attrName>
                                        </p:attrNameLst>
                                      </p:cBhvr>
                                    </p:animMotion>
                                    <p:animEffect transition="in" filter="fade">
                                      <p:cBhvr>
                                        <p:cTn id="57" dur="1000"/>
                                        <p:tgtEl>
                                          <p:spTgt spid="3">
                                            <p:txEl>
                                              <p:pRg st="8" end="8"/>
                                            </p:txEl>
                                          </p:spTgt>
                                        </p:tgtEl>
                                      </p:cBhvr>
                                    </p:animEffect>
                                  </p:childTnLst>
                                </p:cTn>
                              </p:par>
                              <p:par>
                                <p:cTn id="58" presetID="5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Scale>
                                      <p:cBhvr>
                                        <p:cTn id="60"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
                                            <p:txEl>
                                              <p:pRg st="9" end="9"/>
                                            </p:txEl>
                                          </p:spTgt>
                                        </p:tgtEl>
                                        <p:attrNameLst>
                                          <p:attrName>ppt_x</p:attrName>
                                          <p:attrName>ppt_y</p:attrName>
                                        </p:attrNameLst>
                                      </p:cBhvr>
                                    </p:animMotion>
                                    <p:animEffect transition="in" filter="fade">
                                      <p:cBhvr>
                                        <p:cTn id="6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marL="742950" indent="-742950"/>
            <a:r>
              <a:rPr lang="bn-IN" sz="6000" b="1" dirty="0" smtClean="0"/>
              <a:t>প্রশ্নোত্তর শিখি </a:t>
            </a:r>
            <a:endParaRPr lang="en-US" sz="6000" b="1" dirty="0"/>
          </a:p>
        </p:txBody>
      </p:sp>
      <p:sp>
        <p:nvSpPr>
          <p:cNvPr id="4" name="Content Placeholder 3"/>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buNone/>
            </a:pPr>
            <a:r>
              <a:rPr lang="bn-IN" sz="2000" b="1" dirty="0" smtClean="0"/>
              <a:t>-পাল রাজারা ৪০০ বছর –</a:t>
            </a:r>
          </a:p>
          <a:p>
            <a:pPr marL="571500" indent="-571500">
              <a:buNone/>
            </a:pPr>
            <a:r>
              <a:rPr lang="bn-IN" sz="2000" b="1" dirty="0" smtClean="0"/>
              <a:t>১।এ বাংলায় রাজত্ব করেন।</a:t>
            </a:r>
          </a:p>
          <a:p>
            <a:pPr marL="571500" indent="-571500">
              <a:buNone/>
            </a:pPr>
            <a:r>
              <a:rPr lang="bn-IN" sz="2000" b="1" dirty="0" smtClean="0"/>
              <a:t>২।ইরাকে রাজত্ব করেন।</a:t>
            </a:r>
          </a:p>
          <a:p>
            <a:pPr marL="571500" indent="-571500">
              <a:buNone/>
            </a:pPr>
            <a:r>
              <a:rPr lang="bn-IN" sz="2000" b="1" dirty="0" smtClean="0"/>
              <a:t>৩।এ বাংলায় ব্যবসা করেন।</a:t>
            </a:r>
          </a:p>
          <a:p>
            <a:pPr marL="571500" indent="-571500">
              <a:buNone/>
            </a:pPr>
            <a:r>
              <a:rPr lang="bn-IN" sz="2000" b="1" dirty="0" smtClean="0"/>
              <a:t>নিচের কোনটি সঠিক?</a:t>
            </a:r>
          </a:p>
          <a:p>
            <a:pPr marL="571500" indent="-571500">
              <a:buNone/>
            </a:pPr>
            <a:r>
              <a:rPr lang="bn-IN" sz="2000" b="1" dirty="0" smtClean="0"/>
              <a:t>(ক)১ও৩ (খ) ২ও৩ (গ) ১,২ও৩</a:t>
            </a:r>
            <a:r>
              <a:rPr lang="bn-IN" dirty="0" smtClean="0"/>
              <a:t>।উত্তরঃ(ক) সঠিক।</a:t>
            </a:r>
          </a:p>
          <a:p>
            <a:pPr marL="571500" indent="-571500">
              <a:buNone/>
            </a:pPr>
            <a:r>
              <a:rPr lang="bn-IN" dirty="0" smtClean="0"/>
              <a:t>-</a:t>
            </a:r>
            <a:r>
              <a:rPr lang="bn-IN" sz="2000" b="1" dirty="0" smtClean="0"/>
              <a:t>ফখরুদ্দিন মোবারক শাহ স্বাধীনতা ঘোষনা করেন-</a:t>
            </a:r>
          </a:p>
          <a:p>
            <a:pPr marL="571500" indent="-571500">
              <a:buNone/>
            </a:pPr>
            <a:r>
              <a:rPr lang="bn-IN" sz="2000" b="1" dirty="0" smtClean="0"/>
              <a:t>১।গুপ্তদের বিরুদ্ধে।</a:t>
            </a:r>
          </a:p>
          <a:p>
            <a:pPr marL="571500" indent="-571500">
              <a:buNone/>
            </a:pPr>
            <a:r>
              <a:rPr lang="bn-IN" sz="2000" b="1" dirty="0" smtClean="0"/>
              <a:t>২।সেনদের বিরুদ্ধে।</a:t>
            </a:r>
          </a:p>
          <a:p>
            <a:pPr marL="571500" indent="-571500">
              <a:buNone/>
            </a:pPr>
            <a:r>
              <a:rPr lang="bn-IN" sz="2000" b="1" dirty="0" smtClean="0"/>
              <a:t>৩।সুলতানদের বিরুদ্ধে।</a:t>
            </a:r>
          </a:p>
          <a:p>
            <a:pPr marL="571500" indent="-571500">
              <a:buNone/>
            </a:pPr>
            <a:r>
              <a:rPr lang="bn-IN" sz="2200" b="1" dirty="0" smtClean="0"/>
              <a:t>নিচের কোনটি সঠিক?</a:t>
            </a:r>
          </a:p>
          <a:p>
            <a:pPr marL="571500" indent="-571500">
              <a:buNone/>
            </a:pPr>
            <a:r>
              <a:rPr lang="bn-IN" sz="2200" b="1" dirty="0" smtClean="0"/>
              <a:t>(ক)১ও৩ (খ) ৩ (গ) ১,২ও৩</a:t>
            </a:r>
            <a:r>
              <a:rPr lang="bn-IN" sz="2200" dirty="0" smtClean="0"/>
              <a:t>।</a:t>
            </a:r>
            <a:r>
              <a:rPr lang="bn-IN" sz="2600" b="1" dirty="0" smtClean="0"/>
              <a:t>উত্তরঃ (খ )সঠিক।</a:t>
            </a:r>
            <a:endParaRPr lang="bn-IN" sz="2200" b="1" dirty="0" smtClean="0"/>
          </a:p>
          <a:p>
            <a:pPr marL="571500" indent="-571500">
              <a:buNone/>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p:cTn id="14" dur="500" fill="hold"/>
                                        <p:tgtEl>
                                          <p:spTgt spid="4">
                                            <p:bg/>
                                          </p:spTgt>
                                        </p:tgtEl>
                                        <p:attrNameLst>
                                          <p:attrName>ppt_w</p:attrName>
                                        </p:attrNameLst>
                                      </p:cBhvr>
                                      <p:tavLst>
                                        <p:tav tm="0">
                                          <p:val>
                                            <p:fltVal val="0"/>
                                          </p:val>
                                        </p:tav>
                                        <p:tav tm="100000">
                                          <p:val>
                                            <p:strVal val="#ppt_w"/>
                                          </p:val>
                                        </p:tav>
                                      </p:tavLst>
                                    </p:anim>
                                    <p:anim calcmode="lin" valueType="num">
                                      <p:cBhvr>
                                        <p:cTn id="15" dur="500" fill="hold"/>
                                        <p:tgtEl>
                                          <p:spTgt spid="4">
                                            <p:bg/>
                                          </p:spTgt>
                                        </p:tgtEl>
                                        <p:attrNameLst>
                                          <p:attrName>ppt_h</p:attrName>
                                        </p:attrNameLst>
                                      </p:cBhvr>
                                      <p:tavLst>
                                        <p:tav tm="0">
                                          <p:val>
                                            <p:fltVal val="0"/>
                                          </p:val>
                                        </p:tav>
                                        <p:tav tm="100000">
                                          <p:val>
                                            <p:strVal val="#ppt_h"/>
                                          </p:val>
                                        </p:tav>
                                      </p:tavLst>
                                    </p:anim>
                                    <p:animEffect transition="in" filter="fade">
                                      <p:cBhvr>
                                        <p:cTn id="16" dur="5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 calcmode="lin" valueType="num">
                                      <p:cBhvr>
                                        <p:cTn id="70"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72" dur="500"/>
                                        <p:tgtEl>
                                          <p:spTgt spid="4">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 calcmode="lin" valueType="num">
                                      <p:cBhvr>
                                        <p:cTn id="7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79" dur="500"/>
                                        <p:tgtEl>
                                          <p:spTgt spid="4">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4">
                                            <p:txEl>
                                              <p:pRg st="9" end="9"/>
                                            </p:txEl>
                                          </p:spTgt>
                                        </p:tgtEl>
                                        <p:attrNameLst>
                                          <p:attrName>style.visibility</p:attrName>
                                        </p:attrNameLst>
                                      </p:cBhvr>
                                      <p:to>
                                        <p:strVal val="visible"/>
                                      </p:to>
                                    </p:set>
                                    <p:anim calcmode="lin" valueType="num">
                                      <p:cBhvr>
                                        <p:cTn id="84"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4">
                                            <p:txEl>
                                              <p:pRg st="10" end="10"/>
                                            </p:txEl>
                                          </p:spTgt>
                                        </p:tgtEl>
                                        <p:attrNameLst>
                                          <p:attrName>style.visibility</p:attrName>
                                        </p:attrNameLst>
                                      </p:cBhvr>
                                      <p:to>
                                        <p:strVal val="visible"/>
                                      </p:to>
                                    </p:set>
                                    <p:anim calcmode="lin" valueType="num">
                                      <p:cBhvr>
                                        <p:cTn id="91"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93" dur="500"/>
                                        <p:tgtEl>
                                          <p:spTgt spid="4">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4">
                                            <p:txEl>
                                              <p:pRg st="11" end="11"/>
                                            </p:txEl>
                                          </p:spTgt>
                                        </p:tgtEl>
                                        <p:attrNameLst>
                                          <p:attrName>style.visibility</p:attrName>
                                        </p:attrNameLst>
                                      </p:cBhvr>
                                      <p:to>
                                        <p:strVal val="visible"/>
                                      </p:to>
                                    </p:set>
                                    <p:anim calcmode="lin" valueType="num">
                                      <p:cBhvr>
                                        <p:cTn id="98"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10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a:blipFill>
            <a:blip r:embed="rId2"/>
            <a:tile tx="0" ty="0" sx="100000" sy="100000" flip="none" algn="tl"/>
          </a:blipFill>
        </p:spPr>
        <p:txBody>
          <a:bodyPr>
            <a:normAutofit/>
          </a:bodyPr>
          <a:lstStyle/>
          <a:p>
            <a:pPr algn="r"/>
            <a:r>
              <a:rPr lang="bn-IN" sz="6000" b="1" dirty="0" smtClean="0">
                <a:solidFill>
                  <a:srgbClr val="002060"/>
                </a:solidFill>
              </a:rPr>
              <a:t>বাড়ির কাজ</a:t>
            </a:r>
            <a:endParaRPr lang="en-US" sz="6000" b="1" dirty="0">
              <a:solidFill>
                <a:srgbClr val="002060"/>
              </a:solidFill>
            </a:endParaRPr>
          </a:p>
        </p:txBody>
      </p:sp>
      <p:sp>
        <p:nvSpPr>
          <p:cNvPr id="5" name="Content Placeholder 4"/>
          <p:cNvSpPr>
            <a:spLocks noGrp="1"/>
          </p:cNvSpPr>
          <p:nvPr>
            <p:ph idx="1"/>
          </p:nvPr>
        </p:nvSpPr>
        <p:spPr>
          <a:xfrm>
            <a:off x="0" y="1447800"/>
            <a:ext cx="9144000" cy="5410200"/>
          </a:xfrm>
        </p:spPr>
        <p:style>
          <a:lnRef idx="2">
            <a:schemeClr val="accent5"/>
          </a:lnRef>
          <a:fillRef idx="1">
            <a:schemeClr val="lt1"/>
          </a:fillRef>
          <a:effectRef idx="0">
            <a:schemeClr val="accent5"/>
          </a:effectRef>
          <a:fontRef idx="minor">
            <a:schemeClr val="dk1"/>
          </a:fontRef>
        </p:style>
        <p:txBody>
          <a:bodyPr>
            <a:normAutofit/>
          </a:bodyPr>
          <a:lstStyle/>
          <a:p>
            <a:pPr lvl="1">
              <a:buFont typeface="Wingdings" pitchFamily="2" charset="2"/>
              <a:buChar char="Ø"/>
            </a:pPr>
            <a:endParaRPr lang="bn-IN" dirty="0" smtClean="0"/>
          </a:p>
          <a:p>
            <a:pPr>
              <a:buFont typeface="Wingdings" pitchFamily="2" charset="2"/>
              <a:buChar char="Ø"/>
            </a:pPr>
            <a:r>
              <a:rPr lang="bn-IN" b="1" dirty="0" smtClean="0">
                <a:solidFill>
                  <a:srgbClr val="002060"/>
                </a:solidFill>
              </a:rPr>
              <a:t>উদ্দীপকটি পড়ে নিচের প্রশ্নের উওর লিখ-</a:t>
            </a:r>
          </a:p>
          <a:p>
            <a:pPr>
              <a:buNone/>
            </a:pPr>
            <a:r>
              <a:rPr lang="bn-IN" sz="1800" b="1" dirty="0" smtClean="0">
                <a:solidFill>
                  <a:srgbClr val="002060"/>
                </a:solidFill>
              </a:rPr>
              <a:t>পৃথিবীর ভু-খন্ডে এমন কিছু লোক ছিল উদ্দ্যশ্য হাসিলএর জন্য অন্য এলাকায় এসে ব্যবসা শুরু করে।তারা তাঁবুতে বসবাস করে পরে তারা জনগনের সাথে মিশে এবং সেবার জন্য এলাকা সর্দারের কাছে স্থায়ী তাঁবুর অনুমতি চাইলে অনুমতি  দেননি। সর্দারের মৃত্যুর পর পরবর্তি সর্দারের সাথে তাল বাহানা করে মেরে ফেলে এলাকায় শোষন  চালায়।</a:t>
            </a:r>
          </a:p>
          <a:p>
            <a:pPr>
              <a:buNone/>
            </a:pPr>
            <a:r>
              <a:rPr lang="bn-IN" sz="2400" b="1" dirty="0" smtClean="0">
                <a:solidFill>
                  <a:srgbClr val="002060"/>
                </a:solidFill>
              </a:rPr>
              <a:t>১।নবাব আলীবর্দি খাঁন কে ছিলেন? </a:t>
            </a:r>
          </a:p>
          <a:p>
            <a:pPr>
              <a:buNone/>
            </a:pPr>
            <a:r>
              <a:rPr lang="bn-IN" sz="2400" b="1" dirty="0" smtClean="0">
                <a:solidFill>
                  <a:srgbClr val="002060"/>
                </a:solidFill>
              </a:rPr>
              <a:t>২। নবাব আলীবর্দি খাঁন ইংরেজদেরকে দুর্ঘ  নির্মানের অনুমতি দেননি কেন?ব্যাখ্যাকর।</a:t>
            </a:r>
          </a:p>
          <a:p>
            <a:pPr>
              <a:buNone/>
            </a:pPr>
            <a:r>
              <a:rPr lang="bn-IN" sz="2400" b="1" dirty="0" smtClean="0">
                <a:solidFill>
                  <a:srgbClr val="002060"/>
                </a:solidFill>
              </a:rPr>
              <a:t>৩।দ্বৈত শাসন কি?উদ্দীপকের আলোকে ব্যাখ্যা কর।</a:t>
            </a:r>
          </a:p>
          <a:p>
            <a:pPr>
              <a:buNone/>
            </a:pPr>
            <a:r>
              <a:rPr lang="bn-IN" sz="2400" b="1" dirty="0" smtClean="0">
                <a:solidFill>
                  <a:srgbClr val="002060"/>
                </a:solidFill>
              </a:rPr>
              <a:t>৪।” সেবা করা তো ভাল কাজ”সেবার জন্য এলাকা সর্দারের কাছে স্থায়ী তাঁবুর অনুমতি চাইলে অনুমতি  দেননি। সর্দারের এ ব্যাপারে তোমার কোন মন্তব্য থাকলে?। উদ্দীপকএর আলোকে ব্যাখ্যা কর।</a:t>
            </a:r>
            <a:endParaRPr lang="en-US" sz="2400" b="1" dirty="0">
              <a:solidFill>
                <a:srgbClr val="002060"/>
              </a:solidFill>
            </a:endParaRPr>
          </a:p>
        </p:txBody>
      </p:sp>
      <p:pic>
        <p:nvPicPr>
          <p:cNvPr id="4" name="Picture 2" descr="C:\Users\Main Computer\Pictures\pictur40.jpg"/>
          <p:cNvPicPr>
            <a:picLocks noChangeAspect="1" noChangeArrowheads="1"/>
          </p:cNvPicPr>
          <p:nvPr/>
        </p:nvPicPr>
        <p:blipFill>
          <a:blip r:embed="rId3" cstate="print"/>
          <a:srcRect/>
          <a:stretch>
            <a:fillRect/>
          </a:stretch>
        </p:blipFill>
        <p:spPr bwMode="auto">
          <a:xfrm>
            <a:off x="304800" y="304800"/>
            <a:ext cx="17526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xEl>
                                              <p:pRg st="3" end="3"/>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xEl>
                                              <p:pRg st="4" end="4"/>
                                            </p:txEl>
                                          </p:spTgt>
                                        </p:tgtEl>
                                      </p:cBhvr>
                                    </p:animEffect>
                                  </p:childTnLst>
                                </p:cTn>
                              </p:par>
                              <p:par>
                                <p:cTn id="34" presetID="29"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
                                            <p:txEl>
                                              <p:pRg st="5" end="5"/>
                                            </p:txEl>
                                          </p:spTgt>
                                        </p:tgtEl>
                                      </p:cBhvr>
                                    </p:animEffect>
                                  </p:childTnLst>
                                </p:cTn>
                              </p:par>
                              <p:par>
                                <p:cTn id="39" presetID="29"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p:cTn id="41"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42"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bn-IN" sz="8000" b="1" dirty="0" smtClean="0"/>
              <a:t>সবাইকে ধন্যবাদ</a:t>
            </a:r>
            <a:endParaRPr lang="en-US" sz="8000" b="1"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381000" y="1600200"/>
            <a:ext cx="8305800" cy="5257800"/>
          </a:xfrm>
          <a:prstGeom prst="rect">
            <a:avLst/>
          </a:prstGeom>
          <a:noFill/>
          <a:ln w="9525">
            <a:noFill/>
            <a:miter lim="800000"/>
            <a:headEnd/>
            <a:tailEnd/>
          </a:ln>
          <a:effectLst/>
        </p:spPr>
      </p:pic>
      <p:sp>
        <p:nvSpPr>
          <p:cNvPr id="7" name="TextBox 6"/>
          <p:cNvSpPr txBox="1"/>
          <p:nvPr/>
        </p:nvSpPr>
        <p:spPr>
          <a:xfrm>
            <a:off x="990600" y="3505200"/>
            <a:ext cx="7391400" cy="1569660"/>
          </a:xfrm>
          <a:prstGeom prst="rect">
            <a:avLst/>
          </a:prstGeom>
          <a:noFill/>
        </p:spPr>
        <p:txBody>
          <a:bodyPr wrap="square" rtlCol="0">
            <a:spAutoFit/>
          </a:bodyPr>
          <a:lstStyle/>
          <a:p>
            <a:r>
              <a:rPr lang="bn-IN" sz="9600" b="1" dirty="0" smtClean="0">
                <a:solidFill>
                  <a:srgbClr val="FFFF00"/>
                </a:solidFill>
              </a:rPr>
              <a:t>আল্লাহ হাফেজ</a:t>
            </a:r>
            <a:endParaRPr lang="en-US" sz="9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par>
                          <p:cTn id="13" fill="hold">
                            <p:stCondLst>
                              <p:cond delay="2000"/>
                            </p:stCondLst>
                            <p:childTnLst>
                              <p:par>
                                <p:cTn id="14" presetID="10" presetClass="entr" presetSubtype="0" repeatCount="indefinite"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04800" y="-381000"/>
            <a:ext cx="8148979" cy="7455491"/>
          </a:xfrm>
          <a:prstGeom prst="rect">
            <a:avLst/>
          </a:prstGeom>
        </p:spPr>
      </p:pic>
      <p:sp>
        <p:nvSpPr>
          <p:cNvPr id="11" name="Donut 10"/>
          <p:cNvSpPr/>
          <p:nvPr/>
        </p:nvSpPr>
        <p:spPr>
          <a:xfrm>
            <a:off x="4692440" y="2533654"/>
            <a:ext cx="480060" cy="640080"/>
          </a:xfrm>
          <a:prstGeom prst="donut">
            <a:avLst>
              <a:gd name="adj" fmla="val 11448"/>
            </a:avLst>
          </a:pr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914400" y="990600"/>
            <a:ext cx="1234440" cy="1645920"/>
          </a:xfrm>
          <a:prstGeom prst="donut">
            <a:avLst>
              <a:gd name="adj" fmla="val 3452"/>
            </a:avLst>
          </a:prstGeom>
          <a:gradFill flip="none" rotWithShape="1">
            <a:gsLst>
              <a:gs pos="5000">
                <a:srgbClr val="FFFF00"/>
              </a:gs>
              <a:gs pos="38000">
                <a:srgbClr val="00B050"/>
              </a:gs>
              <a:gs pos="74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872762" y="2585287"/>
            <a:ext cx="274320" cy="365760"/>
          </a:xfrm>
          <a:prstGeom prst="ellipse">
            <a:avLst/>
          </a:pr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1143000"/>
            <a:ext cx="914400" cy="1295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4277210" y="4281885"/>
            <a:ext cx="342900" cy="457200"/>
          </a:xfrm>
          <a:prstGeom prst="donut">
            <a:avLst>
              <a:gd name="adj" fmla="val 117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6"/>
          <p:cNvSpPr/>
          <p:nvPr/>
        </p:nvSpPr>
        <p:spPr>
          <a:xfrm>
            <a:off x="1483095" y="1195010"/>
            <a:ext cx="3148697" cy="4152899"/>
          </a:xfrm>
          <a:custGeom>
            <a:avLst/>
            <a:gdLst>
              <a:gd name="connsiteX0" fmla="*/ 1775102 w 4198262"/>
              <a:gd name="connsiteY0" fmla="*/ 0 h 4152899"/>
              <a:gd name="connsiteX1" fmla="*/ 4198262 w 4198262"/>
              <a:gd name="connsiteY1" fmla="*/ 2423160 h 4152899"/>
              <a:gd name="connsiteX2" fmla="*/ 3488535 w 4198262"/>
              <a:gd name="connsiteY2" fmla="*/ 4136593 h 4152899"/>
              <a:gd name="connsiteX3" fmla="*/ 3470594 w 4198262"/>
              <a:gd name="connsiteY3" fmla="*/ 4152899 h 4152899"/>
              <a:gd name="connsiteX4" fmla="*/ 3565319 w 4198262"/>
              <a:gd name="connsiteY4" fmla="*/ 4048675 h 4152899"/>
              <a:gd name="connsiteX5" fmla="*/ 4118651 w 4198262"/>
              <a:gd name="connsiteY5" fmla="*/ 2507320 h 4152899"/>
              <a:gd name="connsiteX6" fmla="*/ 1695491 w 4198262"/>
              <a:gd name="connsiteY6" fmla="*/ 84160 h 4152899"/>
              <a:gd name="connsiteX7" fmla="*/ 154137 w 4198262"/>
              <a:gd name="connsiteY7" fmla="*/ 637492 h 4152899"/>
              <a:gd name="connsiteX8" fmla="*/ 0 w 4198262"/>
              <a:gd name="connsiteY8" fmla="*/ 777581 h 4152899"/>
              <a:gd name="connsiteX9" fmla="*/ 61670 w 4198262"/>
              <a:gd name="connsiteY9" fmla="*/ 709727 h 4152899"/>
              <a:gd name="connsiteX10" fmla="*/ 1775102 w 4198262"/>
              <a:gd name="connsiteY10" fmla="*/ 0 h 415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262" h="4152899">
                <a:moveTo>
                  <a:pt x="1775102" y="0"/>
                </a:moveTo>
                <a:cubicBezTo>
                  <a:pt x="3113376" y="0"/>
                  <a:pt x="4198262" y="1084886"/>
                  <a:pt x="4198262" y="2423160"/>
                </a:cubicBezTo>
                <a:cubicBezTo>
                  <a:pt x="4198262" y="3092297"/>
                  <a:pt x="3927040" y="3698087"/>
                  <a:pt x="3488535" y="4136593"/>
                </a:cubicBezTo>
                <a:lnTo>
                  <a:pt x="3470594" y="4152899"/>
                </a:lnTo>
                <a:lnTo>
                  <a:pt x="3565319" y="4048675"/>
                </a:lnTo>
                <a:cubicBezTo>
                  <a:pt x="3910997" y="3629810"/>
                  <a:pt x="4118651" y="3092815"/>
                  <a:pt x="4118651" y="2507320"/>
                </a:cubicBezTo>
                <a:cubicBezTo>
                  <a:pt x="4118651" y="1169046"/>
                  <a:pt x="3033765" y="84160"/>
                  <a:pt x="1695491" y="84160"/>
                </a:cubicBezTo>
                <a:cubicBezTo>
                  <a:pt x="1109996" y="84160"/>
                  <a:pt x="573002" y="291814"/>
                  <a:pt x="154137" y="637492"/>
                </a:cubicBezTo>
                <a:lnTo>
                  <a:pt x="0" y="777581"/>
                </a:lnTo>
                <a:lnTo>
                  <a:pt x="61670" y="709727"/>
                </a:lnTo>
                <a:cubicBezTo>
                  <a:pt x="500175" y="271222"/>
                  <a:pt x="1105965" y="0"/>
                  <a:pt x="1775102"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415056" flipH="1">
            <a:off x="2867283" y="5060661"/>
            <a:ext cx="1981200" cy="968078"/>
          </a:xfrm>
          <a:custGeom>
            <a:avLst/>
            <a:gdLst>
              <a:gd name="connsiteX0" fmla="*/ 781313 w 1787153"/>
              <a:gd name="connsiteY0" fmla="*/ 0 h 1906788"/>
              <a:gd name="connsiteX1" fmla="*/ 1787153 w 1787153"/>
              <a:gd name="connsiteY1" fmla="*/ 1005840 h 1906788"/>
              <a:gd name="connsiteX2" fmla="*/ 1260756 w 1787153"/>
              <a:gd name="connsiteY2" fmla="*/ 1890281 h 1906788"/>
              <a:gd name="connsiteX3" fmla="*/ 1226490 w 1787153"/>
              <a:gd name="connsiteY3" fmla="*/ 1906788 h 1906788"/>
              <a:gd name="connsiteX4" fmla="*/ 1222430 w 1787153"/>
              <a:gd name="connsiteY4" fmla="*/ 1879245 h 1906788"/>
              <a:gd name="connsiteX5" fmla="*/ 49153 w 1787153"/>
              <a:gd name="connsiteY5" fmla="*/ 398164 h 1906788"/>
              <a:gd name="connsiteX6" fmla="*/ 0 w 1787153"/>
              <a:gd name="connsiteY6" fmla="*/ 379537 h 1906788"/>
              <a:gd name="connsiteX7" fmla="*/ 70077 w 1787153"/>
              <a:gd name="connsiteY7" fmla="*/ 294604 h 1906788"/>
              <a:gd name="connsiteX8" fmla="*/ 781313 w 1787153"/>
              <a:gd name="connsiteY8" fmla="*/ 0 h 190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153" h="1906788">
                <a:moveTo>
                  <a:pt x="781313" y="0"/>
                </a:moveTo>
                <a:cubicBezTo>
                  <a:pt x="1336823" y="0"/>
                  <a:pt x="1787153" y="450330"/>
                  <a:pt x="1787153" y="1005840"/>
                </a:cubicBezTo>
                <a:cubicBezTo>
                  <a:pt x="1787153" y="1387753"/>
                  <a:pt x="1574302" y="1719952"/>
                  <a:pt x="1260756" y="1890281"/>
                </a:cubicBezTo>
                <a:lnTo>
                  <a:pt x="1226490" y="1906788"/>
                </a:lnTo>
                <a:lnTo>
                  <a:pt x="1222430" y="1879245"/>
                </a:lnTo>
                <a:cubicBezTo>
                  <a:pt x="1090078" y="1209586"/>
                  <a:pt x="643494" y="658439"/>
                  <a:pt x="49153" y="398164"/>
                </a:cubicBezTo>
                <a:lnTo>
                  <a:pt x="0" y="379537"/>
                </a:lnTo>
                <a:lnTo>
                  <a:pt x="70077" y="294604"/>
                </a:lnTo>
                <a:cubicBezTo>
                  <a:pt x="252098" y="112583"/>
                  <a:pt x="503558" y="0"/>
                  <a:pt x="781313" y="0"/>
                </a:cubicBezTo>
                <a:close/>
              </a:path>
            </a:pathLst>
          </a:cu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23"/>
          <p:cNvSpPr/>
          <p:nvPr/>
        </p:nvSpPr>
        <p:spPr>
          <a:xfrm>
            <a:off x="1143000" y="2133600"/>
            <a:ext cx="3048000" cy="3048000"/>
          </a:xfrm>
          <a:prstGeom prst="donut">
            <a:avLst>
              <a:gd name="adj" fmla="val 6614"/>
            </a:avLst>
          </a:prstGeom>
          <a:gradFill>
            <a:gsLst>
              <a:gs pos="0">
                <a:srgbClr val="FF3399"/>
              </a:gs>
              <a:gs pos="25000">
                <a:srgbClr val="FF6633"/>
              </a:gs>
              <a:gs pos="50000">
                <a:srgbClr val="FFFF00"/>
              </a:gs>
              <a:gs pos="75000">
                <a:srgbClr val="01A78F"/>
              </a:gs>
              <a:gs pos="100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rot="5400000">
            <a:off x="7998142" y="5448891"/>
            <a:ext cx="1920240" cy="138350"/>
            <a:chOff x="1271758" y="120710"/>
            <a:chExt cx="11923992" cy="184466"/>
          </a:xfrm>
        </p:grpSpPr>
        <p:cxnSp>
          <p:nvCxnSpPr>
            <p:cNvPr id="41" name="Straight Connector 40"/>
            <p:cNvCxnSpPr/>
            <p:nvPr/>
          </p:nvCxnSpPr>
          <p:spPr>
            <a:xfrm flipV="1">
              <a:off x="1271758" y="120710"/>
              <a:ext cx="11277600" cy="110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487222" y="178514"/>
              <a:ext cx="11277600" cy="110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702686" y="236318"/>
              <a:ext cx="11277600" cy="1105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918150" y="294122"/>
              <a:ext cx="11277600" cy="1105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53" name="Picture 52"/>
          <p:cNvPicPr>
            <a:picLocks noChangeAspect="1"/>
          </p:cNvPicPr>
          <p:nvPr/>
        </p:nvPicPr>
        <p:blipFill>
          <a:blip r:embed="rId4"/>
          <a:stretch>
            <a:fillRect/>
          </a:stretch>
        </p:blipFill>
        <p:spPr>
          <a:xfrm>
            <a:off x="1295400" y="2286000"/>
            <a:ext cx="2743200" cy="2743200"/>
          </a:xfrm>
          <a:custGeom>
            <a:avLst/>
            <a:gdLst>
              <a:gd name="connsiteX0" fmla="*/ 1874520 w 3749040"/>
              <a:gd name="connsiteY0" fmla="*/ 0 h 3749040"/>
              <a:gd name="connsiteX1" fmla="*/ 3749040 w 3749040"/>
              <a:gd name="connsiteY1" fmla="*/ 1874520 h 3749040"/>
              <a:gd name="connsiteX2" fmla="*/ 1874520 w 3749040"/>
              <a:gd name="connsiteY2" fmla="*/ 3749040 h 3749040"/>
              <a:gd name="connsiteX3" fmla="*/ 0 w 3749040"/>
              <a:gd name="connsiteY3" fmla="*/ 1874520 h 3749040"/>
              <a:gd name="connsiteX4" fmla="*/ 1874520 w 3749040"/>
              <a:gd name="connsiteY4" fmla="*/ 0 h 374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9040" h="3749040">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p:spPr>
      </p:pic>
      <p:sp>
        <p:nvSpPr>
          <p:cNvPr id="54" name="Freeform 53"/>
          <p:cNvSpPr/>
          <p:nvPr/>
        </p:nvSpPr>
        <p:spPr>
          <a:xfrm rot="10800000">
            <a:off x="839944" y="1743192"/>
            <a:ext cx="3148697" cy="4152899"/>
          </a:xfrm>
          <a:custGeom>
            <a:avLst/>
            <a:gdLst>
              <a:gd name="connsiteX0" fmla="*/ 1775102 w 4198262"/>
              <a:gd name="connsiteY0" fmla="*/ 0 h 4152899"/>
              <a:gd name="connsiteX1" fmla="*/ 4198262 w 4198262"/>
              <a:gd name="connsiteY1" fmla="*/ 2423160 h 4152899"/>
              <a:gd name="connsiteX2" fmla="*/ 3488535 w 4198262"/>
              <a:gd name="connsiteY2" fmla="*/ 4136593 h 4152899"/>
              <a:gd name="connsiteX3" fmla="*/ 3470594 w 4198262"/>
              <a:gd name="connsiteY3" fmla="*/ 4152899 h 4152899"/>
              <a:gd name="connsiteX4" fmla="*/ 3565319 w 4198262"/>
              <a:gd name="connsiteY4" fmla="*/ 4048675 h 4152899"/>
              <a:gd name="connsiteX5" fmla="*/ 4118651 w 4198262"/>
              <a:gd name="connsiteY5" fmla="*/ 2507320 h 4152899"/>
              <a:gd name="connsiteX6" fmla="*/ 1695491 w 4198262"/>
              <a:gd name="connsiteY6" fmla="*/ 84160 h 4152899"/>
              <a:gd name="connsiteX7" fmla="*/ 154137 w 4198262"/>
              <a:gd name="connsiteY7" fmla="*/ 637492 h 4152899"/>
              <a:gd name="connsiteX8" fmla="*/ 0 w 4198262"/>
              <a:gd name="connsiteY8" fmla="*/ 777581 h 4152899"/>
              <a:gd name="connsiteX9" fmla="*/ 61670 w 4198262"/>
              <a:gd name="connsiteY9" fmla="*/ 709727 h 4152899"/>
              <a:gd name="connsiteX10" fmla="*/ 1775102 w 4198262"/>
              <a:gd name="connsiteY10" fmla="*/ 0 h 415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262" h="4152899">
                <a:moveTo>
                  <a:pt x="1775102" y="0"/>
                </a:moveTo>
                <a:cubicBezTo>
                  <a:pt x="3113376" y="0"/>
                  <a:pt x="4198262" y="1084886"/>
                  <a:pt x="4198262" y="2423160"/>
                </a:cubicBezTo>
                <a:cubicBezTo>
                  <a:pt x="4198262" y="3092297"/>
                  <a:pt x="3927040" y="3698087"/>
                  <a:pt x="3488535" y="4136593"/>
                </a:cubicBezTo>
                <a:lnTo>
                  <a:pt x="3470594" y="4152899"/>
                </a:lnTo>
                <a:lnTo>
                  <a:pt x="3565319" y="4048675"/>
                </a:lnTo>
                <a:cubicBezTo>
                  <a:pt x="3910997" y="3629810"/>
                  <a:pt x="4118651" y="3092815"/>
                  <a:pt x="4118651" y="2507320"/>
                </a:cubicBezTo>
                <a:cubicBezTo>
                  <a:pt x="4118651" y="1169046"/>
                  <a:pt x="3033765" y="84160"/>
                  <a:pt x="1695491" y="84160"/>
                </a:cubicBezTo>
                <a:cubicBezTo>
                  <a:pt x="1109996" y="84160"/>
                  <a:pt x="573002" y="291814"/>
                  <a:pt x="154137" y="637492"/>
                </a:cubicBezTo>
                <a:lnTo>
                  <a:pt x="0" y="777581"/>
                </a:lnTo>
                <a:lnTo>
                  <a:pt x="61670" y="709727"/>
                </a:lnTo>
                <a:cubicBezTo>
                  <a:pt x="500175" y="271222"/>
                  <a:pt x="1105965" y="0"/>
                  <a:pt x="177510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nut 55"/>
          <p:cNvSpPr/>
          <p:nvPr/>
        </p:nvSpPr>
        <p:spPr>
          <a:xfrm>
            <a:off x="762000" y="1828800"/>
            <a:ext cx="342900" cy="457200"/>
          </a:xfrm>
          <a:prstGeom prst="donut">
            <a:avLst>
              <a:gd name="adj" fmla="val 11790"/>
            </a:avLst>
          </a:pr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4953000" y="1219200"/>
            <a:ext cx="3200400" cy="4038600"/>
          </a:xfrm>
          <a:prstGeom prst="rect">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srcRect l="3926" t="2893" r="16827" b="4516"/>
          <a:stretch>
            <a:fillRect/>
          </a:stretch>
        </p:blipFill>
        <p:spPr bwMode="auto">
          <a:xfrm>
            <a:off x="5257800" y="2133600"/>
            <a:ext cx="274320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5257800" y="1295400"/>
            <a:ext cx="2684417" cy="762000"/>
          </a:xfrm>
          <a:prstGeom prst="rect">
            <a:avLst/>
          </a:prstGeom>
          <a:noFill/>
          <a:ln w="9525">
            <a:noFill/>
            <a:miter lim="800000"/>
            <a:headEnd/>
            <a:tailEnd/>
          </a:ln>
          <a:effectLst/>
        </p:spPr>
      </p:pic>
    </p:spTree>
    <p:extLst>
      <p:ext uri="{BB962C8B-B14F-4D97-AF65-F5344CB8AC3E}">
        <p14:creationId xmlns:p14="http://schemas.microsoft.com/office/powerpoint/2010/main" xmlns="" val="5061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8" presetClass="emph" presetSubtype="0" autoRev="1" fill="hold" grpId="1" nodeType="withEffect">
                                  <p:stCondLst>
                                    <p:cond delay="0"/>
                                  </p:stCondLst>
                                  <p:childTnLst>
                                    <p:animRot by="21600000">
                                      <p:cBhvr>
                                        <p:cTn id="11" dur="1000" fill="hold"/>
                                        <p:tgtEl>
                                          <p:spTgt spid="24"/>
                                        </p:tgtEl>
                                        <p:attrNameLst>
                                          <p:attrName>r</p:attrName>
                                        </p:attrNameLst>
                                      </p:cBhvr>
                                    </p:animRot>
                                  </p:childTnLst>
                                </p:cTn>
                              </p:par>
                              <p:par>
                                <p:cTn id="12" presetID="18" presetClass="entr" presetSubtype="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downRight)">
                                      <p:cBhvr>
                                        <p:cTn id="14" dur="500"/>
                                        <p:tgtEl>
                                          <p:spTgt spid="17"/>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par>
                                <p:cTn id="19" presetID="22" presetClass="entr" presetSubtype="4" fill="hold" grpId="0" nodeType="withEffect">
                                  <p:stCondLst>
                                    <p:cond delay="125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3" presetClass="entr" presetSubtype="16" fill="hold" grpId="0" nodeType="withEffect">
                                  <p:stCondLst>
                                    <p:cond delay="2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par>
                                <p:cTn id="26" presetID="53" presetClass="entr" presetSubtype="16"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par>
                                <p:cTn id="31" presetID="18" presetClass="entr" presetSubtype="9"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strips(upLeft)">
                                      <p:cBhvr>
                                        <p:cTn id="33" dur="500"/>
                                        <p:tgtEl>
                                          <p:spTgt spid="54"/>
                                        </p:tgtEl>
                                      </p:cBhvr>
                                    </p:animEffect>
                                  </p:childTnLst>
                                </p:cTn>
                              </p:par>
                              <p:par>
                                <p:cTn id="34" presetID="23" presetClass="entr" presetSubtype="16"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childTnLst>
                                </p:cTn>
                              </p:par>
                            </p:childTnLst>
                          </p:cTn>
                        </p:par>
                        <p:par>
                          <p:cTn id="38" fill="hold">
                            <p:stCondLst>
                              <p:cond delay="2500"/>
                            </p:stCondLst>
                            <p:childTnLst>
                              <p:par>
                                <p:cTn id="39" presetID="18" presetClass="entr" presetSubtype="12" fill="hold" nodeType="after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strips(downLeft)">
                                      <p:cBhvr>
                                        <p:cTn id="41" dur="500"/>
                                        <p:tgtEl>
                                          <p:spTgt spid="2051"/>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050"/>
                                        </p:tgtEl>
                                        <p:attrNameLst>
                                          <p:attrName>style.visibility</p:attrName>
                                        </p:attrNameLst>
                                      </p:cBhvr>
                                      <p:to>
                                        <p:strVal val="visible"/>
                                      </p:to>
                                    </p:set>
                                    <p:animEffect transition="in" filter="fade">
                                      <p:cBhvr>
                                        <p:cTn id="4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3" grpId="0" animBg="1"/>
      <p:bldP spid="24" grpId="0" animBg="1"/>
      <p:bldP spid="24" grpId="1" animBg="1"/>
      <p:bldP spid="54"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8686800" cy="6248400"/>
          </a:xfrm>
          <a:prstGeom prst="rect">
            <a:avLst/>
          </a:prstGeom>
          <a:noFill/>
          <a:ln w="762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rot="16200000">
            <a:off x="-621941" y="-140059"/>
            <a:ext cx="1609502" cy="1889620"/>
            <a:chOff x="-2714694" y="-35700"/>
            <a:chExt cx="1609502" cy="1813420"/>
          </a:xfrm>
          <a:solidFill>
            <a:srgbClr val="C00000"/>
          </a:solidFill>
        </p:grpSpPr>
        <p:sp>
          <p:nvSpPr>
            <p:cNvPr id="5" name="Freeform 4"/>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6"/>
          <p:cNvGrpSpPr/>
          <p:nvPr/>
        </p:nvGrpSpPr>
        <p:grpSpPr>
          <a:xfrm rot="11440229">
            <a:off x="-207110" y="5181968"/>
            <a:ext cx="1609502" cy="1813420"/>
            <a:chOff x="-2714694" y="-35700"/>
            <a:chExt cx="1609502" cy="1813420"/>
          </a:xfrm>
          <a:solidFill>
            <a:srgbClr val="7030A0"/>
          </a:solidFill>
        </p:grpSpPr>
        <p:sp>
          <p:nvSpPr>
            <p:cNvPr id="8" name="Freeform 7"/>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
          <p:cNvGrpSpPr/>
          <p:nvPr/>
        </p:nvGrpSpPr>
        <p:grpSpPr>
          <a:xfrm>
            <a:off x="7848600" y="0"/>
            <a:ext cx="1609502" cy="1813420"/>
            <a:chOff x="-2714694" y="-35700"/>
            <a:chExt cx="1609502" cy="1813420"/>
          </a:xfrm>
          <a:solidFill>
            <a:srgbClr val="FFC000"/>
          </a:solidFill>
        </p:grpSpPr>
        <p:sp>
          <p:nvSpPr>
            <p:cNvPr id="11" name="Freeform 10"/>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
          <p:cNvGrpSpPr/>
          <p:nvPr/>
        </p:nvGrpSpPr>
        <p:grpSpPr>
          <a:xfrm rot="4643143">
            <a:off x="7924800" y="5257800"/>
            <a:ext cx="1609502" cy="1813420"/>
            <a:chOff x="-2714694" y="-35700"/>
            <a:chExt cx="1609502" cy="1813420"/>
          </a:xfrm>
          <a:solidFill>
            <a:schemeClr val="accent5">
              <a:lumMod val="40000"/>
              <a:lumOff val="60000"/>
            </a:schemeClr>
          </a:solidFill>
        </p:grpSpPr>
        <p:sp>
          <p:nvSpPr>
            <p:cNvPr id="14" name="Freeform 13"/>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p:cNvPicPr>
            <a:picLocks noChangeAspect="1" noChangeArrowheads="1"/>
          </p:cNvPicPr>
          <p:nvPr/>
        </p:nvPicPr>
        <p:blipFill>
          <a:blip r:embed="rId2"/>
          <a:stretch>
            <a:fillRect/>
          </a:stretch>
        </p:blipFill>
        <p:spPr bwMode="auto">
          <a:xfrm>
            <a:off x="914400" y="990600"/>
            <a:ext cx="3733800" cy="5181599"/>
          </a:xfrm>
          <a:prstGeom prst="rect">
            <a:avLst/>
          </a:prstGeom>
          <a:noFill/>
          <a:ln w="9525">
            <a:noFill/>
            <a:miter lim="800000"/>
            <a:headEnd/>
            <a:tailEnd/>
          </a:ln>
          <a:effectLst/>
        </p:spPr>
      </p:pic>
      <p:sp>
        <p:nvSpPr>
          <p:cNvPr id="17" name="Rectangle 16"/>
          <p:cNvSpPr/>
          <p:nvPr/>
        </p:nvSpPr>
        <p:spPr>
          <a:xfrm>
            <a:off x="838200" y="914400"/>
            <a:ext cx="38862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38862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914400"/>
            <a:ext cx="45719" cy="525780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00600" y="914400"/>
            <a:ext cx="45719" cy="525780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29200" y="1447800"/>
            <a:ext cx="2895600" cy="3429000"/>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a:srcRect/>
          <a:stretch>
            <a:fillRect/>
          </a:stretch>
        </p:blipFill>
        <p:spPr bwMode="auto">
          <a:xfrm>
            <a:off x="914400" y="0"/>
            <a:ext cx="7391400" cy="838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5029200" y="914400"/>
            <a:ext cx="2930068" cy="452437"/>
          </a:xfrm>
          <a:prstGeom prst="rect">
            <a:avLst/>
          </a:prstGeom>
          <a:noFill/>
          <a:ln w="9525">
            <a:noFill/>
            <a:miter lim="800000"/>
            <a:headEnd/>
            <a:tailEnd/>
          </a:ln>
          <a:effectLst/>
        </p:spPr>
      </p:pic>
      <p:grpSp>
        <p:nvGrpSpPr>
          <p:cNvPr id="32" name="Group 31"/>
          <p:cNvGrpSpPr/>
          <p:nvPr/>
        </p:nvGrpSpPr>
        <p:grpSpPr>
          <a:xfrm>
            <a:off x="5105400" y="3581400"/>
            <a:ext cx="2743200" cy="914400"/>
            <a:chOff x="5105400" y="5105400"/>
            <a:chExt cx="2743200" cy="838200"/>
          </a:xfrm>
        </p:grpSpPr>
        <p:sp>
          <p:nvSpPr>
            <p:cNvPr id="28" name="Rounded Rectangle 27"/>
            <p:cNvSpPr/>
            <p:nvPr/>
          </p:nvSpPr>
          <p:spPr>
            <a:xfrm>
              <a:off x="5105400" y="5105400"/>
              <a:ext cx="2743200" cy="8382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p:cNvPicPr>
              <a:picLocks noChangeAspect="1" noChangeArrowheads="1"/>
            </p:cNvPicPr>
            <p:nvPr/>
          </p:nvPicPr>
          <p:blipFill>
            <a:blip r:embed="rId5"/>
            <a:srcRect b="62500"/>
            <a:stretch>
              <a:fillRect/>
            </a:stretch>
          </p:blipFill>
          <p:spPr bwMode="auto">
            <a:xfrm>
              <a:off x="5105400" y="5314950"/>
              <a:ext cx="2743200" cy="336550"/>
            </a:xfrm>
            <a:prstGeom prst="rect">
              <a:avLst/>
            </a:prstGeom>
            <a:noFill/>
            <a:ln w="9525">
              <a:noFill/>
              <a:miter lim="800000"/>
              <a:headEnd/>
              <a:tailEnd/>
            </a:ln>
            <a:effectLst/>
          </p:spPr>
        </p:pic>
      </p:grpSp>
      <p:sp>
        <p:nvSpPr>
          <p:cNvPr id="31" name="TextBox 30"/>
          <p:cNvSpPr txBox="1"/>
          <p:nvPr/>
        </p:nvSpPr>
        <p:spPr>
          <a:xfrm>
            <a:off x="5181600" y="1447800"/>
            <a:ext cx="2743200" cy="1938992"/>
          </a:xfrm>
          <a:prstGeom prst="rect">
            <a:avLst/>
          </a:prstGeom>
          <a:blipFill>
            <a:blip r:embed="rId6"/>
            <a:tile tx="0" ty="0" sx="100000" sy="100000" flip="none" algn="tl"/>
          </a:blipFill>
        </p:spPr>
        <p:txBody>
          <a:bodyPr wrap="square" rtlCol="0">
            <a:spAutoFit/>
          </a:bodyPr>
          <a:lstStyle/>
          <a:p>
            <a:r>
              <a:rPr lang="bn-IN" sz="2000" dirty="0" smtClean="0"/>
              <a:t> </a:t>
            </a:r>
            <a:r>
              <a:rPr lang="bn-IN" sz="1600" b="1" dirty="0" smtClean="0"/>
              <a:t>বিষয়ঃবাংলাদেশ ও বিশ্ব পরিচয়</a:t>
            </a:r>
          </a:p>
          <a:p>
            <a:r>
              <a:rPr lang="bn-IN" sz="1600" b="1" dirty="0" smtClean="0"/>
              <a:t> ১ম অধ্যায়ঃঔপনিবেশিক যুগ</a:t>
            </a:r>
          </a:p>
          <a:p>
            <a:r>
              <a:rPr lang="bn-IN" sz="1600" b="1" dirty="0" smtClean="0"/>
              <a:t>  ও বাংলার স্বাধীনতা সংগ্রাম</a:t>
            </a:r>
          </a:p>
          <a:p>
            <a:r>
              <a:rPr lang="bn-IN" sz="1600" b="1" dirty="0" smtClean="0"/>
              <a:t>   তারিখঃ০১/০৬/২০২০ইং-</a:t>
            </a:r>
          </a:p>
          <a:p>
            <a:endParaRPr lang="bn-IN" dirty="0" smtClean="0"/>
          </a:p>
          <a:p>
            <a:r>
              <a:rPr lang="bn-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strips(downLeft)">
                                      <p:cBhvr>
                                        <p:cTn id="7" dur="500"/>
                                        <p:tgtEl>
                                          <p:spTgt spid="1029"/>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to="" calcmode="lin" valueType="num">
                                      <p:cBhvr>
                                        <p:cTn id="11" dur="1" fill="hold"/>
                                        <p:tgtEl>
                                          <p:spTgt spid="1030"/>
                                        </p:tgtEl>
                                        <p:attrNameLst>
                                          <p:attrName/>
                                        </p:attrNameLst>
                                      </p:cBhvr>
                                    </p:anim>
                                  </p:childTnLst>
                                </p:cTn>
                              </p:par>
                            </p:childTnLst>
                          </p:cTn>
                        </p:par>
                        <p:par>
                          <p:cTn id="12" fill="hold">
                            <p:stCondLst>
                              <p:cond delay="500"/>
                            </p:stCondLst>
                            <p:childTnLst>
                              <p:par>
                                <p:cTn id="13" presetID="18" presetClass="entr" presetSubtype="1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000"/>
                                        <p:tgtEl>
                                          <p:spTgt spid="31"/>
                                        </p:tgtEl>
                                      </p:cBhvr>
                                    </p:animEffect>
                                  </p:childTnLst>
                                </p:cTn>
                              </p:par>
                            </p:childTnLst>
                          </p:cTn>
                        </p:par>
                        <p:par>
                          <p:cTn id="21" fill="hold">
                            <p:stCondLst>
                              <p:cond delay="2000"/>
                            </p:stCondLst>
                            <p:childTnLst>
                              <p:par>
                                <p:cTn id="22" presetID="10" presetClass="entr" presetSubtype="0" repeatCount="indefinite"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শিখনফল</a:t>
            </a:r>
            <a:endParaRPr lang="en-US" sz="6600" b="1"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a:buNone/>
            </a:pPr>
            <a:r>
              <a:rPr lang="bn-IN" b="1" dirty="0" smtClean="0"/>
              <a:t>     এ পাঠ শেষে শিক্ষার্থীরা ---</a:t>
            </a:r>
          </a:p>
          <a:p>
            <a:pPr>
              <a:buFont typeface="Wingdings" pitchFamily="2" charset="2"/>
              <a:buChar char="Ø"/>
            </a:pPr>
            <a:r>
              <a:rPr lang="bn-IN" b="1" dirty="0" smtClean="0"/>
              <a:t>ঔপনিবেশিক কি তা </a:t>
            </a: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বলতে</a:t>
            </a:r>
            <a:r>
              <a:rPr lang="bn-IN" b="1" dirty="0" smtClean="0"/>
              <a:t> পারবে।</a:t>
            </a:r>
          </a:p>
          <a:p>
            <a:pPr>
              <a:buFont typeface="Wingdings" pitchFamily="2" charset="2"/>
              <a:buChar char="Ø"/>
            </a:pPr>
            <a:r>
              <a:rPr lang="bn-IN" b="1" dirty="0" smtClean="0"/>
              <a:t> এ বাংলায় ঔপনিবেশিকদের আগমনের কারণ </a:t>
            </a: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বর্নণা</a:t>
            </a:r>
            <a:r>
              <a:rPr lang="bn-IN" b="1" dirty="0" smtClean="0"/>
              <a:t> করতে পারবে।</a:t>
            </a:r>
          </a:p>
          <a:p>
            <a:pPr>
              <a:buFont typeface="Wingdings" pitchFamily="2" charset="2"/>
              <a:buChar char="Ø"/>
            </a:pPr>
            <a:r>
              <a:rPr lang="bn-IN" b="1" dirty="0" smtClean="0"/>
              <a:t> এ বাংলা হতে ঔপনিবেশিকদের অবসানের ক্ষেত্রে কাদের অবদান বেশি তাদের </a:t>
            </a: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নাম</a:t>
            </a:r>
            <a:r>
              <a:rPr lang="bn-IN" b="1" dirty="0" smtClean="0"/>
              <a:t> উল্লেখ করতে পারবে।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edge">
                                      <p:cBhvr>
                                        <p:cTn id="20" dur="2000"/>
                                        <p:tgtEl>
                                          <p:spTgt spid="3">
                                            <p:txEl>
                                              <p:pRg st="2" end="2"/>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3505200" y="2438400"/>
          <a:ext cx="838200" cy="685800"/>
        </p:xfrm>
        <a:graphic>
          <a:graphicData uri="http://schemas.openxmlformats.org/presentationml/2006/ole">
            <p:oleObj spid="_x0000_s47107" name="Packager Shell Object" showAsIcon="1" r:id="rId3" imgW="838440" imgH="685800" progId="Package">
              <p:embed/>
            </p:oleObj>
          </a:graphicData>
        </a:graphic>
      </p:graphicFrame>
      <p:sp>
        <p:nvSpPr>
          <p:cNvPr id="4" name="Rectangle 3"/>
          <p:cNvSpPr/>
          <p:nvPr/>
        </p:nvSpPr>
        <p:spPr>
          <a:xfrm>
            <a:off x="457200" y="838200"/>
            <a:ext cx="7772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IN" sz="3200" b="1" dirty="0" smtClean="0"/>
              <a:t>বিষয় </a:t>
            </a:r>
            <a:r>
              <a:rPr lang="en-US" sz="3200" b="1" dirty="0" smtClean="0"/>
              <a:t>:</a:t>
            </a:r>
            <a:r>
              <a:rPr lang="bn-IN" sz="3200" b="1" dirty="0" smtClean="0"/>
              <a:t>পাঠ শিরোনাম সহ  ভিডিও্ছবি দেখি</a:t>
            </a:r>
            <a:endParaRPr lang="en-US" sz="3200" b="1" dirty="0"/>
          </a:p>
        </p:txBody>
      </p:sp>
      <p:sp>
        <p:nvSpPr>
          <p:cNvPr id="5" name="Rectangle 4"/>
          <p:cNvSpPr/>
          <p:nvPr/>
        </p:nvSpPr>
        <p:spPr>
          <a:xfrm>
            <a:off x="3733800" y="1600200"/>
            <a:ext cx="715260" cy="369332"/>
          </a:xfrm>
          <a:prstGeom prst="rect">
            <a:avLst/>
          </a:prstGeom>
          <a:blipFill>
            <a:blip r:embed="rId4"/>
            <a:tile tx="0" ty="0" sx="100000" sy="100000" flip="none" algn="tl"/>
          </a:blipFill>
        </p:spPr>
        <p:txBody>
          <a:bodyPr wrap="square">
            <a:spAutoFit/>
          </a:bodyPr>
          <a:lstStyle/>
          <a:p>
            <a:r>
              <a:rPr lang="bn-IN" b="1" dirty="0" smtClean="0">
                <a:solidFill>
                  <a:srgbClr val="002060"/>
                </a:solidFill>
              </a:rPr>
              <a:t>ক্লিক২</a:t>
            </a:r>
            <a:endParaRPr lang="en-US" b="1" dirty="0">
              <a:solidFill>
                <a:srgbClr val="002060"/>
              </a:solidFill>
            </a:endParaRPr>
          </a:p>
        </p:txBody>
      </p:sp>
      <p:sp>
        <p:nvSpPr>
          <p:cNvPr id="6" name="Rectangle 5"/>
          <p:cNvSpPr/>
          <p:nvPr/>
        </p:nvSpPr>
        <p:spPr>
          <a:xfrm>
            <a:off x="-1143000" y="2438400"/>
            <a:ext cx="715260" cy="369332"/>
          </a:xfrm>
          <a:prstGeom prst="rect">
            <a:avLst/>
          </a:prstGeom>
          <a:blipFill>
            <a:blip r:embed="rId4"/>
            <a:tile tx="0" ty="0" sx="100000" sy="100000" flip="none" algn="tl"/>
          </a:blipFill>
        </p:spPr>
        <p:txBody>
          <a:bodyPr wrap="square">
            <a:spAutoFit/>
          </a:bodyPr>
          <a:lstStyle/>
          <a:p>
            <a:r>
              <a:rPr lang="bn-IN" b="1" dirty="0" smtClean="0">
                <a:solidFill>
                  <a:srgbClr val="002060"/>
                </a:solidFill>
              </a:rPr>
              <a:t>ক্লিক২</a:t>
            </a:r>
            <a:endParaRPr lang="en-US" b="1" dirty="0">
              <a:solidFill>
                <a:srgbClr val="002060"/>
              </a:solidFill>
            </a:endParaRPr>
          </a:p>
        </p:txBody>
      </p:sp>
      <p:sp>
        <p:nvSpPr>
          <p:cNvPr id="8" name="Down Arrow 7"/>
          <p:cNvSpPr/>
          <p:nvPr/>
        </p:nvSpPr>
        <p:spPr>
          <a:xfrm>
            <a:off x="3810000" y="19812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15.jpg"/>
          <p:cNvPicPr>
            <a:picLocks noChangeAspect="1"/>
          </p:cNvPicPr>
          <p:nvPr/>
        </p:nvPicPr>
        <p:blipFill>
          <a:blip r:embed="rId5"/>
          <a:stretch>
            <a:fillRect/>
          </a:stretch>
        </p:blipFill>
        <p:spPr>
          <a:xfrm>
            <a:off x="533400" y="3505200"/>
            <a:ext cx="4038600" cy="2228850"/>
          </a:xfrm>
          <a:prstGeom prst="rect">
            <a:avLst/>
          </a:prstGeom>
        </p:spPr>
      </p:pic>
      <p:pic>
        <p:nvPicPr>
          <p:cNvPr id="10" name="Picture 9" descr="16.jpeg"/>
          <p:cNvPicPr>
            <a:picLocks noChangeAspect="1"/>
          </p:cNvPicPr>
          <p:nvPr/>
        </p:nvPicPr>
        <p:blipFill>
          <a:blip r:embed="rId6"/>
          <a:stretch>
            <a:fillRect/>
          </a:stretch>
        </p:blipFill>
        <p:spPr>
          <a:xfrm>
            <a:off x="4953000" y="3200400"/>
            <a:ext cx="4038600" cy="2505075"/>
          </a:xfrm>
          <a:prstGeom prst="rect">
            <a:avLst/>
          </a:prstGeom>
        </p:spPr>
      </p:pic>
      <p:pic>
        <p:nvPicPr>
          <p:cNvPr id="11" name="Picture 10" descr="গুপ্ত সাম্রাজ্য.jpg"/>
          <p:cNvPicPr>
            <a:picLocks noChangeAspect="1"/>
          </p:cNvPicPr>
          <p:nvPr/>
        </p:nvPicPr>
        <p:blipFill>
          <a:blip r:embed="rId7"/>
          <a:srcRect l="2500" t="38148" r="9167" b="32222"/>
          <a:stretch>
            <a:fillRect/>
          </a:stretch>
        </p:blipFill>
        <p:spPr>
          <a:xfrm>
            <a:off x="381000" y="5791200"/>
            <a:ext cx="861060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repeatCount="indefinite" fill="hold" grpId="0" nodeType="afterEffect">
                                  <p:stCondLst>
                                    <p:cond delay="0"/>
                                  </p:stCondLst>
                                  <p:endCondLst>
                                    <p:cond evt="onNext" delay="0">
                                      <p:tgtEl>
                                        <p:sldTgt/>
                                      </p:tgtEl>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repeatCount="indefinite"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4)">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4800" b="1" dirty="0" smtClean="0"/>
              <a:t>ঔপনিবেশিক যুগ/শাসন কি?</a:t>
            </a:r>
            <a:endParaRPr lang="en-US" sz="4800" b="1" dirty="0"/>
          </a:p>
        </p:txBody>
      </p:sp>
      <p:sp>
        <p:nvSpPr>
          <p:cNvPr id="4" name="Content Placeholder 3"/>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buNone/>
            </a:pPr>
            <a:r>
              <a:rPr lang="bn-IN" sz="2800" b="1" dirty="0" smtClean="0">
                <a:solidFill>
                  <a:srgbClr val="002060"/>
                </a:solidFill>
              </a:rPr>
              <a:t>১৭৫৭-১৯৪৭সাল পর্যন্ত সময়কে ঔপনিবেশিক যুগ</a:t>
            </a:r>
          </a:p>
          <a:p>
            <a:pPr>
              <a:buNone/>
            </a:pPr>
            <a:r>
              <a:rPr lang="bn-IN" sz="2800" b="1" dirty="0" smtClean="0">
                <a:solidFill>
                  <a:srgbClr val="002060"/>
                </a:solidFill>
              </a:rPr>
              <a:t>বলা হয়</a:t>
            </a:r>
            <a:r>
              <a:rPr lang="bn-IN" sz="2000" b="1" dirty="0" smtClean="0">
                <a:solidFill>
                  <a:srgbClr val="002060"/>
                </a:solidFill>
              </a:rPr>
              <a:t>। অর্থাৎ আধিপত্য প্রতিষ্ঠার মাধ্যমে শাসনকার্য চালানোর ঐ স্থায়ী সময়কে ঔপনিবেশিক যুগ বলে</a:t>
            </a:r>
            <a:r>
              <a:rPr lang="bn-IN" sz="2800" b="1" dirty="0" smtClean="0">
                <a:solidFill>
                  <a:srgbClr val="002060"/>
                </a:solidFill>
              </a:rPr>
              <a:t>। যদি কোন দেশ কোনো দেশের উপর আধিপত্য প্রতিষ্ঠার মাধ্যমে শাসনকার্য চালায় তাকে ঔপনিবেশিক শাসন বলে।</a:t>
            </a:r>
            <a:endParaRPr lang="en-US" b="1" dirty="0">
              <a:solidFill>
                <a:srgbClr val="002060"/>
              </a:solidFill>
            </a:endParaRPr>
          </a:p>
        </p:txBody>
      </p:sp>
      <p:pic>
        <p:nvPicPr>
          <p:cNvPr id="5" name="Picture 4" descr="নবাব.jpg"/>
          <p:cNvPicPr>
            <a:picLocks noChangeAspect="1"/>
          </p:cNvPicPr>
          <p:nvPr/>
        </p:nvPicPr>
        <p:blipFill>
          <a:blip r:embed="rId2"/>
          <a:stretch>
            <a:fillRect/>
          </a:stretch>
        </p:blipFill>
        <p:spPr>
          <a:xfrm>
            <a:off x="685800" y="3810000"/>
            <a:ext cx="33528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গুপ্ত.jpg"/>
          <p:cNvPicPr>
            <a:picLocks noChangeAspect="1"/>
          </p:cNvPicPr>
          <p:nvPr/>
        </p:nvPicPr>
        <p:blipFill>
          <a:blip r:embed="rId3"/>
          <a:stretch>
            <a:fillRect/>
          </a:stretch>
        </p:blipFill>
        <p:spPr>
          <a:xfrm>
            <a:off x="5410200" y="3886200"/>
            <a:ext cx="2743200" cy="1143000"/>
          </a:xfrm>
          <a:prstGeom prst="rect">
            <a:avLst/>
          </a:prstGeom>
        </p:spPr>
      </p:pic>
      <p:sp>
        <p:nvSpPr>
          <p:cNvPr id="8" name="TextBox 7"/>
          <p:cNvSpPr txBox="1"/>
          <p:nvPr/>
        </p:nvSpPr>
        <p:spPr>
          <a:xfrm>
            <a:off x="1066800" y="5562600"/>
            <a:ext cx="2819400" cy="707886"/>
          </a:xfrm>
          <a:prstGeom prst="rect">
            <a:avLst/>
          </a:prstGeom>
          <a:solidFill>
            <a:srgbClr val="FFFF00"/>
          </a:solidFill>
        </p:spPr>
        <p:txBody>
          <a:bodyPr wrap="square" rtlCol="0">
            <a:spAutoFit/>
          </a:bodyPr>
          <a:lstStyle/>
          <a:p>
            <a:r>
              <a:rPr lang="bn-IN" sz="2000" b="1" dirty="0" smtClean="0">
                <a:solidFill>
                  <a:srgbClr val="002060"/>
                </a:solidFill>
              </a:rPr>
              <a:t>নবাব সিরাজ উদ্দৌলা কে পরাজয়ের পর</a:t>
            </a:r>
            <a:endParaRPr lang="en-US" sz="2000" b="1" dirty="0">
              <a:solidFill>
                <a:srgbClr val="002060"/>
              </a:solidFill>
            </a:endParaRPr>
          </a:p>
        </p:txBody>
      </p:sp>
      <p:sp>
        <p:nvSpPr>
          <p:cNvPr id="10" name="TextBox 9"/>
          <p:cNvSpPr txBox="1"/>
          <p:nvPr/>
        </p:nvSpPr>
        <p:spPr>
          <a:xfrm>
            <a:off x="5105400" y="5181600"/>
            <a:ext cx="3124200" cy="461665"/>
          </a:xfrm>
          <a:prstGeom prst="rect">
            <a:avLst/>
          </a:prstGeom>
          <a:solidFill>
            <a:srgbClr val="002060"/>
          </a:solidFill>
        </p:spPr>
        <p:txBody>
          <a:bodyPr wrap="square" rtlCol="0">
            <a:spAutoFit/>
          </a:bodyPr>
          <a:lstStyle/>
          <a:p>
            <a:r>
              <a:rPr lang="bn-IN" sz="2400" b="1" dirty="0" smtClean="0">
                <a:solidFill>
                  <a:srgbClr val="FFFF00"/>
                </a:solidFill>
              </a:rPr>
              <a:t>ঔপনিবেশিক আধিপত্য</a:t>
            </a:r>
            <a:endParaRPr lang="en-US"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5 -0.01226 L -0.35 -0.01226 " pathEditMode="relative" rAng="0" ptsTypes="AA">
                                      <p:cBhvr>
                                        <p:cTn id="6" dur="2000" fill="hold"/>
                                        <p:tgtEl>
                                          <p:spTgt spid="2"/>
                                        </p:tgtEl>
                                        <p:attrNameLst>
                                          <p:attrName>ppt_x</p:attrName>
                                          <p:attrName>ppt_y</p:attrName>
                                        </p:attrNameLst>
                                      </p:cBhvr>
                                      <p:rCtr x="75" y="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0" end="0"/>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1" end="1"/>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0.08333 0.54394 L 0.09167 0.28862 " pathEditMode="relative" rAng="0" ptsTypes="AA">
                                      <p:cBhvr>
                                        <p:cTn id="20" dur="2000" fill="hold"/>
                                        <p:tgtEl>
                                          <p:spTgt spid="5"/>
                                        </p:tgtEl>
                                        <p:attrNameLst>
                                          <p:attrName>ppt_x</p:attrName>
                                          <p:attrName>ppt_y</p:attrName>
                                        </p:attrNameLst>
                                      </p:cBhvr>
                                      <p:rCtr x="87" y="-128"/>
                                    </p:animMotion>
                                  </p:childTnLst>
                                </p:cTn>
                              </p:par>
                            </p:childTnLst>
                          </p:cTn>
                        </p:par>
                        <p:par>
                          <p:cTn id="21" fill="hold">
                            <p:stCondLst>
                              <p:cond delay="2000"/>
                            </p:stCondLst>
                            <p:childTnLst>
                              <p:par>
                                <p:cTn id="22" presetID="10" presetClass="entr" presetSubtype="0" repeatCount="indefinite"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4)">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path" presetSubtype="0" accel="50000" decel="50000" fill="hold" grpId="0" nodeType="clickEffect">
                                  <p:stCondLst>
                                    <p:cond delay="0"/>
                                  </p:stCondLst>
                                  <p:childTnLst>
                                    <p:animMotion origin="layout" path="M 0.02917 0.00277 C 0.04115 -0.02128 0.06216 -0.05574 0.08716 -0.05574 C 0.12414 -0.05574 0.15417 -0.01989 0.15417 0.02544 C 0.15417 0.04001 0.15122 0.05342 0.14514 0.06545 C 0.14618 0.06545 0.02917 0.24514 0.02917 0.24653 C 0.02917 0.24514 -0.08784 0.06545 -0.0868 0.06545 C -0.09288 0.05342 -0.09583 0.04001 -0.09583 0.02544 C -0.09583 -0.01989 -0.0658 -0.05574 -0.02777 -0.05574 C -0.00382 -0.05574 0.01719 -0.02128 0.02917 0.00277 Z " pathEditMode="relative" rAng="0" ptsTypes="fffffffff">
                                      <p:cBhvr>
                                        <p:cTn id="33" dur="2000" fill="hold"/>
                                        <p:tgtEl>
                                          <p:spTgt spid="10"/>
                                        </p:tgtEl>
                                        <p:attrNameLst>
                                          <p:attrName>ppt_x</p:attrName>
                                          <p:attrName>ppt_y</p:attrName>
                                        </p:attrNameLst>
                                      </p:cBhvr>
                                      <p:rCtr x="0"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marL="742950" indent="-742950" rtl="1">
              <a:buFont typeface="Wingdings" pitchFamily="2" charset="2"/>
              <a:buChar char="ü"/>
            </a:pPr>
            <a:r>
              <a:rPr lang="bn-IN" sz="3600" b="1" dirty="0" smtClean="0"/>
              <a:t>ঔপনিবেশিক কারা ছিল ছবি দেখে বলি</a:t>
            </a:r>
            <a:endParaRPr lang="en-US" sz="3600" b="1"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514350" indent="-514350">
              <a:buFont typeface="Wingdings" pitchFamily="2" charset="2"/>
              <a:buChar char="Ø"/>
            </a:pPr>
            <a:endParaRPr lang="bn-IN" dirty="0" smtClean="0"/>
          </a:p>
          <a:p>
            <a:pPr marL="514350" indent="-514350">
              <a:buFont typeface="Wingdings" pitchFamily="2" charset="2"/>
              <a:buChar char="Ø"/>
            </a:pPr>
            <a:r>
              <a:rPr lang="bn-IN" sz="2400" b="1" dirty="0" smtClean="0"/>
              <a:t>আর্যরা খৃষ্ঠপর্ব যুগে শাসন কায়েম করেনি</a:t>
            </a:r>
            <a:r>
              <a:rPr lang="bn-IN" sz="2100" b="1" dirty="0" smtClean="0"/>
              <a:t>।</a:t>
            </a:r>
          </a:p>
          <a:p>
            <a:pPr marL="514350" indent="-514350">
              <a:buNone/>
            </a:pPr>
            <a:endParaRPr lang="bn-IN" b="1" dirty="0" smtClean="0"/>
          </a:p>
          <a:p>
            <a:pPr marL="514350" indent="-514350">
              <a:buFont typeface="Wingdings" pitchFamily="2" charset="2"/>
              <a:buChar char="Ø"/>
            </a:pPr>
            <a:r>
              <a:rPr lang="bn-IN" b="1" dirty="0" smtClean="0"/>
              <a:t>মৌর্য সম্রাট অশোক খৃষ্ঠপুর্ব ৩য় শতকে বাংলার উত্তরাংশ দখল করে।</a:t>
            </a:r>
          </a:p>
          <a:p>
            <a:pPr marL="514350" indent="-514350">
              <a:buFont typeface="Wingdings" pitchFamily="2" charset="2"/>
              <a:buChar char="Ø"/>
            </a:pPr>
            <a:endParaRPr lang="bn-IN" b="1" dirty="0" smtClean="0"/>
          </a:p>
          <a:p>
            <a:pPr marL="514350" indent="-514350">
              <a:buFont typeface="Wingdings" pitchFamily="2" charset="2"/>
              <a:buChar char="Ø"/>
            </a:pPr>
            <a:r>
              <a:rPr lang="bn-IN" sz="2800" b="1" dirty="0" smtClean="0"/>
              <a:t>গুপ্ত সাম্রাজ্য চার শতকে৩০০বছর রাজত্ব</a:t>
            </a:r>
          </a:p>
          <a:p>
            <a:pPr marL="514350" indent="-514350">
              <a:buFont typeface="Wingdings" pitchFamily="2" charset="2"/>
              <a:buChar char="Ø"/>
            </a:pPr>
            <a:endParaRPr lang="bn-IN" b="1" dirty="0" smtClean="0"/>
          </a:p>
          <a:p>
            <a:pPr marL="514350" indent="-514350">
              <a:buFont typeface="Wingdings" pitchFamily="2" charset="2"/>
              <a:buChar char="Ø"/>
            </a:pPr>
            <a:r>
              <a:rPr lang="bn-IN" dirty="0" smtClean="0"/>
              <a:t>৭ম শতকে শশাংক উত্তর বাংলায়৩০বছর রাজত্ব।পরে১০০বছর মাতস্যন্যায় পরিনত</a:t>
            </a:r>
          </a:p>
          <a:p>
            <a:pPr marL="514350" indent="-514350">
              <a:buNone/>
            </a:pPr>
            <a:r>
              <a:rPr lang="bn-IN" dirty="0" smtClean="0"/>
              <a:t>      হয়(অরাজকতা)।</a:t>
            </a:r>
          </a:p>
          <a:p>
            <a:pPr marL="514350" indent="-514350">
              <a:buFont typeface="Wingdings" pitchFamily="2" charset="2"/>
              <a:buChar char="Ø"/>
            </a:pPr>
            <a:endParaRPr lang="bn-IN" b="1" dirty="0" smtClean="0"/>
          </a:p>
          <a:p>
            <a:pPr marL="514350" indent="-514350">
              <a:buFont typeface="Wingdings" pitchFamily="2" charset="2"/>
              <a:buChar char="Ø"/>
            </a:pPr>
            <a:endParaRPr lang="bn-IN" b="1" dirty="0" smtClean="0"/>
          </a:p>
          <a:p>
            <a:pPr marL="514350" indent="-514350">
              <a:buFont typeface="Wingdings" pitchFamily="2" charset="2"/>
              <a:buChar char="Ø"/>
            </a:pPr>
            <a:endParaRPr lang="bn-IN" b="1" dirty="0" smtClean="0"/>
          </a:p>
          <a:p>
            <a:pPr marL="514350" indent="-514350">
              <a:buFont typeface="Wingdings" pitchFamily="2" charset="2"/>
              <a:buChar char="Ø"/>
            </a:pPr>
            <a:endParaRPr lang="bn-IN" b="1" dirty="0" smtClean="0"/>
          </a:p>
          <a:p>
            <a:pPr marL="514350" indent="-514350">
              <a:buNone/>
            </a:pPr>
            <a:endParaRPr lang="bn-IN" b="1" dirty="0" smtClean="0"/>
          </a:p>
          <a:p>
            <a:pPr marL="514350" indent="-514350">
              <a:buFont typeface="Wingdings" pitchFamily="2" charset="2"/>
              <a:buChar char="Ø"/>
            </a:pPr>
            <a:endParaRPr lang="bn-IN" dirty="0" smtClean="0"/>
          </a:p>
          <a:p>
            <a:pPr marL="514350" indent="-514350">
              <a:buFont typeface="Wingdings" pitchFamily="2" charset="2"/>
              <a:buChar char="Ø"/>
            </a:pPr>
            <a:endParaRPr lang="bn-IN" dirty="0" smtClean="0"/>
          </a:p>
          <a:p>
            <a:pPr marL="514350" indent="-514350">
              <a:buFont typeface="Wingdings" pitchFamily="2" charset="2"/>
              <a:buChar char="Ø"/>
            </a:pPr>
            <a:endParaRPr lang="bn-IN" dirty="0" smtClean="0"/>
          </a:p>
          <a:p>
            <a:pPr marL="514350" indent="-514350">
              <a:buNone/>
            </a:pPr>
            <a:endParaRPr lang="bn-IN" dirty="0" smtClean="0"/>
          </a:p>
          <a:p>
            <a:pPr marL="514350" indent="-514350">
              <a:buFont typeface="Wingdings" pitchFamily="2" charset="2"/>
              <a:buChar char="Ø"/>
            </a:pPr>
            <a:endParaRPr lang="bn-IN" dirty="0" smtClean="0"/>
          </a:p>
          <a:p>
            <a:pPr marL="514350" indent="-514350">
              <a:buFont typeface="Wingdings" pitchFamily="2" charset="2"/>
              <a:buChar char="Ø"/>
            </a:pPr>
            <a:endParaRPr lang="bn-IN" dirty="0" smtClean="0"/>
          </a:p>
          <a:p>
            <a:pPr marL="514350" indent="-514350">
              <a:buFont typeface="Wingdings" pitchFamily="2" charset="2"/>
              <a:buChar char="Ø"/>
            </a:pPr>
            <a:endParaRPr lang="bn-IN" b="1" dirty="0" smtClean="0"/>
          </a:p>
          <a:p>
            <a:pPr marL="514350" indent="-514350">
              <a:buNone/>
            </a:pPr>
            <a:endParaRPr lang="bn-IN" b="1" dirty="0" smtClean="0"/>
          </a:p>
        </p:txBody>
      </p:sp>
      <p:pic>
        <p:nvPicPr>
          <p:cNvPr id="4" name="Picture 3" descr="pictur17.jpg"/>
          <p:cNvPicPr>
            <a:picLocks noChangeAspect="1"/>
          </p:cNvPicPr>
          <p:nvPr/>
        </p:nvPicPr>
        <p:blipFill>
          <a:blip r:embed="rId2"/>
          <a:stretch>
            <a:fillRect/>
          </a:stretch>
        </p:blipFill>
        <p:spPr>
          <a:xfrm>
            <a:off x="4495800" y="3124200"/>
            <a:ext cx="2514600" cy="742950"/>
          </a:xfrm>
          <a:prstGeom prst="rect">
            <a:avLst/>
          </a:prstGeom>
        </p:spPr>
      </p:pic>
      <p:pic>
        <p:nvPicPr>
          <p:cNvPr id="8" name="Picture 7" descr="গুপ্ত সাম্রাজ্য.jpg"/>
          <p:cNvPicPr>
            <a:picLocks noChangeAspect="1"/>
          </p:cNvPicPr>
          <p:nvPr/>
        </p:nvPicPr>
        <p:blipFill>
          <a:blip r:embed="rId3" cstate="print"/>
          <a:srcRect t="25000" b="18750"/>
          <a:stretch>
            <a:fillRect/>
          </a:stretch>
        </p:blipFill>
        <p:spPr>
          <a:xfrm>
            <a:off x="6096000" y="3733800"/>
            <a:ext cx="2362200"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pictur41.jpg"/>
          <p:cNvPicPr>
            <a:picLocks noChangeAspect="1"/>
          </p:cNvPicPr>
          <p:nvPr/>
        </p:nvPicPr>
        <p:blipFill>
          <a:blip r:embed="rId4"/>
          <a:stretch>
            <a:fillRect/>
          </a:stretch>
        </p:blipFill>
        <p:spPr>
          <a:xfrm>
            <a:off x="6781800" y="4953000"/>
            <a:ext cx="1687286"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15.jpg"/>
          <p:cNvPicPr>
            <a:picLocks noChangeAspect="1"/>
          </p:cNvPicPr>
          <p:nvPr/>
        </p:nvPicPr>
        <p:blipFill>
          <a:blip r:embed="rId5"/>
          <a:srcRect t="11023"/>
          <a:stretch>
            <a:fillRect/>
          </a:stretch>
        </p:blipFill>
        <p:spPr>
          <a:xfrm>
            <a:off x="5562600" y="1676400"/>
            <a:ext cx="2895600" cy="925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pictur19.jpg"/>
          <p:cNvPicPr>
            <a:picLocks noChangeAspect="1"/>
          </p:cNvPicPr>
          <p:nvPr/>
        </p:nvPicPr>
        <p:blipFill>
          <a:blip r:embed="rId6"/>
          <a:stretch>
            <a:fillRect/>
          </a:stretch>
        </p:blipFill>
        <p:spPr>
          <a:xfrm>
            <a:off x="6477000" y="4343400"/>
            <a:ext cx="1371600" cy="5547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ppt_x</p:attrName>
                                        </p:attrNameLst>
                                      </p:cBhvr>
                                      <p:tavLst>
                                        <p:tav tm="0">
                                          <p:val>
                                            <p:strVal val="#ppt_x-.2"/>
                                          </p:val>
                                        </p:tav>
                                        <p:tav tm="100000">
                                          <p:val>
                                            <p:strVal val="#ppt_x"/>
                                          </p:val>
                                        </p:tav>
                                      </p:tavLst>
                                    </p:anim>
                                    <p:anim calcmode="lin" valueType="num">
                                      <p:cBhvr>
                                        <p:cTn id="2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80">
                                          <p:stCondLst>
                                            <p:cond delay="0"/>
                                          </p:stCondLst>
                                        </p:cTn>
                                        <p:tgtEl>
                                          <p:spTgt spid="3">
                                            <p:txEl>
                                              <p:pRg st="3" end="3"/>
                                            </p:txEl>
                                          </p:spTgt>
                                        </p:tgtEl>
                                      </p:cBhvr>
                                    </p:animEffect>
                                    <p:anim calcmode="lin" valueType="num">
                                      <p:cBhvr>
                                        <p:cTn id="3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3" end="3"/>
                                            </p:txEl>
                                          </p:spTgt>
                                        </p:tgtEl>
                                      </p:cBhvr>
                                      <p:to x="100000" y="60000"/>
                                    </p:animScale>
                                    <p:animScale>
                                      <p:cBhvr>
                                        <p:cTn id="40" dur="166" decel="50000">
                                          <p:stCondLst>
                                            <p:cond delay="676"/>
                                          </p:stCondLst>
                                        </p:cTn>
                                        <p:tgtEl>
                                          <p:spTgt spid="3">
                                            <p:txEl>
                                              <p:pRg st="3" end="3"/>
                                            </p:txEl>
                                          </p:spTgt>
                                        </p:tgtEl>
                                      </p:cBhvr>
                                      <p:to x="100000" y="100000"/>
                                    </p:animScale>
                                    <p:animScale>
                                      <p:cBhvr>
                                        <p:cTn id="41" dur="26">
                                          <p:stCondLst>
                                            <p:cond delay="1312"/>
                                          </p:stCondLst>
                                        </p:cTn>
                                        <p:tgtEl>
                                          <p:spTgt spid="3">
                                            <p:txEl>
                                              <p:pRg st="3" end="3"/>
                                            </p:txEl>
                                          </p:spTgt>
                                        </p:tgtEl>
                                      </p:cBhvr>
                                      <p:to x="100000" y="80000"/>
                                    </p:animScale>
                                    <p:animScale>
                                      <p:cBhvr>
                                        <p:cTn id="42" dur="166" decel="50000">
                                          <p:stCondLst>
                                            <p:cond delay="1338"/>
                                          </p:stCondLst>
                                        </p:cTn>
                                        <p:tgtEl>
                                          <p:spTgt spid="3">
                                            <p:txEl>
                                              <p:pRg st="3" end="3"/>
                                            </p:txEl>
                                          </p:spTgt>
                                        </p:tgtEl>
                                      </p:cBhvr>
                                      <p:to x="100000" y="100000"/>
                                    </p:animScale>
                                    <p:animScale>
                                      <p:cBhvr>
                                        <p:cTn id="43" dur="26">
                                          <p:stCondLst>
                                            <p:cond delay="1642"/>
                                          </p:stCondLst>
                                        </p:cTn>
                                        <p:tgtEl>
                                          <p:spTgt spid="3">
                                            <p:txEl>
                                              <p:pRg st="3" end="3"/>
                                            </p:txEl>
                                          </p:spTgt>
                                        </p:tgtEl>
                                      </p:cBhvr>
                                      <p:to x="100000" y="90000"/>
                                    </p:animScale>
                                    <p:animScale>
                                      <p:cBhvr>
                                        <p:cTn id="44" dur="166" decel="50000">
                                          <p:stCondLst>
                                            <p:cond delay="1668"/>
                                          </p:stCondLst>
                                        </p:cTn>
                                        <p:tgtEl>
                                          <p:spTgt spid="3">
                                            <p:txEl>
                                              <p:pRg st="3" end="3"/>
                                            </p:txEl>
                                          </p:spTgt>
                                        </p:tgtEl>
                                      </p:cBhvr>
                                      <p:to x="100000" y="100000"/>
                                    </p:animScale>
                                    <p:animScale>
                                      <p:cBhvr>
                                        <p:cTn id="45" dur="26">
                                          <p:stCondLst>
                                            <p:cond delay="1808"/>
                                          </p:stCondLst>
                                        </p:cTn>
                                        <p:tgtEl>
                                          <p:spTgt spid="3">
                                            <p:txEl>
                                              <p:pRg st="3" end="3"/>
                                            </p:txEl>
                                          </p:spTgt>
                                        </p:tgtEl>
                                      </p:cBhvr>
                                      <p:to x="100000" y="95000"/>
                                    </p:animScale>
                                    <p:animScale>
                                      <p:cBhvr>
                                        <p:cTn id="46" dur="166" decel="50000">
                                          <p:stCondLst>
                                            <p:cond delay="1834"/>
                                          </p:stCondLst>
                                        </p:cTn>
                                        <p:tgtEl>
                                          <p:spTgt spid="3">
                                            <p:txEl>
                                              <p:pRg st="3" end="3"/>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770" decel="100000"/>
                                        <p:tgtEl>
                                          <p:spTgt spid="4"/>
                                        </p:tgtEl>
                                      </p:cBhvr>
                                    </p:animEffect>
                                    <p:animScale>
                                      <p:cBhvr>
                                        <p:cTn id="52" dur="770" decel="100000"/>
                                        <p:tgtEl>
                                          <p:spTgt spid="4"/>
                                        </p:tgtEl>
                                      </p:cBhvr>
                                      <p:from x="10000" y="10000"/>
                                      <p:to x="200000" y="450000"/>
                                    </p:animScale>
                                    <p:animScale>
                                      <p:cBhvr>
                                        <p:cTn id="53" dur="1230" accel="100000" fill="hold">
                                          <p:stCondLst>
                                            <p:cond delay="770"/>
                                          </p:stCondLst>
                                        </p:cTn>
                                        <p:tgtEl>
                                          <p:spTgt spid="4"/>
                                        </p:tgtEl>
                                      </p:cBhvr>
                                      <p:from x="200000" y="450000"/>
                                      <p:to x="100000" y="100000"/>
                                    </p:animScale>
                                    <p:set>
                                      <p:cBhvr>
                                        <p:cTn id="54" dur="770" fill="hold"/>
                                        <p:tgtEl>
                                          <p:spTgt spid="4"/>
                                        </p:tgtEl>
                                        <p:attrNameLst>
                                          <p:attrName>ppt_x</p:attrName>
                                        </p:attrNameLst>
                                      </p:cBhvr>
                                      <p:to>
                                        <p:strVal val="(0.5)"/>
                                      </p:to>
                                    </p:set>
                                    <p:anim from="(0.5)" to="(#ppt_x)" calcmode="lin" valueType="num">
                                      <p:cBhvr>
                                        <p:cTn id="55" dur="1230" accel="100000" fill="hold">
                                          <p:stCondLst>
                                            <p:cond delay="770"/>
                                          </p:stCondLst>
                                        </p:cTn>
                                        <p:tgtEl>
                                          <p:spTgt spid="4"/>
                                        </p:tgtEl>
                                        <p:attrNameLst>
                                          <p:attrName>ppt_x</p:attrName>
                                        </p:attrNameLst>
                                      </p:cBhvr>
                                    </p:anim>
                                    <p:set>
                                      <p:cBhvr>
                                        <p:cTn id="56" dur="770" fill="hold"/>
                                        <p:tgtEl>
                                          <p:spTgt spid="4"/>
                                        </p:tgtEl>
                                        <p:attrNameLst>
                                          <p:attrName>ppt_y</p:attrName>
                                        </p:attrNameLst>
                                      </p:cBhvr>
                                      <p:to>
                                        <p:strVal val="(#ppt_y+0.4)"/>
                                      </p:to>
                                    </p:set>
                                    <p:anim from="(#ppt_y+0.4)" to="(#ppt_y)" calcmode="lin" valueType="num">
                                      <p:cBhvr>
                                        <p:cTn id="57" dur="1230" accel="100000" fill="hold">
                                          <p:stCondLst>
                                            <p:cond delay="770"/>
                                          </p:stCondLst>
                                        </p:cTn>
                                        <p:tgtEl>
                                          <p:spTgt spid="4"/>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Scale>
                                      <p:cBhvr>
                                        <p:cTn id="6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3">
                                            <p:txEl>
                                              <p:pRg st="5" end="5"/>
                                            </p:txEl>
                                          </p:spTgt>
                                        </p:tgtEl>
                                        <p:attrNameLst>
                                          <p:attrName>ppt_x</p:attrName>
                                          <p:attrName>ppt_y</p:attrName>
                                        </p:attrNameLst>
                                      </p:cBhvr>
                                    </p:animMotion>
                                    <p:animEffect transition="in" filter="fade">
                                      <p:cBhvr>
                                        <p:cTn id="64" dur="10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Scale>
                                      <p:cBhvr>
                                        <p:cTn id="6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
                                        </p:tgtEl>
                                        <p:attrNameLst>
                                          <p:attrName>ppt_x</p:attrName>
                                          <p:attrName>ppt_y</p:attrName>
                                        </p:attrNameLst>
                                      </p:cBhvr>
                                    </p:animMotion>
                                    <p:animEffect transition="in" filter="fade">
                                      <p:cBhvr>
                                        <p:cTn id="71" dur="10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34" presetClass="entr" presetSubtype="0"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from="(-#ppt_w/2)" to="(#ppt_x)" calcmode="lin" valueType="num">
                                      <p:cBhvr>
                                        <p:cTn id="76" dur="600" fill="hold">
                                          <p:stCondLst>
                                            <p:cond delay="0"/>
                                          </p:stCondLst>
                                        </p:cTn>
                                        <p:tgtEl>
                                          <p:spTgt spid="3">
                                            <p:txEl>
                                              <p:pRg st="7" end="7"/>
                                            </p:txEl>
                                          </p:spTgt>
                                        </p:tgtEl>
                                        <p:attrNameLst>
                                          <p:attrName>ppt_x</p:attrName>
                                        </p:attrNameLst>
                                      </p:cBhvr>
                                    </p:anim>
                                    <p:anim from="0" to="-1.0" calcmode="lin" valueType="num">
                                      <p:cBhvr>
                                        <p:cTn id="77" dur="200" decel="50000" autoRev="1" fill="hold">
                                          <p:stCondLst>
                                            <p:cond delay="600"/>
                                          </p:stCondLst>
                                        </p:cTn>
                                        <p:tgtEl>
                                          <p:spTgt spid="3">
                                            <p:txEl>
                                              <p:pRg st="7" end="7"/>
                                            </p:txEl>
                                          </p:spTgt>
                                        </p:tgtEl>
                                        <p:attrNameLst>
                                          <p:attrName>xshear</p:attrName>
                                        </p:attrNameLst>
                                      </p:cBhvr>
                                    </p:anim>
                                    <p:animScale>
                                      <p:cBhvr>
                                        <p:cTn id="78" dur="200" decel="100000" autoRev="1" fill="hold">
                                          <p:stCondLst>
                                            <p:cond delay="600"/>
                                          </p:stCondLst>
                                        </p:cTn>
                                        <p:tgtEl>
                                          <p:spTgt spid="3">
                                            <p:txEl>
                                              <p:pRg st="7" end="7"/>
                                            </p:txEl>
                                          </p:spTgt>
                                        </p:tgtEl>
                                      </p:cBhvr>
                                      <p:from x="100000" y="100000"/>
                                      <p:to x="80000" y="100000"/>
                                    </p:animScale>
                                    <p:anim by="(#ppt_h/3+#ppt_w*0.1)" calcmode="lin" valueType="num">
                                      <p:cBhvr additive="sum">
                                        <p:cTn id="79" dur="200" decel="100000" autoRev="1" fill="hold">
                                          <p:stCondLst>
                                            <p:cond delay="600"/>
                                          </p:stCondLst>
                                        </p:cTn>
                                        <p:tgtEl>
                                          <p:spTgt spid="3">
                                            <p:txEl>
                                              <p:pRg st="7" end="7"/>
                                            </p:txEl>
                                          </p:spTgt>
                                        </p:tgtEl>
                                        <p:attrNameLst>
                                          <p:attrName>ppt_x</p:attrName>
                                        </p:attrNameLst>
                                      </p:cBhvr>
                                    </p:anim>
                                  </p:childTnLst>
                                </p:cTn>
                              </p:par>
                              <p:par>
                                <p:cTn id="80" presetID="34" presetClass="entr" presetSubtype="0" fill="hold" nodeType="with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from="(-#ppt_w/2)" to="(#ppt_x)" calcmode="lin" valueType="num">
                                      <p:cBhvr>
                                        <p:cTn id="82" dur="600" fill="hold">
                                          <p:stCondLst>
                                            <p:cond delay="0"/>
                                          </p:stCondLst>
                                        </p:cTn>
                                        <p:tgtEl>
                                          <p:spTgt spid="3">
                                            <p:txEl>
                                              <p:pRg st="8" end="8"/>
                                            </p:txEl>
                                          </p:spTgt>
                                        </p:tgtEl>
                                        <p:attrNameLst>
                                          <p:attrName>ppt_x</p:attrName>
                                        </p:attrNameLst>
                                      </p:cBhvr>
                                    </p:anim>
                                    <p:anim from="0" to="-1.0" calcmode="lin" valueType="num">
                                      <p:cBhvr>
                                        <p:cTn id="83" dur="200" decel="50000" autoRev="1" fill="hold">
                                          <p:stCondLst>
                                            <p:cond delay="600"/>
                                          </p:stCondLst>
                                        </p:cTn>
                                        <p:tgtEl>
                                          <p:spTgt spid="3">
                                            <p:txEl>
                                              <p:pRg st="8" end="8"/>
                                            </p:txEl>
                                          </p:spTgt>
                                        </p:tgtEl>
                                        <p:attrNameLst>
                                          <p:attrName>xshear</p:attrName>
                                        </p:attrNameLst>
                                      </p:cBhvr>
                                    </p:anim>
                                    <p:animScale>
                                      <p:cBhvr>
                                        <p:cTn id="84" dur="200" decel="100000" autoRev="1" fill="hold">
                                          <p:stCondLst>
                                            <p:cond delay="600"/>
                                          </p:stCondLst>
                                        </p:cTn>
                                        <p:tgtEl>
                                          <p:spTgt spid="3">
                                            <p:txEl>
                                              <p:pRg st="8" end="8"/>
                                            </p:txEl>
                                          </p:spTgt>
                                        </p:tgtEl>
                                      </p:cBhvr>
                                      <p:from x="100000" y="100000"/>
                                      <p:to x="80000" y="100000"/>
                                    </p:animScale>
                                    <p:anim by="(#ppt_h/3+#ppt_w*0.1)" calcmode="lin" valueType="num">
                                      <p:cBhvr additive="sum">
                                        <p:cTn id="85"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86" fill="hold">
                      <p:stCondLst>
                        <p:cond delay="indefinite"/>
                      </p:stCondLst>
                      <p:childTnLst>
                        <p:par>
                          <p:cTn id="87" fill="hold">
                            <p:stCondLst>
                              <p:cond delay="0"/>
                            </p:stCondLst>
                            <p:childTnLst>
                              <p:par>
                                <p:cTn id="88" presetID="34"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 from="(-#ppt_w/2)" to="(#ppt_x)" calcmode="lin" valueType="num">
                                      <p:cBhvr>
                                        <p:cTn id="90" dur="600" fill="hold">
                                          <p:stCondLst>
                                            <p:cond delay="0"/>
                                          </p:stCondLst>
                                        </p:cTn>
                                        <p:tgtEl>
                                          <p:spTgt spid="9"/>
                                        </p:tgtEl>
                                        <p:attrNameLst>
                                          <p:attrName>ppt_x</p:attrName>
                                        </p:attrNameLst>
                                      </p:cBhvr>
                                    </p:anim>
                                    <p:anim from="0" to="-1.0" calcmode="lin" valueType="num">
                                      <p:cBhvr>
                                        <p:cTn id="91" dur="200" decel="50000" autoRev="1" fill="hold">
                                          <p:stCondLst>
                                            <p:cond delay="600"/>
                                          </p:stCondLst>
                                        </p:cTn>
                                        <p:tgtEl>
                                          <p:spTgt spid="9"/>
                                        </p:tgtEl>
                                        <p:attrNameLst>
                                          <p:attrName>xshear</p:attrName>
                                        </p:attrNameLst>
                                      </p:cBhvr>
                                    </p:anim>
                                    <p:animScale>
                                      <p:cBhvr>
                                        <p:cTn id="92" dur="200" decel="100000" autoRev="1" fill="hold">
                                          <p:stCondLst>
                                            <p:cond delay="600"/>
                                          </p:stCondLst>
                                        </p:cTn>
                                        <p:tgtEl>
                                          <p:spTgt spid="9"/>
                                        </p:tgtEl>
                                      </p:cBhvr>
                                      <p:from x="100000" y="100000"/>
                                      <p:to x="80000" y="100000"/>
                                    </p:animScale>
                                    <p:anim by="(#ppt_h/3+#ppt_w*0.1)" calcmode="lin" valueType="num">
                                      <p:cBhvr additive="sum">
                                        <p:cTn id="93" dur="200" decel="100000" autoRev="1" fill="hold">
                                          <p:stCondLst>
                                            <p:cond delay="600"/>
                                          </p:stCondLst>
                                        </p:cTn>
                                        <p:tgtEl>
                                          <p:spTgt spid="9"/>
                                        </p:tgtEl>
                                        <p:attrNameLst>
                                          <p:attrName>ppt_x</p:attrName>
                                        </p:attrNameLst>
                                      </p:cBhvr>
                                    </p:anim>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nodeType="click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1000" fill="hold"/>
                                        <p:tgtEl>
                                          <p:spTgt spid="11"/>
                                        </p:tgtEl>
                                        <p:attrNameLst>
                                          <p:attrName>ppt_x</p:attrName>
                                        </p:attrNameLst>
                                      </p:cBhvr>
                                      <p:tavLst>
                                        <p:tav tm="0">
                                          <p:val>
                                            <p:strVal val="#ppt_x-.2"/>
                                          </p:val>
                                        </p:tav>
                                        <p:tav tm="100000">
                                          <p:val>
                                            <p:strVal val="#ppt_x"/>
                                          </p:val>
                                        </p:tav>
                                      </p:tavLst>
                                    </p:anim>
                                    <p:anim calcmode="lin" valueType="num">
                                      <p:cBhvr>
                                        <p:cTn id="9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5400" b="1" dirty="0" smtClean="0">
                <a:solidFill>
                  <a:srgbClr val="002060"/>
                </a:solidFill>
              </a:rPr>
              <a:t>আর ওপড়ি ও শিখি</a:t>
            </a:r>
            <a:endParaRPr lang="en-US" sz="5400" b="1" dirty="0">
              <a:solidFill>
                <a:srgbClr val="002060"/>
              </a:solidFill>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514350" indent="-514350">
              <a:buNone/>
            </a:pPr>
            <a:endParaRPr lang="bn-IN" sz="2000" dirty="0" smtClean="0"/>
          </a:p>
          <a:p>
            <a:pPr marL="514350" indent="-514350">
              <a:buFont typeface="Wingdings" pitchFamily="2" charset="2"/>
              <a:buChar char="Ø"/>
            </a:pPr>
            <a:r>
              <a:rPr lang="bn-IN" sz="2000" b="1" dirty="0" smtClean="0"/>
              <a:t>পাল রাজারা দীর্ঘস্থায়ী৪০০বছর ইহা বাঙ্গালীদের</a:t>
            </a:r>
          </a:p>
          <a:p>
            <a:pPr marL="514350" indent="-514350">
              <a:buNone/>
            </a:pPr>
            <a:r>
              <a:rPr lang="bn-IN" sz="2000" b="1" dirty="0" smtClean="0"/>
              <a:t> দীর্ঘস্থায়ী রাজত্বকাল।যা </a:t>
            </a:r>
            <a:r>
              <a:rPr lang="b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৮০০-১১০০প্রায়</a:t>
            </a:r>
            <a:r>
              <a:rPr lang="bn-IN" sz="2000" b="1" dirty="0" smtClean="0"/>
              <a:t>।</a:t>
            </a:r>
          </a:p>
          <a:p>
            <a:pPr marL="1314450" lvl="2" indent="-514350">
              <a:buFont typeface="Wingdings" pitchFamily="2" charset="2"/>
              <a:buChar char="Ø"/>
            </a:pPr>
            <a:r>
              <a:rPr lang="bn-IN" sz="2000" b="1" dirty="0" smtClean="0"/>
              <a:t>সেন রাজারা ক্ষমতায় দক্ষিণ ভারতের কনটক </a:t>
            </a:r>
            <a:r>
              <a:rPr lang="b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থেকে১১০০-১২০৩প্রায়১০০</a:t>
            </a:r>
            <a:r>
              <a:rPr lang="bn-IN" sz="2000" b="1" dirty="0" smtClean="0"/>
              <a:t> শাসন করে।</a:t>
            </a:r>
          </a:p>
          <a:p>
            <a:pPr marL="914400" lvl="1" indent="-514350">
              <a:buFont typeface="Wingdings" pitchFamily="2" charset="2"/>
              <a:buChar char="Ø"/>
            </a:pPr>
            <a:r>
              <a:rPr lang="bn-IN" sz="2000" b="1" dirty="0" smtClean="0"/>
              <a:t>তুর্কি সেনাপতি ইখতিয়ার উদ্দিন মোহাম্মদ বিন বখতিয়ার খলজি  রাজা লক্ষণ সেনকে পরাজিত করে বাংলার১ছোট অংশ দখল করে রাজত্ব </a:t>
            </a:r>
            <a:r>
              <a:rPr lang="b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করেন১২০৪-১২০৬</a:t>
            </a:r>
            <a:r>
              <a:rPr lang="bn-IN" sz="2000" b="1" dirty="0" smtClean="0"/>
              <a:t> এ সময়ে ৩টি বিভাগে প্রতিষ্টিত ছিল এগুলোকে  </a:t>
            </a:r>
          </a:p>
          <a:p>
            <a:pPr marL="1314450" lvl="2" indent="-514350">
              <a:buNone/>
            </a:pPr>
            <a:r>
              <a:rPr lang="bn-IN" sz="2000" b="1" dirty="0" smtClean="0"/>
              <a:t>ইলকিম বলা হতো১২০৬-১৩৩৮</a:t>
            </a:r>
            <a:r>
              <a:rPr lang="bn-IN"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bn-IN" sz="1600" b="1" dirty="0" smtClean="0"/>
          </a:p>
          <a:p>
            <a:pPr marL="1314450" lvl="2" indent="-514350">
              <a:buFont typeface="Wingdings" pitchFamily="2" charset="2"/>
              <a:buChar char="Ø"/>
            </a:pPr>
            <a:r>
              <a:rPr lang="bn-IN" b="1" dirty="0" smtClean="0"/>
              <a:t>ফখরুদ্দিন মোবারক শাহ সুলতানদের বিরুদ্ধে স্বাধীনতা ঘোষ্ ণা দিয়ে রাজত্ব করেন(২০০বছর রাজত্ব </a:t>
            </a: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থাকে১৩৩৮-১৫৩৮মুসলমানদের</a:t>
            </a:r>
            <a:r>
              <a:rPr lang="bn-IN" b="1" dirty="0" smtClean="0"/>
              <a:t> হাতে)।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800" decel="100000"/>
                                        <p:tgtEl>
                                          <p:spTgt spid="3">
                                            <p:txEl>
                                              <p:pRg st="4" end="4"/>
                                            </p:txEl>
                                          </p:spTgt>
                                        </p:tgtEl>
                                      </p:cBhvr>
                                    </p:animEffect>
                                    <p:anim calcmode="lin" valueType="num">
                                      <p:cBhvr>
                                        <p:cTn id="56"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800" decel="100000"/>
                                        <p:tgtEl>
                                          <p:spTgt spid="3">
                                            <p:txEl>
                                              <p:pRg st="5" end="5"/>
                                            </p:txEl>
                                          </p:spTgt>
                                        </p:tgtEl>
                                      </p:cBhvr>
                                    </p:animEffect>
                                    <p:anim calcmode="lin" valueType="num">
                                      <p:cBhvr>
                                        <p:cTn id="6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1000"/>
                                        <p:tgtEl>
                                          <p:spTgt spid="3">
                                            <p:txEl>
                                              <p:pRg st="6" end="6"/>
                                            </p:txEl>
                                          </p:spTgt>
                                        </p:tgtEl>
                                      </p:cBhvr>
                                    </p:animEffect>
                                    <p:anim calcmode="lin" valueType="num">
                                      <p:cBhvr>
                                        <p:cTn id="7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3848515</TotalTime>
  <Words>1031</Words>
  <Application>Microsoft Office PowerPoint</Application>
  <PresentationFormat>On-screen Show (4:3)</PresentationFormat>
  <Paragraphs>166</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Packager Shell Object</vt:lpstr>
      <vt:lpstr>Slide 1</vt:lpstr>
      <vt:lpstr>স্বাগতম</vt:lpstr>
      <vt:lpstr>Slide 3</vt:lpstr>
      <vt:lpstr>Slide 4</vt:lpstr>
      <vt:lpstr>শিখনফল</vt:lpstr>
      <vt:lpstr>Slide 6</vt:lpstr>
      <vt:lpstr>ঔপনিবেশিক যুগ/শাসন কি?</vt:lpstr>
      <vt:lpstr>ঔপনিবেশিক কারা ছিল ছবি দেখে বলি</vt:lpstr>
      <vt:lpstr>আর ওপড়ি ও শিখি</vt:lpstr>
      <vt:lpstr>Slide 10</vt:lpstr>
      <vt:lpstr>Slide 11</vt:lpstr>
      <vt:lpstr>একক কাজ</vt:lpstr>
      <vt:lpstr>Slide 13</vt:lpstr>
      <vt:lpstr>কি দেখছ?</vt:lpstr>
      <vt:lpstr>তাঁরা কে ?চিন কি?</vt:lpstr>
      <vt:lpstr>জোড়ায় কাজ</vt:lpstr>
      <vt:lpstr>কি দেখছ?</vt:lpstr>
      <vt:lpstr>ছবিতে কি  দেখছ?</vt:lpstr>
      <vt:lpstr>তাঁরা ২জন কে?</vt:lpstr>
      <vt:lpstr>দলীয় কাজ</vt:lpstr>
      <vt:lpstr>মুল্যায়ন</vt:lpstr>
      <vt:lpstr>উত্তর মিলিয়ে দেখি</vt:lpstr>
      <vt:lpstr>প্রশ্নোত্তর শিখি </vt:lpstr>
      <vt:lpstr>বাড়ির কাজ</vt:lpstr>
      <vt:lpstr>সবাইকে 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Main Computer</dc:creator>
  <cp:lastModifiedBy>Main Computer</cp:lastModifiedBy>
  <cp:revision>360</cp:revision>
  <dcterms:created xsi:type="dcterms:W3CDTF">2006-08-16T00:00:00Z</dcterms:created>
  <dcterms:modified xsi:type="dcterms:W3CDTF">2020-06-02T04:03:14Z</dcterms:modified>
</cp:coreProperties>
</file>