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2" y="381000"/>
            <a:ext cx="8766628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76600" y="3505200"/>
            <a:ext cx="15392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বল</a:t>
            </a:r>
          </a:p>
        </p:txBody>
      </p:sp>
    </p:spTree>
    <p:extLst>
      <p:ext uri="{BB962C8B-B14F-4D97-AF65-F5344CB8AC3E}">
        <p14:creationId xmlns:p14="http://schemas.microsoft.com/office/powerpoint/2010/main" val="152169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7315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অসাম্য </a:t>
            </a:r>
            <a:r>
              <a:rPr lang="bn-BD" sz="2400" dirty="0">
                <a:solidFill>
                  <a:srgbClr val="FF0000"/>
                </a:solidFill>
              </a:rPr>
              <a:t>বল</a:t>
            </a:r>
            <a:endParaRPr lang="bn-BD" dirty="0">
              <a:solidFill>
                <a:srgbClr val="FF0000"/>
              </a:solidFill>
            </a:endParaRPr>
          </a:p>
          <a:p>
            <a:r>
              <a:rPr lang="bn-BD" dirty="0">
                <a:solidFill>
                  <a:srgbClr val="00B050"/>
                </a:solidFill>
              </a:rPr>
              <a:t>কোন বস্তুর উপর একাধিক বলের ক্রিয়ায় যদি বলের লব্ধি </a:t>
            </a:r>
            <a:r>
              <a:rPr lang="bn-BD" dirty="0" smtClean="0">
                <a:solidFill>
                  <a:srgbClr val="00B050"/>
                </a:solidFill>
              </a:rPr>
              <a:t>শুন্য না  </a:t>
            </a:r>
            <a:r>
              <a:rPr lang="bn-BD" dirty="0">
                <a:solidFill>
                  <a:srgbClr val="00B050"/>
                </a:solidFill>
              </a:rPr>
              <a:t>হয়</a:t>
            </a:r>
          </a:p>
          <a:p>
            <a:r>
              <a:rPr lang="bn-BD" dirty="0">
                <a:solidFill>
                  <a:srgbClr val="00B050"/>
                </a:solidFill>
              </a:rPr>
              <a:t>বা বস্তুর কোন ত্বরণ সৃষ্টি  </a:t>
            </a:r>
            <a:r>
              <a:rPr lang="bn-BD" dirty="0" smtClean="0">
                <a:solidFill>
                  <a:srgbClr val="00B050"/>
                </a:solidFill>
              </a:rPr>
              <a:t>হয় </a:t>
            </a:r>
            <a:r>
              <a:rPr lang="bn-BD" dirty="0">
                <a:solidFill>
                  <a:srgbClr val="00B050"/>
                </a:solidFill>
              </a:rPr>
              <a:t>তবে তাকে </a:t>
            </a:r>
            <a:r>
              <a:rPr lang="bn-BD" dirty="0" smtClean="0">
                <a:solidFill>
                  <a:srgbClr val="00B050"/>
                </a:solidFill>
              </a:rPr>
              <a:t>অসাম্য </a:t>
            </a:r>
            <a:r>
              <a:rPr lang="bn-BD" dirty="0">
                <a:solidFill>
                  <a:srgbClr val="00B050"/>
                </a:solidFill>
              </a:rPr>
              <a:t>বল বলে</a:t>
            </a:r>
            <a:r>
              <a:rPr lang="bn-BD" dirty="0" smtClean="0">
                <a:solidFill>
                  <a:srgbClr val="00B050"/>
                </a:solidFill>
              </a:rPr>
              <a:t>।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5" name="AutoShape 2" descr="Unbalanced Forces - MyRan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Unbalanced Forces - MyRan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Unbalanced Forces - MyRan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8" descr="Unbalanced Forces - MyRan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Balanced Force : Definition, Examples, Unbalanced Forc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Balanced Force : Definition, Examples, Unbalanced Forc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1712356"/>
            <a:ext cx="3527425" cy="16287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74" y="3881437"/>
            <a:ext cx="4035425" cy="183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2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4722" y="609600"/>
            <a:ext cx="5200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/>
              <a:t>প্রকৃতির মৌলিক বল চারটি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1524000"/>
            <a:ext cx="17796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/>
              <a:t>মহাকর্ষ বল</a:t>
            </a:r>
          </a:p>
          <a:p>
            <a:pPr algn="ctr"/>
            <a:endParaRPr lang="en-US" sz="2400" b="1" dirty="0"/>
          </a:p>
        </p:txBody>
      </p:sp>
      <p:sp>
        <p:nvSpPr>
          <p:cNvPr id="4" name="Down Arrow 3"/>
          <p:cNvSpPr/>
          <p:nvPr/>
        </p:nvSpPr>
        <p:spPr>
          <a:xfrm>
            <a:off x="3711456" y="2006602"/>
            <a:ext cx="364558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2627" y="2527300"/>
            <a:ext cx="2675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/>
              <a:t>দূর্বল নিউক্লিয় বল</a:t>
            </a:r>
          </a:p>
          <a:p>
            <a:pPr algn="ctr"/>
            <a:endParaRPr lang="en-US" sz="2400" b="1" dirty="0"/>
          </a:p>
        </p:txBody>
      </p:sp>
      <p:sp>
        <p:nvSpPr>
          <p:cNvPr id="6" name="Down Arrow 5"/>
          <p:cNvSpPr/>
          <p:nvPr/>
        </p:nvSpPr>
        <p:spPr>
          <a:xfrm>
            <a:off x="3651419" y="3048000"/>
            <a:ext cx="429074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37442" y="3708400"/>
            <a:ext cx="3086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/>
              <a:t>তাড়িত চৌম্বকীয় বল</a:t>
            </a:r>
            <a:endParaRPr lang="en-US" sz="2400" b="1" dirty="0"/>
          </a:p>
        </p:txBody>
      </p:sp>
      <p:sp>
        <p:nvSpPr>
          <p:cNvPr id="8" name="Down Arrow 7"/>
          <p:cNvSpPr/>
          <p:nvPr/>
        </p:nvSpPr>
        <p:spPr>
          <a:xfrm>
            <a:off x="3711455" y="4170065"/>
            <a:ext cx="424595" cy="630535"/>
          </a:xfrm>
          <a:prstGeom prst="downArrow">
            <a:avLst>
              <a:gd name="adj1" fmla="val 50000"/>
              <a:gd name="adj2" fmla="val 55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42627" y="4876800"/>
            <a:ext cx="271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 smtClean="0"/>
              <a:t>সবল নিউক্লিয় বল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0872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5489" y="838199"/>
            <a:ext cx="29370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</a:rPr>
              <a:t>বাড়ির কাজ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793037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নিউটনের ১ম সূত্র হতে বল জড়তার সংজ্ঞা লিখবা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ভর জড়তার পরিমাপক, ব্যাখ্যা কর।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থেমে থাকা গাড়ি হটাত চলতে শুরু করলে যাত্রীরা পিছনের </a:t>
            </a:r>
          </a:p>
          <a:p>
            <a:r>
              <a:rPr lang="bn-BD" sz="2400" dirty="0" smtClean="0">
                <a:solidFill>
                  <a:srgbClr val="00B050"/>
                </a:solidFill>
              </a:rPr>
              <a:t>দিকে হেলে পড়ে কেন?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গাড়িতে ওঠে সিল্ট বেল্ট পরতে হয় কেন?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স্পর্শ বল ও অস্পর্শ বলের মধ্যে পার্থক্য লিখ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সাম্য বল ও অসাম্য বলের মধ্যে পার্থক্য লিখ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7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471948"/>
            <a:ext cx="26805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b="1" dirty="0" smtClean="0">
                <a:solidFill>
                  <a:srgbClr val="0070C0"/>
                </a:solidFill>
              </a:rPr>
              <a:t>শিখনফল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82686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নিঊটনের ১ম সূত্র সম্পর্কে ধারণা পাবে।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জড়তা সম্পর্কে ধারনা পাবে।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স্থিতি জড়তা ও গতি জড়তার ধারনা পাবে।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জড়তা আমাদের বাস্তব জড়তার প্রয়োগ সম্পর্কে ধারনা পাবে।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sz="2400" dirty="0" smtClean="0">
                <a:solidFill>
                  <a:srgbClr val="00B050"/>
                </a:solidFill>
              </a:rPr>
              <a:t>বলের সংজ্ঞা সহ বিভিন্ন বলের ধারনা পাবে। 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9043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নিউটনের ১ম সূত্রঃ</a:t>
            </a:r>
          </a:p>
          <a:p>
            <a:r>
              <a:rPr lang="bn-BD" sz="2000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বাহ্যিক বল প্রয়োগ না করলে স্থির বস্তু চিরকাল স্থিরই থাকে এবং গতিশীল বস্তু </a:t>
            </a:r>
          </a:p>
          <a:p>
            <a:r>
              <a:rPr lang="bn-BD" sz="2000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সমবেগে একই সরলরেখা বরাবর চলতে থাকে।</a:t>
            </a:r>
            <a:endParaRPr lang="en-US" sz="2000" dirty="0">
              <a:solidFill>
                <a:srgbClr val="00206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1026" name="Picture 2" descr="Physics force test Flashcards | Quiz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476250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79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864" y="424934"/>
            <a:ext cx="859401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জড়তাঃ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কোন বস্তু যে অবস্থায় আছে চিরকাল সেই অবস্থায় থাকতে চাওয়ার 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প্রবণতাকে</a:t>
            </a:r>
            <a:r>
              <a:rPr lang="bn-BD" sz="2400" dirty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  <a:latin typeface="Siyam Rupali" pitchFamily="2" charset="0"/>
                <a:cs typeface="Siyam Rupali" pitchFamily="2" charset="0"/>
              </a:rPr>
              <a:t>জড়তা বলে।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13935"/>
            <a:ext cx="533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জড়তাকে  দুই ভাগে ভাগ করা হয়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১। স্থিতি জড়তা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২। গতি জড়তা </a:t>
            </a:r>
          </a:p>
          <a:p>
            <a:endParaRPr lang="bn-BD" sz="2400" dirty="0">
              <a:solidFill>
                <a:srgbClr val="00B050"/>
              </a:solidFill>
              <a:latin typeface="Siyam Rupali" pitchFamily="2" charset="0"/>
              <a:cs typeface="Siyam Rupali" pitchFamily="2" charset="0"/>
            </a:endParaRPr>
          </a:p>
          <a:p>
            <a:r>
              <a:rPr lang="bn-BD" sz="2400" dirty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১। স্থিতি </a:t>
            </a:r>
            <a:r>
              <a:rPr lang="bn-BD" sz="2400" dirty="0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জড়তাঃ</a:t>
            </a:r>
          </a:p>
          <a:p>
            <a:r>
              <a:rPr lang="bn-BD" sz="2400" dirty="0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স্থির বস্তু চিরকাল স্থির থাকতে চাওয়ার প্রবনতাকে স্থিতি জড়তা বলে</a:t>
            </a:r>
            <a:endParaRPr lang="bn-BD" sz="2400" dirty="0">
              <a:solidFill>
                <a:srgbClr val="00B050"/>
              </a:solidFill>
              <a:latin typeface="Siyam Rupali" pitchFamily="2" charset="0"/>
              <a:cs typeface="Siyam Rupali" pitchFamily="2" charset="0"/>
            </a:endParaRPr>
          </a:p>
          <a:p>
            <a:endParaRPr lang="bn-BD" sz="2400" dirty="0" smtClean="0">
              <a:solidFill>
                <a:srgbClr val="00B050"/>
              </a:solidFill>
              <a:latin typeface="Siyam Rupali" pitchFamily="2" charset="0"/>
              <a:cs typeface="Siyam Rupali" pitchFamily="2" charset="0"/>
            </a:endParaRPr>
          </a:p>
          <a:p>
            <a:r>
              <a:rPr lang="bn-BD" sz="2400" dirty="0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 যেমনঃ থেমে থাকা গাড়ি হটাৎ চলতে শুরু করলে যাত্রীরা পিছনের দিকে হেলে পড়ে।</a:t>
            </a:r>
            <a:endParaRPr lang="en-US" sz="2400" dirty="0">
              <a:solidFill>
                <a:srgbClr val="00B05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2050" name="Picture 2" descr="Vector - Inertia example our daily lives infographic diagram experiment to demonstrate inertia showing coin on cardboard on glass when card pulled the coin fall due to gravity for physics science ed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10251"/>
            <a:ext cx="3657600" cy="385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09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বগুড়ায় দুই বাসের মুখোমুখি সংঘর্ষ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4419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33400"/>
            <a:ext cx="8563563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</a:rPr>
              <a:t>গতি জড়তাঃ</a:t>
            </a:r>
          </a:p>
          <a:p>
            <a:endParaRPr lang="bn-BD" dirty="0" smtClean="0"/>
          </a:p>
          <a:p>
            <a:r>
              <a:rPr lang="bn-BD" sz="2400" dirty="0" smtClean="0">
                <a:solidFill>
                  <a:srgbClr val="00B050"/>
                </a:solidFill>
              </a:rPr>
              <a:t>গতিশীল বস্তু চিরকাল গতিশীল থাকতে চাওয়ার প্রবনতাকে গতি </a:t>
            </a:r>
          </a:p>
          <a:p>
            <a:r>
              <a:rPr lang="bn-BD" sz="2400" dirty="0" smtClean="0">
                <a:solidFill>
                  <a:srgbClr val="00B050"/>
                </a:solidFill>
              </a:rPr>
              <a:t>জড়তা বলে।</a:t>
            </a:r>
          </a:p>
          <a:p>
            <a:endParaRPr lang="bn-BD" sz="2400" dirty="0" smtClean="0"/>
          </a:p>
          <a:p>
            <a:r>
              <a:rPr lang="bn-BD" sz="2400" dirty="0" smtClean="0">
                <a:solidFill>
                  <a:srgbClr val="FF0000"/>
                </a:solidFill>
              </a:rPr>
              <a:t>যেমনঃ ফ্যানের সুইচ অফ করলেও ফ্যানের পাখাগুলি ঘুরতে থাকে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443412"/>
            <a:ext cx="386715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4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457200"/>
                <a:ext cx="8238153" cy="28899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sz="3200" dirty="0" smtClean="0">
                    <a:solidFill>
                      <a:srgbClr val="0070C0"/>
                    </a:solidFill>
                    <a:latin typeface="Siyam Rupali" pitchFamily="2" charset="0"/>
                    <a:cs typeface="Siyam Rupali" pitchFamily="2" charset="0"/>
                  </a:rPr>
                  <a:t>বল কী?</a:t>
                </a:r>
              </a:p>
              <a:p>
                <a:r>
                  <a:rPr lang="bn-BD" sz="2400" dirty="0" smtClean="0">
                    <a:solidFill>
                      <a:srgbClr val="00B0F0"/>
                    </a:solidFill>
                    <a:latin typeface="Siyam Rupali" pitchFamily="2" charset="0"/>
                    <a:cs typeface="Siyam Rupali" pitchFamily="2" charset="0"/>
                  </a:rPr>
                  <a:t>যা প্রয়োগের ফলে স্থির বস্তু গতিশীল হয় এবং গতিশীল বস্ত তার </a:t>
                </a:r>
              </a:p>
              <a:p>
                <a:r>
                  <a:rPr lang="bn-BD" sz="2400" dirty="0" smtClean="0">
                    <a:solidFill>
                      <a:srgbClr val="00B0F0"/>
                    </a:solidFill>
                    <a:latin typeface="Siyam Rupali" pitchFamily="2" charset="0"/>
                    <a:cs typeface="Siyam Rupali" pitchFamily="2" charset="0"/>
                  </a:rPr>
                  <a:t>গতির পরিবর্তন করে তাকে বল বলে।</a:t>
                </a:r>
              </a:p>
              <a:p>
                <a:endParaRPr lang="bn-BD" sz="2400" dirty="0">
                  <a:solidFill>
                    <a:srgbClr val="002060"/>
                  </a:solidFill>
                  <a:latin typeface="Siyam Rupali" pitchFamily="2" charset="0"/>
                  <a:cs typeface="Siyam Rupali" pitchFamily="2" charset="0"/>
                </a:endParaRPr>
              </a:p>
              <a:p>
                <a:r>
                  <a:rPr lang="bn-BD" sz="2400" dirty="0" smtClean="0">
                    <a:solidFill>
                      <a:srgbClr val="002060"/>
                    </a:solidFill>
                    <a:latin typeface="Siyam Rupali" pitchFamily="2" charset="0"/>
                    <a:cs typeface="Siyam Rupali" pitchFamily="2" charset="0"/>
                  </a:rPr>
                  <a:t>বল একটি ভেক্টর রাশি</a:t>
                </a:r>
              </a:p>
              <a:p>
                <a:r>
                  <a:rPr lang="bn-BD" sz="2400" dirty="0" smtClean="0">
                    <a:solidFill>
                      <a:srgbClr val="002060"/>
                    </a:solidFill>
                    <a:latin typeface="Siyam Rupali" pitchFamily="2" charset="0"/>
                    <a:cs typeface="Siyam Rupali" pitchFamily="2" charset="0"/>
                  </a:rPr>
                  <a:t>বলের একক নিউটন(N)</a:t>
                </a:r>
              </a:p>
              <a:p>
                <a:r>
                  <a:rPr lang="bn-BD" sz="2400" dirty="0" smtClean="0">
                    <a:solidFill>
                      <a:srgbClr val="002060"/>
                    </a:solidFill>
                    <a:latin typeface="Siyam Rupali" pitchFamily="2" charset="0"/>
                    <a:cs typeface="Siyam Rupali" pitchFamily="2" charset="0"/>
                  </a:rPr>
                  <a:t>বলের মাত্রা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bn-BD" sz="2400" i="1" smtClean="0">
                            <a:solidFill>
                              <a:srgbClr val="002060"/>
                            </a:solidFill>
                            <a:latin typeface="Cambria Math"/>
                            <a:cs typeface="Siyam Rupali" pitchFamily="2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bn-BD" sz="2400" b="0" i="0" smtClean="0">
                            <a:solidFill>
                              <a:srgbClr val="002060"/>
                            </a:solidFill>
                            <a:latin typeface="Cambria Math"/>
                            <a:cs typeface="Siyam Rupali" pitchFamily="2" charset="0"/>
                          </a:rPr>
                          <m:t>F</m:t>
                        </m:r>
                      </m:e>
                    </m:d>
                  </m:oMath>
                </a14:m>
                <a:r>
                  <a:rPr lang="bn-BD" sz="2400" dirty="0" smtClean="0">
                    <a:solidFill>
                      <a:srgbClr val="002060"/>
                    </a:solidFill>
                    <a:latin typeface="Siyam Rupali" pitchFamily="2" charset="0"/>
                    <a:cs typeface="Siyam Rupali" pitchFamily="2" charset="0"/>
                  </a:rPr>
                  <a:t> = ML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2400" i="1" smtClean="0">
                            <a:solidFill>
                              <a:srgbClr val="002060"/>
                            </a:solidFill>
                            <a:latin typeface="Cambria Math"/>
                            <a:cs typeface="Siyam Rupali" pitchFamily="2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bn-BD" sz="2400" b="0" i="0" smtClean="0">
                            <a:solidFill>
                              <a:srgbClr val="002060"/>
                            </a:solidFill>
                            <a:latin typeface="Cambria Math"/>
                            <a:cs typeface="Siyam Rupali" pitchFamily="2" charset="0"/>
                          </a:rPr>
                          <m:t>T</m:t>
                        </m:r>
                      </m:e>
                      <m:sup>
                        <m:r>
                          <a:rPr lang="bn-BD" sz="2400" b="0" i="0" smtClean="0">
                            <a:solidFill>
                              <a:srgbClr val="002060"/>
                            </a:solidFill>
                            <a:latin typeface="Cambria Math"/>
                            <a:cs typeface="Siyam Rupali" pitchFamily="2" charset="0"/>
                          </a:rPr>
                          <m:t>−</m:t>
                        </m:r>
                        <m:r>
                          <a:rPr lang="bn-BD" sz="2400" b="0" i="0" smtClean="0">
                            <a:solidFill>
                              <a:srgbClr val="002060"/>
                            </a:solidFill>
                            <a:latin typeface="Cambria Math"/>
                            <a:cs typeface="Siyam Rupali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BD" sz="2400" dirty="0" smtClean="0">
                  <a:solidFill>
                    <a:srgbClr val="002060"/>
                  </a:solidFill>
                  <a:latin typeface="Siyam Rupali" pitchFamily="2" charset="0"/>
                  <a:cs typeface="Siyam Rupali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7200"/>
                <a:ext cx="8238153" cy="2889958"/>
              </a:xfrm>
              <a:prstGeom prst="rect">
                <a:avLst/>
              </a:prstGeom>
              <a:blipFill rotWithShape="1">
                <a:blip r:embed="rId2"/>
                <a:stretch>
                  <a:fillRect l="-1925" t="-2743" r="-1480" b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11" y="3334458"/>
            <a:ext cx="4378378" cy="3288649"/>
          </a:xfrm>
          <a:prstGeom prst="rect">
            <a:avLst/>
          </a:prstGeom>
        </p:spPr>
      </p:pic>
      <p:pic>
        <p:nvPicPr>
          <p:cNvPr id="3074" name="Picture 2" descr="Red Bull Force Back NZ -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273" y="1327858"/>
            <a:ext cx="323088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67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3311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/>
              <a:t>স্পর্শ বলঃ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দুটি বস্তুর সংস্পর্শের ফলে যে বলের সৃষ্টি হয় তাকে স্পর্শ বল বলে</a:t>
            </a:r>
          </a:p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যেমনঃ ঘর্ষণ বল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74" y="2438400"/>
            <a:ext cx="3210029" cy="3083871"/>
          </a:xfrm>
          <a:prstGeom prst="rect">
            <a:avLst/>
          </a:prstGeom>
        </p:spPr>
      </p:pic>
      <p:sp>
        <p:nvSpPr>
          <p:cNvPr id="4" name="AutoShape 2" descr="পার্থে বাজে শুরু সিদ্দিকুরে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পার্থে বাজে শুরু সিদ্দিকুরে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743200"/>
            <a:ext cx="355819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87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7991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solidFill>
                  <a:schemeClr val="accent6"/>
                </a:solidFill>
              </a:rPr>
              <a:t>অ</a:t>
            </a:r>
            <a:r>
              <a:rPr lang="bn-BD" sz="2400" dirty="0" smtClean="0">
                <a:solidFill>
                  <a:schemeClr val="accent6"/>
                </a:solidFill>
              </a:rPr>
              <a:t>স্পর্শ </a:t>
            </a:r>
            <a:r>
              <a:rPr lang="bn-BD" sz="2400" dirty="0">
                <a:solidFill>
                  <a:schemeClr val="accent6"/>
                </a:solidFill>
              </a:rPr>
              <a:t>বলঃ</a:t>
            </a:r>
          </a:p>
          <a:p>
            <a:r>
              <a:rPr lang="bn-BD" dirty="0">
                <a:solidFill>
                  <a:srgbClr val="00B050"/>
                </a:solidFill>
              </a:rPr>
              <a:t>যে বলের </a:t>
            </a:r>
            <a:r>
              <a:rPr lang="bn-BD" dirty="0" smtClean="0">
                <a:solidFill>
                  <a:srgbClr val="00B050"/>
                </a:solidFill>
              </a:rPr>
              <a:t>সৃষ্টির  জন্য দুটি </a:t>
            </a:r>
            <a:r>
              <a:rPr lang="bn-BD" dirty="0">
                <a:solidFill>
                  <a:srgbClr val="00B050"/>
                </a:solidFill>
              </a:rPr>
              <a:t>বস্তুর </a:t>
            </a:r>
            <a:r>
              <a:rPr lang="bn-BD" dirty="0" smtClean="0">
                <a:solidFill>
                  <a:srgbClr val="00B050"/>
                </a:solidFill>
              </a:rPr>
              <a:t>সংস্পর্শের প্রয়োজন হয় না  তাকে অস্পর্শ </a:t>
            </a:r>
            <a:r>
              <a:rPr lang="bn-BD" dirty="0">
                <a:solidFill>
                  <a:srgbClr val="00B050"/>
                </a:solidFill>
              </a:rPr>
              <a:t>বল বলে</a:t>
            </a:r>
          </a:p>
          <a:p>
            <a:endParaRPr lang="bn-BD" dirty="0" smtClean="0">
              <a:solidFill>
                <a:srgbClr val="00B050"/>
              </a:solidFill>
            </a:endParaRPr>
          </a:p>
          <a:p>
            <a:r>
              <a:rPr lang="bn-BD" dirty="0" smtClean="0">
                <a:solidFill>
                  <a:srgbClr val="00B050"/>
                </a:solidFill>
              </a:rPr>
              <a:t>যেমনঃ মহাকর্ষ বল, চৌম্বক বল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The Magnetic Force acting on a Current-Carrying Wire | CK-12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24200"/>
            <a:ext cx="47625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57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475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</a:rPr>
              <a:t>সাম্য বল</a:t>
            </a:r>
            <a:endParaRPr lang="bn-BD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bn-BD" sz="2400" dirty="0" smtClean="0">
                <a:solidFill>
                  <a:srgbClr val="7030A0"/>
                </a:solidFill>
              </a:rPr>
              <a:t>কোন বস্তুর উপর একাধিক বলের ক্রিয়ায় যদি বলের লব্ধি শুন্য হয়</a:t>
            </a:r>
          </a:p>
          <a:p>
            <a:r>
              <a:rPr lang="bn-BD" sz="2400" dirty="0" smtClean="0">
                <a:solidFill>
                  <a:srgbClr val="7030A0"/>
                </a:solidFill>
              </a:rPr>
              <a:t>বা বস্তুর কোন ত্বরণ সৃষ্টি না হয় তবে তাকে সাম্য বল বলে।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www.schoolphysics.co.uk/age11-14/Mechanics/Statics/text/Balancing_/images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77" y="1940413"/>
            <a:ext cx="400050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lved Example Problems on Application of Newton's La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19600"/>
            <a:ext cx="329565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90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345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</cp:revision>
  <dcterms:created xsi:type="dcterms:W3CDTF">2006-08-16T00:00:00Z</dcterms:created>
  <dcterms:modified xsi:type="dcterms:W3CDTF">2020-05-06T15:10:27Z</dcterms:modified>
</cp:coreProperties>
</file>