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312" r:id="rId2"/>
    <p:sldId id="313" r:id="rId3"/>
    <p:sldId id="324" r:id="rId4"/>
    <p:sldId id="323" r:id="rId5"/>
    <p:sldId id="314" r:id="rId6"/>
    <p:sldId id="315" r:id="rId7"/>
    <p:sldId id="326" r:id="rId8"/>
    <p:sldId id="318" r:id="rId9"/>
    <p:sldId id="325" r:id="rId10"/>
    <p:sldId id="319" r:id="rId11"/>
    <p:sldId id="320" r:id="rId12"/>
    <p:sldId id="32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ECBE8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A8FE5-38C3-4F21-B69A-02FDB0265555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2FA71-D127-48D0-AAAF-DD4582E17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9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11" Type="http://schemas.openxmlformats.org/officeDocument/2006/relationships/image" Target="../media/image15.png"/><Relationship Id="rId5" Type="http://schemas.openxmlformats.org/officeDocument/2006/relationships/image" Target="../media/image90.png"/><Relationship Id="rId10" Type="http://schemas.openxmlformats.org/officeDocument/2006/relationships/image" Target="../media/image14.png"/><Relationship Id="rId4" Type="http://schemas.openxmlformats.org/officeDocument/2006/relationships/image" Target="../media/image80.png"/><Relationship Id="rId9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6945"/>
            <a:ext cx="8534400" cy="6306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290" y="381000"/>
            <a:ext cx="58674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তোমাদেরকে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. . .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1501" y="1366952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286445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241995"/>
            <a:ext cx="85344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05600" y="1219200"/>
              <a:ext cx="19673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2316540"/>
                <a:ext cx="8534400" cy="1987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𝐴</m:t>
                        </m:r>
                      </m:e>
                    </m:rad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</a:p>
              <a:p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ক)</a:t>
                </a:r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𝑡𝑎𝑛𝐴</m:t>
                    </m:r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খ)</a:t>
                </a:r>
                <a:r>
                  <a:rPr lang="bn-IN" sz="24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𝑠𝑖𝑛𝐴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গ)</a:t>
                </a:r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ঘ)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A</a:t>
                </a:r>
                <a:r>
                  <a:rPr lang="bn-IN" sz="2400" b="1" dirty="0">
                    <a:solidFill>
                      <a:srgbClr val="00B050"/>
                    </a:solidFill>
                    <a:cs typeface="NikoshBAN" pitchFamily="2" charset="0"/>
                  </a:rPr>
                  <a:t> 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16540"/>
                <a:ext cx="8534400" cy="1987147"/>
              </a:xfrm>
              <a:prstGeom prst="rect">
                <a:avLst/>
              </a:prstGeom>
              <a:blipFill rotWithShape="1">
                <a:blip r:embed="rId2"/>
                <a:stretch>
                  <a:fillRect l="-1071" b="-6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1500" y="4301412"/>
                <a:ext cx="8001000" cy="2356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২।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𝑡𝑎𝑛𝐴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𝐴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 ?</m:t>
                    </m:r>
                  </m:oMath>
                </a14:m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𝑡𝑎𝑛𝐴</m:t>
                    </m:r>
                  </m:oMath>
                </a14:m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খ)</a:t>
                </a:r>
                <a:r>
                  <a:rPr lang="bn-IN" sz="24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𝑠𝑖𝑛𝐴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গ)</a:t>
                </a:r>
                <a:r>
                  <a:rPr lang="en-US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400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ঘ)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A</a:t>
                </a:r>
                <a:r>
                  <a:rPr lang="bn-IN" sz="2400" b="1" dirty="0">
                    <a:solidFill>
                      <a:srgbClr val="00B050"/>
                    </a:solidFill>
                    <a:cs typeface="NikoshBAN" pitchFamily="2" charset="0"/>
                  </a:rPr>
                  <a:t> 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301412"/>
                <a:ext cx="8001000" cy="2356479"/>
              </a:xfrm>
              <a:prstGeom prst="rect">
                <a:avLst/>
              </a:prstGeom>
              <a:blipFill rotWithShape="1">
                <a:blip r:embed="rId3"/>
                <a:stretch>
                  <a:fillRect l="-1220" b="-5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9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419046" y="381000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31209" y="2514600"/>
                <a:ext cx="8001000" cy="746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latin typeface="NikoshBAN" pitchFamily="2" charset="0"/>
                    <a:cs typeface="NikoshBAN" pitchFamily="2" charset="0"/>
                  </a:rPr>
                  <a:t>1.</a:t>
                </a:r>
                <a:r>
                  <a:rPr lang="bn-IN" sz="3000" b="1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3000" b="1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:r>
                  <a:rPr lang="bn-IN" sz="3000" dirty="0" smtClean="0">
                    <a:latin typeface="NikoshBAN" pitchFamily="2" charset="0"/>
                    <a:cs typeface="NikoshBAN" pitchFamily="2" charset="0"/>
                  </a:rPr>
                  <a:t>প্রমাণ </a:t>
                </a:r>
                <a:r>
                  <a:rPr lang="bn-IN" sz="3000" dirty="0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3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0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𝑠𝑖𝑛𝐴</m:t>
                        </m:r>
                        <m:r>
                          <m:rPr>
                            <m:nor/>
                          </m:rPr>
                          <a:rPr lang="en-US" sz="30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en-US" sz="30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0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𝑠𝑖𝑛𝐴</m:t>
                        </m:r>
                        <m:r>
                          <m:rPr>
                            <m:nor/>
                          </m:rPr>
                          <a:rPr lang="en-US" sz="30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en-US" sz="30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𝑠𝑒𝑐</m:t>
                        </m:r>
                      </m:e>
                      <m:sup>
                        <m:r>
                          <a:rPr lang="en-US" sz="30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/>
                        <a:cs typeface="NikoshBAN" pitchFamily="2" charset="0"/>
                      </a:rPr>
                      <m:t>𝐴</m:t>
                    </m:r>
                  </m:oMath>
                </a14:m>
                <a:endParaRPr lang="en-US" sz="3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9" y="2514600"/>
                <a:ext cx="8001000" cy="746808"/>
              </a:xfrm>
              <a:prstGeom prst="rect">
                <a:avLst/>
              </a:prstGeom>
              <a:blipFill rotWithShape="1">
                <a:blip r:embed="rId2"/>
                <a:stretch>
                  <a:fillRect l="-1829" r="-1220" b="-13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31209" y="3505200"/>
                <a:ext cx="8001000" cy="65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2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.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প্রমাণ </a:t>
                </a:r>
                <a:r>
                  <a:rPr lang="bn-IN" sz="2600" dirty="0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2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𝑐𝑜𝑠𝑒𝑐𝐴</m:t>
                        </m:r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f>
                      <m:fPr>
                        <m:ctrlPr>
                          <a:rPr lang="en-US" sz="2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𝑐𝑜𝑠𝑒𝑐𝐴</m:t>
                        </m:r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600" i="0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6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26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𝑡𝑎𝑛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  <a:cs typeface="NikoshBAN" pitchFamily="2" charset="0"/>
                      </a:rPr>
                      <m:t>𝐴</m:t>
                    </m:r>
                  </m:oMath>
                </a14:m>
                <a:endParaRPr lang="en-US" sz="2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9" y="3505200"/>
                <a:ext cx="8001000" cy="659476"/>
              </a:xfrm>
              <a:prstGeom prst="rect">
                <a:avLst/>
              </a:prstGeom>
              <a:blipFill rotWithShape="1">
                <a:blip r:embed="rId3"/>
                <a:stretch>
                  <a:fillRect l="-1372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04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8210" y="304800"/>
            <a:ext cx="8503693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৯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০২/০৬/২০২০ 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726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64882" y="1733321"/>
            <a:ext cx="1831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 idx="4294967295"/>
          </p:nvPr>
        </p:nvSpPr>
        <p:spPr>
          <a:xfrm>
            <a:off x="304800" y="526576"/>
            <a:ext cx="6407150" cy="685800"/>
          </a:xfrm>
        </p:spPr>
        <p:txBody>
          <a:bodyPr>
            <a:normAutofit fontScale="90000"/>
          </a:bodyPr>
          <a:lstStyle/>
          <a:p>
            <a:r>
              <a:rPr lang="bn-IN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 অনুপাতের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বলঃ 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5221" y="2590800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2855" y="3429000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6214" y="4191000"/>
            <a:ext cx="169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0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8916" y="2649855"/>
                <a:ext cx="4737964" cy="7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𝑐𝑜𝑠𝐴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4.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cotA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𝑐𝑜𝑠𝐴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𝑠𝑖𝑛𝐴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916" y="2649855"/>
                <a:ext cx="4737964" cy="719108"/>
              </a:xfrm>
              <a:prstGeom prst="rect">
                <a:avLst/>
              </a:prstGeom>
              <a:blipFill rotWithShape="1">
                <a:blip r:embed="rId2"/>
                <a:stretch>
                  <a:fillRect l="-2703" r="-772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66967" y="4582180"/>
                <a:ext cx="4269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  <m:r>
                        <a:rPr lang="en-US" sz="2800" b="0" i="1" smtClean="0">
                          <a:latin typeface="Cambria Math"/>
                        </a:rPr>
                        <m:t>.    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7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967" y="4582180"/>
                <a:ext cx="426965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5116" y="5267980"/>
                <a:ext cx="44982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𝑐𝑜𝑠𝑒𝑐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𝐴</m:t>
                    </m:r>
                    <m:r>
                      <a:rPr lang="en-US" sz="2800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𝑐𝑜𝑡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= 1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116" y="5267980"/>
                <a:ext cx="4498258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2033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8916" y="3733800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bn-BD" sz="2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A</a:t>
                </a:r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916" y="3733800"/>
                <a:ext cx="4572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800" t="-12941" b="-3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62136" y="1219200"/>
                <a:ext cx="5023298" cy="703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sinA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𝑐𝑜𝑠</m:t>
                        </m:r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𝑒𝑐</m:t>
                        </m:r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 2. 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𝑒𝑐</m:t>
                        </m:r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136" y="1219200"/>
                <a:ext cx="5023298" cy="703013"/>
              </a:xfrm>
              <a:prstGeom prst="rect">
                <a:avLst/>
              </a:prstGeom>
              <a:blipFill rotWithShape="1">
                <a:blip r:embed="rId6"/>
                <a:stretch>
                  <a:fillRect l="-2549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2"/>
          <p:cNvSpPr>
            <a:spLocks noGrp="1"/>
          </p:cNvSpPr>
          <p:nvPr>
            <p:ph type="title" idx="4294967295"/>
          </p:nvPr>
        </p:nvSpPr>
        <p:spPr>
          <a:xfrm>
            <a:off x="304800" y="526576"/>
            <a:ext cx="6407150" cy="685800"/>
          </a:xfrm>
        </p:spPr>
        <p:txBody>
          <a:bodyPr>
            <a:normAutofit/>
          </a:bodyPr>
          <a:lstStyle/>
          <a:p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 অনুপাতের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bn-BD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গুলোঃ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0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381000"/>
            <a:ext cx="85391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5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10" name="Group 9"/>
          <p:cNvGrpSpPr/>
          <p:nvPr/>
        </p:nvGrpSpPr>
        <p:grpSpPr>
          <a:xfrm>
            <a:off x="609600" y="3125602"/>
            <a:ext cx="7848600" cy="2123146"/>
            <a:chOff x="609600" y="3125602"/>
            <a:chExt cx="7848600" cy="2123146"/>
          </a:xfrm>
        </p:grpSpPr>
        <p:grpSp>
          <p:nvGrpSpPr>
            <p:cNvPr id="6" name="Group 5"/>
            <p:cNvGrpSpPr/>
            <p:nvPr/>
          </p:nvGrpSpPr>
          <p:grpSpPr>
            <a:xfrm>
              <a:off x="609600" y="3125602"/>
              <a:ext cx="7848600" cy="2123146"/>
              <a:chOff x="609600" y="3352800"/>
              <a:chExt cx="7848600" cy="1676400"/>
            </a:xfrm>
          </p:grpSpPr>
          <p:sp>
            <p:nvSpPr>
              <p:cNvPr id="7" name="Parallelogram 6"/>
              <p:cNvSpPr/>
              <p:nvPr/>
            </p:nvSpPr>
            <p:spPr>
              <a:xfrm>
                <a:off x="609600" y="3352800"/>
                <a:ext cx="7848600" cy="1676400"/>
              </a:xfrm>
              <a:prstGeom prst="parallelogram">
                <a:avLst/>
              </a:prstGeom>
              <a:solidFill>
                <a:srgbClr val="92D050"/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7560" y="3498407"/>
                <a:ext cx="7086514" cy="801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bn-IN" sz="60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1828800" y="3244334"/>
              <a:ext cx="5101076" cy="16312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ত্রিকোণমিতি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59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Flowchart: Internal Storage 2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solidFill>
              <a:schemeClr val="bg1"/>
            </a:solidFill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71600" y="12192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পারস্পারিক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36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সূত্রগুলো </a:t>
            </a:r>
            <a:r>
              <a:rPr lang="bn-IN" sz="36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 করে গাণিতিক সমস্যা সমাধান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1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685800"/>
                <a:ext cx="8001000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প্রমাণ কর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𝑡𝑎𝑛𝐴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𝐴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𝑠𝑖𝑛𝐴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85800"/>
                <a:ext cx="8001000" cy="513602"/>
              </a:xfrm>
              <a:prstGeom prst="rect">
                <a:avLst/>
              </a:prstGeom>
              <a:blipFill rotWithShape="1">
                <a:blip r:embed="rId2"/>
                <a:stretch>
                  <a:fillRect l="-1220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6867" y="1762499"/>
                <a:ext cx="4867133" cy="579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2"/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বামপক্ষ =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𝑡𝑎𝑛𝐴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𝐴</m:t>
                        </m:r>
                      </m:e>
                    </m:rad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67" y="1762499"/>
                <a:ext cx="4867133" cy="579454"/>
              </a:xfrm>
              <a:prstGeom prst="rect">
                <a:avLst/>
              </a:prstGeom>
              <a:blipFill rotWithShape="1">
                <a:blip r:embed="rId3"/>
                <a:stretch>
                  <a:fillRect r="-3759" b="-3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54238" y="2620721"/>
                <a:ext cx="1289713" cy="719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238" y="2620721"/>
                <a:ext cx="1289713" cy="719108"/>
              </a:xfrm>
              <a:prstGeom prst="rect">
                <a:avLst/>
              </a:prstGeom>
              <a:blipFill rotWithShape="1">
                <a:blip r:embed="rId4"/>
                <a:stretch>
                  <a:fillRect l="-9434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Callout 4"/>
              <p:cNvSpPr/>
              <p:nvPr/>
            </p:nvSpPr>
            <p:spPr>
              <a:xfrm>
                <a:off x="2085974" y="448438"/>
                <a:ext cx="3248026" cy="1151762"/>
              </a:xfrm>
              <a:prstGeom prst="wedgeEllipseCallout">
                <a:avLst/>
              </a:prstGeom>
              <a:solidFill>
                <a:schemeClr val="tx2"/>
              </a:solidFill>
              <a:scene3d>
                <a:camera prst="orthographicFront"/>
                <a:lightRig rig="threePt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tanA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𝒔𝒊𝒏𝑨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𝒄𝒐𝒔𝑨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Oval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974" y="448438"/>
                <a:ext cx="3248026" cy="1151762"/>
              </a:xfrm>
              <a:prstGeom prst="wedgeEllipseCallou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2800" y="2620721"/>
                <a:ext cx="1600200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bn-IN" sz="2800" i="1" smtClean="0">
                              <a:latin typeface="Cambria Math"/>
                              <a:cs typeface="NikoshBAN" pitchFamily="2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bn-IN" sz="2800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cs typeface="NikoshBAN" pitchFamily="2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cs typeface="NikoshBAN" pitchFamily="2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cs typeface="NikoshBAN" pitchFamily="2" charset="0"/>
                            </a:rPr>
                            <m:t>𝐴</m:t>
                          </m:r>
                        </m:e>
                      </m:rad>
                    </m:oMath>
                  </m:oMathPara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2620721"/>
                <a:ext cx="1600200" cy="629596"/>
              </a:xfrm>
              <a:prstGeom prst="rect">
                <a:avLst/>
              </a:prstGeom>
              <a:blipFill rotWithShape="1">
                <a:blip r:embed="rId6"/>
                <a:stretch>
                  <a:fillRect r="-5323" b="-28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Callout 6"/>
              <p:cNvSpPr/>
              <p:nvPr/>
            </p:nvSpPr>
            <p:spPr>
              <a:xfrm>
                <a:off x="2819400" y="384718"/>
                <a:ext cx="5481568" cy="1279202"/>
              </a:xfrm>
              <a:prstGeom prst="wedgeEllipseCallout">
                <a:avLst/>
              </a:prstGeom>
              <a:solidFill>
                <a:schemeClr val="tx2"/>
              </a:solidFill>
              <a:scene3d>
                <a:camera prst="orthographicFront"/>
                <a:lightRig rig="threePt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3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3300" i="1">
                            <a:latin typeface="Cambria Math"/>
                          </a:rPr>
                          <m:t> </m:t>
                        </m:r>
                        <m:r>
                          <a:rPr lang="en-US" sz="3300" i="1"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33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300" dirty="0"/>
                  <a:t>A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3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300" i="1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33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300" i="1">
                        <a:latin typeface="Cambria Math"/>
                      </a:rPr>
                      <m:t>𝐴</m:t>
                    </m:r>
                    <m:r>
                      <a:rPr lang="en-US" sz="3300" i="1">
                        <a:latin typeface="Cambria Math"/>
                      </a:rPr>
                      <m:t>=</m:t>
                    </m:r>
                    <m:r>
                      <a:rPr lang="en-US" sz="3300" i="1">
                        <a:latin typeface="Cambria Math"/>
                      </a:rPr>
                      <m:t>1</m:t>
                    </m:r>
                  </m:oMath>
                </a14:m>
                <a:endParaRPr lang="en-US" sz="3300" dirty="0"/>
              </a:p>
            </p:txBody>
          </p:sp>
        </mc:Choice>
        <mc:Fallback xmlns="">
          <p:sp>
            <p:nvSpPr>
              <p:cNvPr id="7" name="Oval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84718"/>
                <a:ext cx="5481568" cy="1279202"/>
              </a:xfrm>
              <a:prstGeom prst="wedgeEllipseCallou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45139" y="3471892"/>
                <a:ext cx="2435557" cy="719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𝑠𝑖𝑛𝐴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𝑐𝑜𝑠𝐴</m:t>
                        </m:r>
                      </m:den>
                    </m:f>
                    <m:r>
                      <a:rPr lang="bn-IN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139" y="3471892"/>
                <a:ext cx="2435557" cy="719108"/>
              </a:xfrm>
              <a:prstGeom prst="rect">
                <a:avLst/>
              </a:prstGeom>
              <a:blipFill rotWithShape="1">
                <a:blip r:embed="rId8"/>
                <a:stretch>
                  <a:fillRect l="-5263" r="-501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338315" y="4248452"/>
            <a:ext cx="1289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sinA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8315" y="4872237"/>
            <a:ext cx="1289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ডানপক্ষ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600" y="5410200"/>
                <a:ext cx="5010149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∴</m:t>
                      </m:r>
                      <m:r>
                        <a:rPr lang="en-US" sz="2800" b="0" i="1" smtClean="0">
                          <a:latin typeface="Cambria Math"/>
                          <a:cs typeface="NikoshBAN" pitchFamily="2" charset="0"/>
                        </a:rPr>
                        <m:t>𝑡𝑎𝑛𝐴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  <a:ea typeface="Cambria Math"/>
                                  <a:cs typeface="NikoshBAN" pitchFamily="2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𝐴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𝑠𝑖𝑛𝐴</m:t>
                      </m:r>
                    </m:oMath>
                  </m:oMathPara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410200"/>
                <a:ext cx="5010149" cy="629596"/>
              </a:xfrm>
              <a:prstGeom prst="rect">
                <a:avLst/>
              </a:prstGeom>
              <a:blipFill rotWithShape="1">
                <a:blip r:embed="rId9"/>
                <a:stretch>
                  <a:fillRect b="-27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938766" y="5578131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[ প্রমাণিত]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5" grpId="1" animBg="1"/>
      <p:bldP spid="6" grpId="0"/>
      <p:bldP spid="7" grpId="0" animBg="1"/>
      <p:bldP spid="7" grpId="1" animBg="1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0" y="216605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52531" y="914400"/>
            <a:ext cx="4562545" cy="990600"/>
            <a:chOff x="2362200" y="914400"/>
            <a:chExt cx="4562545" cy="990600"/>
          </a:xfrm>
        </p:grpSpPr>
        <p:sp>
          <p:nvSpPr>
            <p:cNvPr id="4" name="Rounded Rectangle 3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67490" y="1043207"/>
              <a:ext cx="4267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400" dirty="0">
                  <a:solidFill>
                    <a:srgbClr val="0000CC"/>
                  </a:solidFill>
                  <a:effectLst>
                    <a:outerShdw blurRad="53975" dist="22860" dir="5400000" algn="tl" rotWithShape="0">
                      <a:srgbClr val="000000">
                        <a:alpha val="5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0224" y="2904714"/>
            <a:ext cx="8146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সকল শিক্ষার্থী ৫ টি গ্রুপে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বিভক্ত হয়ে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টির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উত্তর লিখ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3012" y="4419600"/>
                <a:ext cx="8001000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প্রমাণ কর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𝒔𝒊𝒏𝑨</m:t>
                        </m:r>
                      </m:den>
                    </m:f>
                    <m:r>
                      <a:rPr lang="bn-IN" sz="2800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bn-IN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𝒔𝒊𝒏𝑨</m:t>
                        </m:r>
                      </m:den>
                    </m:f>
                    <m:r>
                      <a:rPr lang="bn-IN" sz="28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𝒔𝒆𝒄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𝑨</m:t>
                    </m:r>
                  </m:oMath>
                </a14:m>
                <a:endParaRPr lang="en-US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12" y="4419600"/>
                <a:ext cx="8001000" cy="714811"/>
              </a:xfrm>
              <a:prstGeom prst="rect">
                <a:avLst/>
              </a:prstGeom>
              <a:blipFill rotWithShape="1">
                <a:blip r:embed="rId2"/>
                <a:stretch>
                  <a:fillRect l="-1220"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13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685800"/>
                <a:ext cx="8001000" cy="902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গানিতিক সমস্যা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𝑐𝑜𝑠𝐴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হলে , প্রমাণ কর যে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𝑐𝑜𝑠𝐴</m:t>
                    </m:r>
                    <m:r>
                      <a:rPr lang="bn-IN" sz="2400" b="0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𝑠𝑖𝑛𝐴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85800"/>
                <a:ext cx="8001000" cy="902939"/>
              </a:xfrm>
              <a:prstGeom prst="rect">
                <a:avLst/>
              </a:prstGeom>
              <a:blipFill rotWithShape="1">
                <a:blip r:embed="rId2"/>
                <a:stretch>
                  <a:fillRect l="-1220" t="-676" b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7367" y="1617172"/>
                <a:ext cx="4981433" cy="866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r>
                  <a:rPr lang="bn-IN" sz="2400" b="1" dirty="0">
                    <a:latin typeface="NikoshBAN" pitchFamily="2" charset="0"/>
                    <a:cs typeface="NikoshBAN" pitchFamily="2" charset="0"/>
                  </a:rPr>
                  <a:t>	 </a:t>
                </a:r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𝑐𝑜𝑠𝐴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67" y="1617172"/>
                <a:ext cx="4981433" cy="866969"/>
              </a:xfrm>
              <a:prstGeom prst="rect">
                <a:avLst/>
              </a:prstGeom>
              <a:blipFill rotWithShape="1">
                <a:blip r:embed="rId3"/>
                <a:stretch>
                  <a:fillRect l="-1958" t="-5594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00200" y="2481229"/>
                <a:ext cx="419100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  <m:r>
                      <a:rPr lang="bn-IN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81229"/>
                <a:ext cx="4191000" cy="497637"/>
              </a:xfrm>
              <a:prstGeom prst="rect">
                <a:avLst/>
              </a:prstGeom>
              <a:blipFill rotWithShape="1">
                <a:blip r:embed="rId4"/>
                <a:stretch>
                  <a:fillRect l="-2329"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2947331"/>
                <a:ext cx="419100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=(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bn-IN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947331"/>
                <a:ext cx="4191000" cy="497637"/>
              </a:xfrm>
              <a:prstGeom prst="rect">
                <a:avLst/>
              </a:prstGeom>
              <a:blipFill rotWithShape="1">
                <a:blip r:embed="rId5"/>
                <a:stretch>
                  <a:fillRect l="-2329"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3444968"/>
                <a:ext cx="579120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r>
                      <a:rPr lang="bn-IN" sz="2400" i="1">
                        <a:latin typeface="Cambria Math"/>
                        <a:cs typeface="NikoshBAN" pitchFamily="2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=(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400" i="1">
                        <a:latin typeface="Cambria Math"/>
                        <a:ea typeface="Cambria Math"/>
                        <a:cs typeface="NikoshBAN" pitchFamily="2" charset="0"/>
                      </a:rPr>
                      <m:t>)(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bn-IN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444968"/>
                <a:ext cx="5791200" cy="497637"/>
              </a:xfrm>
              <a:prstGeom prst="rect">
                <a:avLst/>
              </a:prstGeom>
              <a:blipFill rotWithShape="1">
                <a:blip r:embed="rId6"/>
                <a:stretch>
                  <a:fillRect l="-1684"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62800" y="3478763"/>
                <a:ext cx="1676400" cy="1236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[ উভয় পক্ষ কে</a:t>
                </a:r>
              </a:p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400" b="1" i="1" smtClean="0">
                        <a:latin typeface="Cambria Math"/>
                        <a:cs typeface="NikoshBAN" pitchFamily="2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𝟐</m:t>
                        </m:r>
                      </m:e>
                    </m:rad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𝟏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2400" b="1" dirty="0" smtClean="0">
                    <a:latin typeface="NikoshBAN" pitchFamily="2" charset="0"/>
                    <a:cs typeface="NikoshBAN" pitchFamily="2" charset="0"/>
                  </a:rPr>
                  <a:t>দ্বারা গুণ করে ] 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478763"/>
                <a:ext cx="1676400" cy="1236300"/>
              </a:xfrm>
              <a:prstGeom prst="rect">
                <a:avLst/>
              </a:prstGeom>
              <a:blipFill rotWithShape="1">
                <a:blip r:embed="rId7"/>
                <a:stretch>
                  <a:fillRect l="-5455" t="-3960" r="-8727" b="-10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00200" y="4074337"/>
                <a:ext cx="5791200" cy="526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bn-IN" sz="24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2</m:t>
                                </m:r>
                              </m:e>
                            </m:rad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074337"/>
                <a:ext cx="5791200" cy="526363"/>
              </a:xfrm>
              <a:prstGeom prst="rect">
                <a:avLst/>
              </a:prstGeom>
              <a:blipFill rotWithShape="1">
                <a:blip r:embed="rId8"/>
                <a:stretch>
                  <a:fillRect l="-1684" b="-25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09299" y="5215423"/>
                <a:ext cx="579120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299" y="5215423"/>
                <a:ext cx="5791200" cy="497637"/>
              </a:xfrm>
              <a:prstGeom prst="rect">
                <a:avLst/>
              </a:prstGeom>
              <a:blipFill rotWithShape="1">
                <a:blip r:embed="rId9"/>
                <a:stretch>
                  <a:fillRect l="-1684" t="-1235" b="-2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09299" y="4717786"/>
                <a:ext cx="579120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e>
                    </m:rad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bn-IN" sz="2400" b="0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NikoshBAN" pitchFamily="2" charset="0"/>
                      </a:rPr>
                      <m:t>𝑠𝑖𝑛𝐴</m:t>
                    </m:r>
                    <m:r>
                      <a:rPr lang="en-US" sz="2400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𝑐𝑜𝑠𝐴</m:t>
                    </m:r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299" y="4717786"/>
                <a:ext cx="5791200" cy="497637"/>
              </a:xfrm>
              <a:prstGeom prst="rect">
                <a:avLst/>
              </a:prstGeom>
              <a:blipFill rotWithShape="1">
                <a:blip r:embed="rId10"/>
                <a:stretch>
                  <a:fillRect l="-1684"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70630" y="5804385"/>
                <a:ext cx="350520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IN" sz="2400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𝑐𝑜𝑠𝐴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2400" i="1">
                          <a:latin typeface="Cambria Math"/>
                          <a:cs typeface="NikoshBAN" pitchFamily="2" charset="0"/>
                        </a:rPr>
                        <m:t>𝑠𝑖𝑛𝐴</m:t>
                      </m:r>
                      <m:r>
                        <a:rPr lang="en-US" sz="2400" b="0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2</m:t>
                          </m:r>
                        </m:e>
                      </m:rad>
                      <m:r>
                        <a:rPr lang="en-US" sz="2400" i="1">
                          <a:latin typeface="Cambria Math"/>
                          <a:cs typeface="NikoshBAN" pitchFamily="2" charset="0"/>
                        </a:rPr>
                        <m:t>𝑠𝑖𝑛𝐴</m:t>
                      </m:r>
                    </m:oMath>
                  </m:oMathPara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630" y="5804385"/>
                <a:ext cx="3505200" cy="505203"/>
              </a:xfrm>
              <a:prstGeom prst="rect">
                <a:avLst/>
              </a:prstGeom>
              <a:blipFill rotWithShape="1">
                <a:blip r:embed="rId11"/>
                <a:stretch>
                  <a:fillRect r="-3478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075830" y="5871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[ প্রমাণিত] 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2116</TotalTime>
  <Words>529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PowerPoint Presentation</vt:lpstr>
      <vt:lpstr>PowerPoint Presentation</vt:lpstr>
      <vt:lpstr>নিচের ত্রিকোণমিতিক অনুপাতের সূত্রগুলো বলঃ </vt:lpstr>
      <vt:lpstr>ত্রিকোণমিতিক অনুপাতের সূত্রগুলোঃ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F. MASUD</dc:creator>
  <cp:lastModifiedBy>DELL</cp:lastModifiedBy>
  <cp:revision>367</cp:revision>
  <dcterms:created xsi:type="dcterms:W3CDTF">2006-08-16T00:00:00Z</dcterms:created>
  <dcterms:modified xsi:type="dcterms:W3CDTF">2020-06-02T05:52:27Z</dcterms:modified>
</cp:coreProperties>
</file>