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73" r:id="rId3"/>
    <p:sldId id="274" r:id="rId4"/>
    <p:sldId id="275" r:id="rId5"/>
    <p:sldId id="261" r:id="rId6"/>
    <p:sldId id="276" r:id="rId7"/>
    <p:sldId id="277" r:id="rId8"/>
    <p:sldId id="264" r:id="rId9"/>
    <p:sldId id="278" r:id="rId10"/>
    <p:sldId id="282" r:id="rId11"/>
    <p:sldId id="290" r:id="rId12"/>
    <p:sldId id="267" r:id="rId13"/>
    <p:sldId id="291" r:id="rId14"/>
    <p:sldId id="269" r:id="rId15"/>
    <p:sldId id="292" r:id="rId16"/>
    <p:sldId id="270" r:id="rId17"/>
    <p:sldId id="287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CC"/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C794E-F7ED-41F2-9A0D-E801406B388F}" type="doc">
      <dgm:prSet loTypeId="urn:microsoft.com/office/officeart/2005/8/layout/radial5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921AFA-6EA9-4D29-95B5-878A01D2DF0E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1400" smtClean="0">
              <a:solidFill>
                <a:schemeClr val="tx1"/>
              </a:solidFill>
            </a:rPr>
            <a:t> </a:t>
          </a:r>
          <a:endParaRPr lang="en-US" sz="1400">
            <a:solidFill>
              <a:schemeClr val="tx1"/>
            </a:solidFill>
          </a:endParaRPr>
        </a:p>
      </dgm:t>
    </dgm:pt>
    <dgm:pt modelId="{421BF01F-7D0E-41B9-B7DB-3333D037CFF2}" type="parTrans" cxnId="{958701F1-68B2-4E10-9265-A177557240E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67A89A3-F57A-4287-9860-CDD998E0A50A}" type="sibTrans" cxnId="{958701F1-68B2-4E10-9265-A177557240E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27B0CD8-DD29-446A-AEBD-10B4043B931B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১৯৫৭, ২৮ জানুয়ারী কুমিল্লা জেলার চৌদ্দগ্রাম উপজেলার বিজয়করা গ্রামে।</a:t>
          </a:r>
          <a:endParaRPr lang="en-US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AB3BBE-911B-453C-B4C4-996C6358721C}" type="parTrans" cxnId="{F846B4EA-5646-4ABC-B7B2-E10756D0FB4D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C1E6FEC-A968-466B-A0ED-D81C115D6280}" type="sibTrans" cxnId="{F846B4EA-5646-4ABC-B7B2-E10756D0FB4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F40DF03-B04F-48DD-A8FB-B7F79BC9E203}">
      <dgm:prSet phldrT="[Text]" custT="1"/>
      <dgm:spPr/>
      <dgm:t>
        <a:bodyPr/>
        <a:lstStyle/>
        <a:p>
          <a:r>
            <a:rPr lang="bn-IN" sz="14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জীবন: </a:t>
          </a:r>
          <a:r>
            <a:rPr lang="bn-BD" sz="14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 ২০০৬ সালে গারো জনগোষ্ঠীর মাতৃসূত্রীয় আবাস প্রথা নিয়ে পিএইড ডিগ্রী অর্জন করেন।</a:t>
          </a:r>
          <a:endParaRPr lang="en-US" sz="1400" dirty="0">
            <a:solidFill>
              <a:schemeClr val="tx1"/>
            </a:solidFill>
          </a:endParaRPr>
        </a:p>
      </dgm:t>
    </dgm:pt>
    <dgm:pt modelId="{0D751A8A-40F9-4F19-89B0-5C0344AB932B}" type="parTrans" cxnId="{1F402787-D8CD-4E63-9D1A-E7FBF3105837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5D1AAB0-E1D1-4FCA-83C5-8FCEDA326FDB}" type="sibTrans" cxnId="{1F402787-D8CD-4E63-9D1A-E7FBF3105837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8C571C2-8552-487A-8DE6-7C03437DB606}">
      <dgm:prSet phldrT="[Text]" custT="1"/>
      <dgm:spPr/>
      <dgm:t>
        <a:bodyPr/>
        <a:lstStyle/>
        <a:p>
          <a:pPr algn="just"/>
          <a:r>
            <a:rPr lang="bn-BD" sz="14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পুরষ্কারঃ বাংলা একাডেমি সাহিত্য পুরষ্কার ও অন্যান্য।</a:t>
          </a:r>
          <a:endParaRPr lang="en-US" sz="1400" dirty="0">
            <a:solidFill>
              <a:schemeClr val="tx1"/>
            </a:solidFill>
          </a:endParaRPr>
        </a:p>
      </dgm:t>
    </dgm:pt>
    <dgm:pt modelId="{EF586B8E-A1B6-45CE-AE60-C9DAEC051FA0}" type="parTrans" cxnId="{AD24D9D9-373D-45E4-A509-CC9C9149CA21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2B68703-0156-47BB-B23E-A58DE60FF8C4}" type="sibTrans" cxnId="{AD24D9D9-373D-45E4-A509-CC9C9149CA21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C107041-9929-43E8-A967-769CFF48C7F8}">
      <dgm:prSet custT="1"/>
      <dgm:spPr/>
      <dgm:t>
        <a:bodyPr/>
        <a:lstStyle/>
        <a:p>
          <a:r>
            <a:rPr lang="bn-BD" sz="14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কাব্যগ্রন্থঃ মিছিলের সমান বয়সী, ধূলি ও সাগর দৃশ্য, হে মাটি পৃথিবীসূত্র, পান্থশালার ঘোড়া ইত্যাদি।</a:t>
          </a:r>
          <a:endParaRPr lang="en-US" sz="1400" dirty="0">
            <a:solidFill>
              <a:schemeClr val="tx1"/>
            </a:solidFill>
          </a:endParaRPr>
        </a:p>
      </dgm:t>
    </dgm:pt>
    <dgm:pt modelId="{F4F18707-5528-43A5-AD55-D389E99CFC43}" type="parTrans" cxnId="{18541458-5BE2-4455-A415-FB6CB6A32526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380F6FC-EAFC-4DA9-BD65-0A669A3C2A3A}" type="sibTrans" cxnId="{18541458-5BE2-4455-A415-FB6CB6A32526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7436F81-F8A9-44BB-8FF5-D689048D25CB}">
      <dgm:prSet custT="1"/>
      <dgm:spPr/>
      <dgm:t>
        <a:bodyPr/>
        <a:lstStyle/>
        <a:p>
          <a:r>
            <a:rPr lang="bn-BD" sz="14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তাঁর কবিতাঃ বাঙ্গালীর আবহমান জীবনচর্চা, সংগ্রাম, ও মানবীয় বোধের উৎসারণ, সেই সঙ্গে শিল্পিত প্রকরণের উজ্জল প্রকাশ।</a:t>
          </a:r>
          <a:endParaRPr lang="en-US" sz="1400" dirty="0">
            <a:solidFill>
              <a:schemeClr val="tx1"/>
            </a:solidFill>
          </a:endParaRPr>
        </a:p>
      </dgm:t>
    </dgm:pt>
    <dgm:pt modelId="{C2AAAB15-B468-4615-9DD6-2E35D01F5173}" type="parTrans" cxnId="{E0594A6A-D880-48F0-AED2-EADD78322270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9F6B5EF-B855-4DEF-9431-D1903B5BAAE6}" type="sibTrans" cxnId="{E0594A6A-D880-48F0-AED2-EADD7832227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F9EA809-F30C-441E-9782-DCC00DEFC613}" type="pres">
      <dgm:prSet presAssocID="{4C4C794E-F7ED-41F2-9A0D-E801406B38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295839-DFFC-449E-867B-68205C2354C2}" type="pres">
      <dgm:prSet presAssocID="{A9921AFA-6EA9-4D29-95B5-878A01D2DF0E}" presName="centerShape" presStyleLbl="node0" presStyleIdx="0" presStyleCnt="1"/>
      <dgm:spPr/>
      <dgm:t>
        <a:bodyPr/>
        <a:lstStyle/>
        <a:p>
          <a:endParaRPr lang="en-US"/>
        </a:p>
      </dgm:t>
    </dgm:pt>
    <dgm:pt modelId="{4E9E8E45-ED24-43F2-A393-52490A0F5BBC}" type="pres">
      <dgm:prSet presAssocID="{49AB3BBE-911B-453C-B4C4-996C6358721C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6002FF4-2FF9-4E32-8BFB-96871AE3A143}" type="pres">
      <dgm:prSet presAssocID="{49AB3BBE-911B-453C-B4C4-996C6358721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AE97645-3B31-4C1D-9C1F-422A8698FFBB}" type="pres">
      <dgm:prSet presAssocID="{927B0CD8-DD29-446A-AEBD-10B4043B931B}" presName="node" presStyleLbl="node1" presStyleIdx="0" presStyleCnt="5" custScaleX="123205" custScaleY="739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54F2471-770D-4DE6-859C-D45C92A5B826}" type="pres">
      <dgm:prSet presAssocID="{0D751A8A-40F9-4F19-89B0-5C0344AB932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BAA8976-E812-4B3D-A8C6-10611A7BEC63}" type="pres">
      <dgm:prSet presAssocID="{0D751A8A-40F9-4F19-89B0-5C0344AB932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AA82F0C-6495-423F-BB3C-935AC4A79890}" type="pres">
      <dgm:prSet presAssocID="{AF40DF03-B04F-48DD-A8FB-B7F79BC9E203}" presName="node" presStyleLbl="node1" presStyleIdx="1" presStyleCnt="5" custScaleX="123205" custScaleY="739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1DBEF7A-9C58-4761-BF4B-750D790BB0BD}" type="pres">
      <dgm:prSet presAssocID="{C2AAAB15-B468-4615-9DD6-2E35D01F5173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0941EFC-A856-4373-8C5F-4BA1FF53D93E}" type="pres">
      <dgm:prSet presAssocID="{C2AAAB15-B468-4615-9DD6-2E35D01F517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D9A5043-E927-4810-A9B6-29DD76CD23E4}" type="pres">
      <dgm:prSet presAssocID="{27436F81-F8A9-44BB-8FF5-D689048D25CB}" presName="node" presStyleLbl="node1" presStyleIdx="2" presStyleCnt="5" custScaleX="123205" custScaleY="739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8454AC7-CA03-44BB-A8A1-2736036259C8}" type="pres">
      <dgm:prSet presAssocID="{F4F18707-5528-43A5-AD55-D389E99CFC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2EABF3B1-B171-4214-A1ED-3364EFFF1278}" type="pres">
      <dgm:prSet presAssocID="{F4F18707-5528-43A5-AD55-D389E99CFC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2A7BF25-B6A5-470A-A67F-C382CFC5945A}" type="pres">
      <dgm:prSet presAssocID="{2C107041-9929-43E8-A967-769CFF48C7F8}" presName="node" presStyleLbl="node1" presStyleIdx="3" presStyleCnt="5" custScaleX="123205" custScaleY="739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1D6E7-D763-46F9-8880-DA4E39566976}" type="pres">
      <dgm:prSet presAssocID="{EF586B8E-A1B6-45CE-AE60-C9DAEC051FA0}" presName="parTrans" presStyleLbl="sibTrans2D1" presStyleIdx="4" presStyleCnt="5"/>
      <dgm:spPr/>
      <dgm:t>
        <a:bodyPr/>
        <a:lstStyle/>
        <a:p>
          <a:endParaRPr lang="en-US"/>
        </a:p>
      </dgm:t>
    </dgm:pt>
    <dgm:pt modelId="{5E9B8B38-E4BB-4A27-9F56-2B793A8BE353}" type="pres">
      <dgm:prSet presAssocID="{EF586B8E-A1B6-45CE-AE60-C9DAEC051FA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717EB2C-6BC9-4D1E-8E35-80C143866FCF}" type="pres">
      <dgm:prSet presAssocID="{68C571C2-8552-487A-8DE6-7C03437DB606}" presName="node" presStyleLbl="node1" presStyleIdx="4" presStyleCnt="5" custScaleX="123205" custScaleY="739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CC87179-1E55-454E-8D4E-FE86447751EC}" type="presOf" srcId="{68C571C2-8552-487A-8DE6-7C03437DB606}" destId="{A717EB2C-6BC9-4D1E-8E35-80C143866FCF}" srcOrd="0" destOrd="0" presId="urn:microsoft.com/office/officeart/2005/8/layout/radial5"/>
    <dgm:cxn modelId="{E0594A6A-D880-48F0-AED2-EADD78322270}" srcId="{A9921AFA-6EA9-4D29-95B5-878A01D2DF0E}" destId="{27436F81-F8A9-44BB-8FF5-D689048D25CB}" srcOrd="2" destOrd="0" parTransId="{C2AAAB15-B468-4615-9DD6-2E35D01F5173}" sibTransId="{29F6B5EF-B855-4DEF-9431-D1903B5BAAE6}"/>
    <dgm:cxn modelId="{0F59E137-FCD5-412D-8AA7-806B07AFD2B7}" type="presOf" srcId="{F4F18707-5528-43A5-AD55-D389E99CFC43}" destId="{2EABF3B1-B171-4214-A1ED-3364EFFF1278}" srcOrd="1" destOrd="0" presId="urn:microsoft.com/office/officeart/2005/8/layout/radial5"/>
    <dgm:cxn modelId="{F43DE8BD-8EDB-43AC-8B8F-FF653989568F}" type="presOf" srcId="{AF40DF03-B04F-48DD-A8FB-B7F79BC9E203}" destId="{EAA82F0C-6495-423F-BB3C-935AC4A79890}" srcOrd="0" destOrd="0" presId="urn:microsoft.com/office/officeart/2005/8/layout/radial5"/>
    <dgm:cxn modelId="{EA9E5771-688F-4107-9449-0E5DF95BB0C7}" type="presOf" srcId="{F4F18707-5528-43A5-AD55-D389E99CFC43}" destId="{B8454AC7-CA03-44BB-A8A1-2736036259C8}" srcOrd="0" destOrd="0" presId="urn:microsoft.com/office/officeart/2005/8/layout/radial5"/>
    <dgm:cxn modelId="{FA087B0B-B443-48F2-8815-8D79B50A4A4C}" type="presOf" srcId="{49AB3BBE-911B-453C-B4C4-996C6358721C}" destId="{4E9E8E45-ED24-43F2-A393-52490A0F5BBC}" srcOrd="0" destOrd="0" presId="urn:microsoft.com/office/officeart/2005/8/layout/radial5"/>
    <dgm:cxn modelId="{B95E323F-910D-445D-B4C6-D59EC9195D89}" type="presOf" srcId="{927B0CD8-DD29-446A-AEBD-10B4043B931B}" destId="{2AE97645-3B31-4C1D-9C1F-422A8698FFBB}" srcOrd="0" destOrd="0" presId="urn:microsoft.com/office/officeart/2005/8/layout/radial5"/>
    <dgm:cxn modelId="{AD24D9D9-373D-45E4-A509-CC9C9149CA21}" srcId="{A9921AFA-6EA9-4D29-95B5-878A01D2DF0E}" destId="{68C571C2-8552-487A-8DE6-7C03437DB606}" srcOrd="4" destOrd="0" parTransId="{EF586B8E-A1B6-45CE-AE60-C9DAEC051FA0}" sibTransId="{B2B68703-0156-47BB-B23E-A58DE60FF8C4}"/>
    <dgm:cxn modelId="{EA3385B2-3578-43A4-BACB-A13ED5D73FE5}" type="presOf" srcId="{EF586B8E-A1B6-45CE-AE60-C9DAEC051FA0}" destId="{5E9B8B38-E4BB-4A27-9F56-2B793A8BE353}" srcOrd="1" destOrd="0" presId="urn:microsoft.com/office/officeart/2005/8/layout/radial5"/>
    <dgm:cxn modelId="{A6DBCC8E-5C9A-45F7-8E03-13A07AF7E607}" type="presOf" srcId="{0D751A8A-40F9-4F19-89B0-5C0344AB932B}" destId="{9BAA8976-E812-4B3D-A8C6-10611A7BEC63}" srcOrd="1" destOrd="0" presId="urn:microsoft.com/office/officeart/2005/8/layout/radial5"/>
    <dgm:cxn modelId="{958701F1-68B2-4E10-9265-A177557240EB}" srcId="{4C4C794E-F7ED-41F2-9A0D-E801406B388F}" destId="{A9921AFA-6EA9-4D29-95B5-878A01D2DF0E}" srcOrd="0" destOrd="0" parTransId="{421BF01F-7D0E-41B9-B7DB-3333D037CFF2}" sibTransId="{867A89A3-F57A-4287-9860-CDD998E0A50A}"/>
    <dgm:cxn modelId="{14B566BF-545F-43D1-99FE-AAB32ED01270}" type="presOf" srcId="{0D751A8A-40F9-4F19-89B0-5C0344AB932B}" destId="{C54F2471-770D-4DE6-859C-D45C92A5B826}" srcOrd="0" destOrd="0" presId="urn:microsoft.com/office/officeart/2005/8/layout/radial5"/>
    <dgm:cxn modelId="{A4DCD50F-D9FA-4E25-8A97-03BA7BBA7995}" type="presOf" srcId="{27436F81-F8A9-44BB-8FF5-D689048D25CB}" destId="{7D9A5043-E927-4810-A9B6-29DD76CD23E4}" srcOrd="0" destOrd="0" presId="urn:microsoft.com/office/officeart/2005/8/layout/radial5"/>
    <dgm:cxn modelId="{41D3ECB4-5C24-4103-BE47-0949D6F6AF62}" type="presOf" srcId="{2C107041-9929-43E8-A967-769CFF48C7F8}" destId="{D2A7BF25-B6A5-470A-A67F-C382CFC5945A}" srcOrd="0" destOrd="0" presId="urn:microsoft.com/office/officeart/2005/8/layout/radial5"/>
    <dgm:cxn modelId="{18541458-5BE2-4455-A415-FB6CB6A32526}" srcId="{A9921AFA-6EA9-4D29-95B5-878A01D2DF0E}" destId="{2C107041-9929-43E8-A967-769CFF48C7F8}" srcOrd="3" destOrd="0" parTransId="{F4F18707-5528-43A5-AD55-D389E99CFC43}" sibTransId="{5380F6FC-EAFC-4DA9-BD65-0A669A3C2A3A}"/>
    <dgm:cxn modelId="{1F402787-D8CD-4E63-9D1A-E7FBF3105837}" srcId="{A9921AFA-6EA9-4D29-95B5-878A01D2DF0E}" destId="{AF40DF03-B04F-48DD-A8FB-B7F79BC9E203}" srcOrd="1" destOrd="0" parTransId="{0D751A8A-40F9-4F19-89B0-5C0344AB932B}" sibTransId="{B5D1AAB0-E1D1-4FCA-83C5-8FCEDA326FDB}"/>
    <dgm:cxn modelId="{6C29E852-1DD9-4BF0-858C-D5935D4A333C}" type="presOf" srcId="{EF586B8E-A1B6-45CE-AE60-C9DAEC051FA0}" destId="{C7C1D6E7-D763-46F9-8880-DA4E39566976}" srcOrd="0" destOrd="0" presId="urn:microsoft.com/office/officeart/2005/8/layout/radial5"/>
    <dgm:cxn modelId="{8FDC632A-7238-4422-819B-205AB38DA124}" type="presOf" srcId="{49AB3BBE-911B-453C-B4C4-996C6358721C}" destId="{96002FF4-2FF9-4E32-8BFB-96871AE3A143}" srcOrd="1" destOrd="0" presId="urn:microsoft.com/office/officeart/2005/8/layout/radial5"/>
    <dgm:cxn modelId="{48009916-EF39-4ABF-A5B4-1A2B2B423789}" type="presOf" srcId="{C2AAAB15-B468-4615-9DD6-2E35D01F5173}" destId="{D1DBEF7A-9C58-4761-BF4B-750D790BB0BD}" srcOrd="0" destOrd="0" presId="urn:microsoft.com/office/officeart/2005/8/layout/radial5"/>
    <dgm:cxn modelId="{F846B4EA-5646-4ABC-B7B2-E10756D0FB4D}" srcId="{A9921AFA-6EA9-4D29-95B5-878A01D2DF0E}" destId="{927B0CD8-DD29-446A-AEBD-10B4043B931B}" srcOrd="0" destOrd="0" parTransId="{49AB3BBE-911B-453C-B4C4-996C6358721C}" sibTransId="{CC1E6FEC-A968-466B-A0ED-D81C115D6280}"/>
    <dgm:cxn modelId="{020C2D6F-AD56-4A3B-8A9E-390A9E6B41EC}" type="presOf" srcId="{4C4C794E-F7ED-41F2-9A0D-E801406B388F}" destId="{5F9EA809-F30C-441E-9782-DCC00DEFC613}" srcOrd="0" destOrd="0" presId="urn:microsoft.com/office/officeart/2005/8/layout/radial5"/>
    <dgm:cxn modelId="{7563F0CC-BC4D-4179-9D8B-95976ABF0129}" type="presOf" srcId="{A9921AFA-6EA9-4D29-95B5-878A01D2DF0E}" destId="{87295839-DFFC-449E-867B-68205C2354C2}" srcOrd="0" destOrd="0" presId="urn:microsoft.com/office/officeart/2005/8/layout/radial5"/>
    <dgm:cxn modelId="{786F3E7A-14EF-4583-98A3-D84E290C24DB}" type="presOf" srcId="{C2AAAB15-B468-4615-9DD6-2E35D01F5173}" destId="{B0941EFC-A856-4373-8C5F-4BA1FF53D93E}" srcOrd="1" destOrd="0" presId="urn:microsoft.com/office/officeart/2005/8/layout/radial5"/>
    <dgm:cxn modelId="{AF719978-F3EB-4E52-B7AC-110B1620C81C}" type="presParOf" srcId="{5F9EA809-F30C-441E-9782-DCC00DEFC613}" destId="{87295839-DFFC-449E-867B-68205C2354C2}" srcOrd="0" destOrd="0" presId="urn:microsoft.com/office/officeart/2005/8/layout/radial5"/>
    <dgm:cxn modelId="{91FF31DE-F28D-4C5B-80CA-CCBEC3BE0566}" type="presParOf" srcId="{5F9EA809-F30C-441E-9782-DCC00DEFC613}" destId="{4E9E8E45-ED24-43F2-A393-52490A0F5BBC}" srcOrd="1" destOrd="0" presId="urn:microsoft.com/office/officeart/2005/8/layout/radial5"/>
    <dgm:cxn modelId="{B4DF8D65-D2EB-46EE-892D-9DB8F2B7C67B}" type="presParOf" srcId="{4E9E8E45-ED24-43F2-A393-52490A0F5BBC}" destId="{96002FF4-2FF9-4E32-8BFB-96871AE3A143}" srcOrd="0" destOrd="0" presId="urn:microsoft.com/office/officeart/2005/8/layout/radial5"/>
    <dgm:cxn modelId="{34DB71CD-85F4-4263-B0CF-E820F3CFAB4E}" type="presParOf" srcId="{5F9EA809-F30C-441E-9782-DCC00DEFC613}" destId="{2AE97645-3B31-4C1D-9C1F-422A8698FFBB}" srcOrd="2" destOrd="0" presId="urn:microsoft.com/office/officeart/2005/8/layout/radial5"/>
    <dgm:cxn modelId="{A58C2EE3-EDCA-4924-BBBE-B2611A63269C}" type="presParOf" srcId="{5F9EA809-F30C-441E-9782-DCC00DEFC613}" destId="{C54F2471-770D-4DE6-859C-D45C92A5B826}" srcOrd="3" destOrd="0" presId="urn:microsoft.com/office/officeart/2005/8/layout/radial5"/>
    <dgm:cxn modelId="{D55B2F5D-D8FA-4870-B107-2E6C93CFF2AA}" type="presParOf" srcId="{C54F2471-770D-4DE6-859C-D45C92A5B826}" destId="{9BAA8976-E812-4B3D-A8C6-10611A7BEC63}" srcOrd="0" destOrd="0" presId="urn:microsoft.com/office/officeart/2005/8/layout/radial5"/>
    <dgm:cxn modelId="{BE718E1D-E8E0-4566-92C1-18B2AC64DC32}" type="presParOf" srcId="{5F9EA809-F30C-441E-9782-DCC00DEFC613}" destId="{EAA82F0C-6495-423F-BB3C-935AC4A79890}" srcOrd="4" destOrd="0" presId="urn:microsoft.com/office/officeart/2005/8/layout/radial5"/>
    <dgm:cxn modelId="{6DC0702C-17CD-434C-9B3A-E39141764BE1}" type="presParOf" srcId="{5F9EA809-F30C-441E-9782-DCC00DEFC613}" destId="{D1DBEF7A-9C58-4761-BF4B-750D790BB0BD}" srcOrd="5" destOrd="0" presId="urn:microsoft.com/office/officeart/2005/8/layout/radial5"/>
    <dgm:cxn modelId="{CCBA837D-D881-4EC3-A2B1-A91FF887EB45}" type="presParOf" srcId="{D1DBEF7A-9C58-4761-BF4B-750D790BB0BD}" destId="{B0941EFC-A856-4373-8C5F-4BA1FF53D93E}" srcOrd="0" destOrd="0" presId="urn:microsoft.com/office/officeart/2005/8/layout/radial5"/>
    <dgm:cxn modelId="{A9153628-D2F0-43E4-AA25-3CEC5399ADFD}" type="presParOf" srcId="{5F9EA809-F30C-441E-9782-DCC00DEFC613}" destId="{7D9A5043-E927-4810-A9B6-29DD76CD23E4}" srcOrd="6" destOrd="0" presId="urn:microsoft.com/office/officeart/2005/8/layout/radial5"/>
    <dgm:cxn modelId="{4323DD2B-503E-4AFE-8AB4-13A3ED9C0B94}" type="presParOf" srcId="{5F9EA809-F30C-441E-9782-DCC00DEFC613}" destId="{B8454AC7-CA03-44BB-A8A1-2736036259C8}" srcOrd="7" destOrd="0" presId="urn:microsoft.com/office/officeart/2005/8/layout/radial5"/>
    <dgm:cxn modelId="{1C6B522E-1C70-456C-9FE8-A67A280D14B0}" type="presParOf" srcId="{B8454AC7-CA03-44BB-A8A1-2736036259C8}" destId="{2EABF3B1-B171-4214-A1ED-3364EFFF1278}" srcOrd="0" destOrd="0" presId="urn:microsoft.com/office/officeart/2005/8/layout/radial5"/>
    <dgm:cxn modelId="{AE2F4D76-7E61-4D77-AF4A-D77C81FC07EF}" type="presParOf" srcId="{5F9EA809-F30C-441E-9782-DCC00DEFC613}" destId="{D2A7BF25-B6A5-470A-A67F-C382CFC5945A}" srcOrd="8" destOrd="0" presId="urn:microsoft.com/office/officeart/2005/8/layout/radial5"/>
    <dgm:cxn modelId="{36DD0B55-1440-4DD0-93BC-902A1B63E26E}" type="presParOf" srcId="{5F9EA809-F30C-441E-9782-DCC00DEFC613}" destId="{C7C1D6E7-D763-46F9-8880-DA4E39566976}" srcOrd="9" destOrd="0" presId="urn:microsoft.com/office/officeart/2005/8/layout/radial5"/>
    <dgm:cxn modelId="{CB4FE94C-59E8-4400-A0CD-3F37C8E0FA56}" type="presParOf" srcId="{C7C1D6E7-D763-46F9-8880-DA4E39566976}" destId="{5E9B8B38-E4BB-4A27-9F56-2B793A8BE353}" srcOrd="0" destOrd="0" presId="urn:microsoft.com/office/officeart/2005/8/layout/radial5"/>
    <dgm:cxn modelId="{7E07D279-FC84-4D38-A009-558260D1C327}" type="presParOf" srcId="{5F9EA809-F30C-441E-9782-DCC00DEFC613}" destId="{A717EB2C-6BC9-4D1E-8E35-80C143866FC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95839-DFFC-449E-867B-68205C2354C2}">
      <dsp:nvSpPr>
        <dsp:cNvPr id="0" name=""/>
        <dsp:cNvSpPr/>
      </dsp:nvSpPr>
      <dsp:spPr>
        <a:xfrm>
          <a:off x="2992410" y="2083230"/>
          <a:ext cx="1484352" cy="1484352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smtClean="0">
              <a:solidFill>
                <a:schemeClr val="tx1"/>
              </a:solidFill>
            </a:rPr>
            <a:t> </a:t>
          </a:r>
          <a:endParaRPr lang="en-US" sz="1400" kern="1200">
            <a:solidFill>
              <a:schemeClr val="tx1"/>
            </a:solidFill>
          </a:endParaRPr>
        </a:p>
      </dsp:txBody>
      <dsp:txXfrm>
        <a:off x="3209788" y="2300608"/>
        <a:ext cx="1049596" cy="1049596"/>
      </dsp:txXfrm>
    </dsp:sp>
    <dsp:sp modelId="{4E9E8E45-ED24-43F2-A393-52490A0F5BBC}">
      <dsp:nvSpPr>
        <dsp:cNvPr id="0" name=""/>
        <dsp:cNvSpPr/>
      </dsp:nvSpPr>
      <dsp:spPr>
        <a:xfrm rot="16200000">
          <a:off x="3525507" y="1448236"/>
          <a:ext cx="418158" cy="504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3588231" y="1611896"/>
        <a:ext cx="292711" cy="302807"/>
      </dsp:txXfrm>
    </dsp:sp>
    <dsp:sp modelId="{2AE97645-3B31-4C1D-9C1F-422A8698FFBB}">
      <dsp:nvSpPr>
        <dsp:cNvPr id="0" name=""/>
        <dsp:cNvSpPr/>
      </dsp:nvSpPr>
      <dsp:spPr>
        <a:xfrm>
          <a:off x="2820188" y="196975"/>
          <a:ext cx="1828796" cy="10972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bn-IN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১৯৫৭, ২৮ জানুয়ারী কুমিল্লা জেলার চৌদ্দগ্রাম উপজেলার বিজয়করা গ্রামে।</a:t>
          </a:r>
          <a:endParaRPr lang="en-US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73753" y="250540"/>
        <a:ext cx="1721666" cy="990147"/>
      </dsp:txXfrm>
    </dsp:sp>
    <dsp:sp modelId="{C54F2471-770D-4DE6-859C-D45C92A5B826}">
      <dsp:nvSpPr>
        <dsp:cNvPr id="0" name=""/>
        <dsp:cNvSpPr/>
      </dsp:nvSpPr>
      <dsp:spPr>
        <a:xfrm rot="20520000">
          <a:off x="4537032" y="2269959"/>
          <a:ext cx="260849" cy="504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4538947" y="2382986"/>
        <a:ext cx="182594" cy="302807"/>
      </dsp:txXfrm>
    </dsp:sp>
    <dsp:sp modelId="{EAA82F0C-6495-423F-BB3C-935AC4A79890}">
      <dsp:nvSpPr>
        <dsp:cNvPr id="0" name=""/>
        <dsp:cNvSpPr/>
      </dsp:nvSpPr>
      <dsp:spPr>
        <a:xfrm>
          <a:off x="4798189" y="1634076"/>
          <a:ext cx="1828796" cy="10972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জীবন: </a:t>
          </a:r>
          <a:r>
            <a:rPr lang="bn-BD" sz="14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 ২০০৬ সালে গারো জনগোষ্ঠীর মাতৃসূত্রীয় আবাস প্রথা নিয়ে পিএইড ডিগ্রী অর্জন করেন।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851754" y="1687641"/>
        <a:ext cx="1721666" cy="990147"/>
      </dsp:txXfrm>
    </dsp:sp>
    <dsp:sp modelId="{D1DBEF7A-9C58-4761-BF4B-750D790BB0BD}">
      <dsp:nvSpPr>
        <dsp:cNvPr id="0" name=""/>
        <dsp:cNvSpPr/>
      </dsp:nvSpPr>
      <dsp:spPr>
        <a:xfrm rot="3240000">
          <a:off x="4185200" y="3454424"/>
          <a:ext cx="379459" cy="504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4208663" y="3509312"/>
        <a:ext cx="265621" cy="302807"/>
      </dsp:txXfrm>
    </dsp:sp>
    <dsp:sp modelId="{7D9A5043-E927-4810-A9B6-29DD76CD23E4}">
      <dsp:nvSpPr>
        <dsp:cNvPr id="0" name=""/>
        <dsp:cNvSpPr/>
      </dsp:nvSpPr>
      <dsp:spPr>
        <a:xfrm>
          <a:off x="4042660" y="3959355"/>
          <a:ext cx="1828796" cy="10972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তাঁর কবিতাঃ বাঙ্গালীর আবহমান জীবনচর্চা, সংগ্রাম, ও মানবীয় বোধের উৎসারণ, সেই সঙ্গে শিল্পিত প্রকরণের উজ্জল প্রকাশ।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096225" y="4012920"/>
        <a:ext cx="1721666" cy="990147"/>
      </dsp:txXfrm>
    </dsp:sp>
    <dsp:sp modelId="{B8454AC7-CA03-44BB-A8A1-2736036259C8}">
      <dsp:nvSpPr>
        <dsp:cNvPr id="0" name=""/>
        <dsp:cNvSpPr/>
      </dsp:nvSpPr>
      <dsp:spPr>
        <a:xfrm rot="7560000">
          <a:off x="2904513" y="3454424"/>
          <a:ext cx="379459" cy="504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 rot="10800000">
        <a:off x="2994888" y="3509312"/>
        <a:ext cx="265621" cy="302807"/>
      </dsp:txXfrm>
    </dsp:sp>
    <dsp:sp modelId="{D2A7BF25-B6A5-470A-A67F-C382CFC5945A}">
      <dsp:nvSpPr>
        <dsp:cNvPr id="0" name=""/>
        <dsp:cNvSpPr/>
      </dsp:nvSpPr>
      <dsp:spPr>
        <a:xfrm>
          <a:off x="1597717" y="3959355"/>
          <a:ext cx="1828796" cy="10972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কাব্যগ্রন্থঃ মিছিলের সমান বয়সী, ধূলি ও সাগর দৃশ্য, হে মাটি পৃথিবীসূত্র, পান্থশালার ঘোড়া ইত্যাদি।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651282" y="4012920"/>
        <a:ext cx="1721666" cy="990147"/>
      </dsp:txXfrm>
    </dsp:sp>
    <dsp:sp modelId="{C7C1D6E7-D763-46F9-8880-DA4E39566976}">
      <dsp:nvSpPr>
        <dsp:cNvPr id="0" name=""/>
        <dsp:cNvSpPr/>
      </dsp:nvSpPr>
      <dsp:spPr>
        <a:xfrm rot="11880000">
          <a:off x="2671291" y="2269959"/>
          <a:ext cx="260849" cy="504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 rot="10800000">
        <a:off x="2747631" y="2382986"/>
        <a:ext cx="182594" cy="302807"/>
      </dsp:txXfrm>
    </dsp:sp>
    <dsp:sp modelId="{A717EB2C-6BC9-4D1E-8E35-80C143866FCF}">
      <dsp:nvSpPr>
        <dsp:cNvPr id="0" name=""/>
        <dsp:cNvSpPr/>
      </dsp:nvSpPr>
      <dsp:spPr>
        <a:xfrm>
          <a:off x="842188" y="1634076"/>
          <a:ext cx="1828796" cy="10972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পুরষ্কারঃ বাংলা একাডেমি সাহিত্য পুরষ্কার ও অন্যান্য।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895753" y="1687641"/>
        <a:ext cx="1721666" cy="990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4C6BF-48E5-4D41-BF4C-5817B5AF542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07007-036D-4089-B97C-1F3970320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2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5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7460-9179-4589-A99B-D3C146ED17A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AAB4-F716-491B-8801-C6A9A92E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9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7460-9179-4589-A99B-D3C146ED17A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AAB4-F716-491B-8801-C6A9A92E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7460-9179-4589-A99B-D3C146ED17A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AAB4-F716-491B-8801-C6A9A92E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1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7460-9179-4589-A99B-D3C146ED17A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AAB4-F716-491B-8801-C6A9A92E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4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7460-9179-4589-A99B-D3C146ED17A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AAB4-F716-491B-8801-C6A9A92E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2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7460-9179-4589-A99B-D3C146ED17A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AAB4-F716-491B-8801-C6A9A92E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2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7460-9179-4589-A99B-D3C146ED17A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AAB4-F716-491B-8801-C6A9A92E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2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7460-9179-4589-A99B-D3C146ED17A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AAB4-F716-491B-8801-C6A9A92E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8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7460-9179-4589-A99B-D3C146ED17A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AAB4-F716-491B-8801-C6A9A92E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8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7460-9179-4589-A99B-D3C146ED17A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AAB4-F716-491B-8801-C6A9A92E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8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7460-9179-4589-A99B-D3C146ED17A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AAB4-F716-491B-8801-C6A9A92E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3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07460-9179-4589-A99B-D3C146ED17A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CAAB4-F716-491B-8801-C6A9A92E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3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microsoft.com/office/2007/relationships/hdphoto" Target="../media/hdphoto3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071" y="2290714"/>
            <a:ext cx="4864230" cy="109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ক্লাসে </a:t>
            </a:r>
            <a:endParaRPr lang="en-US" sz="6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4409" y="3544479"/>
            <a:ext cx="5759778" cy="133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</a:t>
            </a:r>
            <a:endParaRPr lang="en-US" sz="4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829" y="2994196"/>
            <a:ext cx="1447800" cy="914400"/>
          </a:xfrm>
          <a:prstGeom prst="rect">
            <a:avLst/>
          </a:prstGeom>
          <a:noFill/>
          <a:ln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 কবিতার দেশ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628" y="3173799"/>
            <a:ext cx="1524000" cy="555192"/>
          </a:xfrm>
          <a:prstGeom prst="rect">
            <a:avLst/>
          </a:prstGeom>
          <a:noFill/>
          <a:ln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খর্বদেহ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8800" y="2906016"/>
            <a:ext cx="2052687" cy="1090759"/>
          </a:xfrm>
          <a:prstGeom prst="rect">
            <a:avLst/>
          </a:prstGeom>
          <a:noFill/>
          <a:ln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বাংলাদেশকে বুঝানো হয়েছে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8799" y="2906016"/>
            <a:ext cx="1600200" cy="1066800"/>
          </a:xfrm>
          <a:prstGeom prst="rect">
            <a:avLst/>
          </a:prstGeom>
          <a:noFill/>
          <a:ln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ছোট/খাটো শরীর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jute-poem-3-445653376.jpg"/>
          <p:cNvPicPr>
            <a:picLocks noChangeAspect="1"/>
          </p:cNvPicPr>
          <p:nvPr/>
        </p:nvPicPr>
        <p:blipFill>
          <a:blip r:embed="rId3" cstate="print"/>
          <a:srcRect l="11667" t="8519" r="29167" b="18888"/>
          <a:stretch>
            <a:fillRect/>
          </a:stretch>
        </p:blipFill>
        <p:spPr>
          <a:xfrm>
            <a:off x="2469823" y="2090804"/>
            <a:ext cx="3440783" cy="2535810"/>
          </a:xfrm>
          <a:prstGeom prst="rect">
            <a:avLst/>
          </a:prstGeom>
          <a:noFill/>
        </p:spPr>
      </p:pic>
      <p:pic>
        <p:nvPicPr>
          <p:cNvPr id="10" name="Picture 9" descr="bamon-gram.jpg"/>
          <p:cNvPicPr>
            <a:picLocks noChangeAspect="1"/>
          </p:cNvPicPr>
          <p:nvPr/>
        </p:nvPicPr>
        <p:blipFill>
          <a:blip r:embed="rId4"/>
          <a:srcRect l="5000" t="3957" r="56000" b="18345"/>
          <a:stretch>
            <a:fillRect/>
          </a:stretch>
        </p:blipFill>
        <p:spPr>
          <a:xfrm>
            <a:off x="2469822" y="2090804"/>
            <a:ext cx="3440783" cy="253581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43879" y="592414"/>
            <a:ext cx="1916236" cy="481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6397" y="3222105"/>
            <a:ext cx="1435231" cy="434622"/>
          </a:xfrm>
          <a:prstGeom prst="rect">
            <a:avLst/>
          </a:prstGeom>
          <a:noFill/>
          <a:ln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অনার্য জাতি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8799" y="2841796"/>
            <a:ext cx="1676400" cy="1066800"/>
          </a:xfrm>
          <a:prstGeom prst="rect">
            <a:avLst/>
          </a:prstGeom>
          <a:noFill/>
          <a:ln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বাঙালীদেরকে আখ্যা দিয়েছেন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pwsws.jpg"/>
          <p:cNvPicPr>
            <a:picLocks noChangeAspect="1"/>
          </p:cNvPicPr>
          <p:nvPr/>
        </p:nvPicPr>
        <p:blipFill>
          <a:blip r:embed="rId5" cstate="print"/>
          <a:srcRect l="20009" t="27778" r="18344" b="28888"/>
          <a:stretch>
            <a:fillRect/>
          </a:stretch>
        </p:blipFill>
        <p:spPr>
          <a:xfrm>
            <a:off x="2447829" y="2090804"/>
            <a:ext cx="3462776" cy="253581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247285" y="3271791"/>
            <a:ext cx="1124343" cy="457200"/>
          </a:xfrm>
          <a:prstGeom prst="rect">
            <a:avLst/>
          </a:prstGeom>
          <a:noFill/>
          <a:ln>
            <a:solidFill>
              <a:srgbClr val="00CC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কার্তুজ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96232" y="3151702"/>
            <a:ext cx="1524000" cy="446988"/>
          </a:xfrm>
          <a:prstGeom prst="rect">
            <a:avLst/>
          </a:prstGeom>
          <a:noFill/>
          <a:ln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বন্দুকের টোটা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220px-Pistolet_marine_1837-IMG_6935.jpg"/>
          <p:cNvPicPr>
            <a:picLocks noChangeAspect="1"/>
          </p:cNvPicPr>
          <p:nvPr/>
        </p:nvPicPr>
        <p:blipFill>
          <a:blip r:embed="rId6"/>
          <a:srcRect r="-909" b="50000"/>
          <a:stretch>
            <a:fillRect/>
          </a:stretch>
        </p:blipFill>
        <p:spPr>
          <a:xfrm>
            <a:off x="2447828" y="2090804"/>
            <a:ext cx="3484771" cy="253581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86366" y="3180660"/>
            <a:ext cx="1085261" cy="389642"/>
          </a:xfrm>
          <a:prstGeom prst="rect">
            <a:avLst/>
          </a:prstGeom>
          <a:noFill/>
          <a:ln>
            <a:solidFill>
              <a:srgbClr val="00CC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নীলকমল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8798" y="2906016"/>
            <a:ext cx="1524000" cy="1066800"/>
          </a:xfrm>
          <a:prstGeom prst="rect">
            <a:avLst/>
          </a:prstGeom>
          <a:noFill/>
          <a:ln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মুক্তিযোদ্ধাদের বুঝিয়েছে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AAAAAAAAAAAAAAAA-BG20180129170419.jpg"/>
          <p:cNvPicPr>
            <a:picLocks noChangeAspect="1"/>
          </p:cNvPicPr>
          <p:nvPr/>
        </p:nvPicPr>
        <p:blipFill>
          <a:blip r:embed="rId7"/>
          <a:srcRect l="18000" t="2000" r="27931" b="12000"/>
          <a:stretch>
            <a:fillRect/>
          </a:stretch>
        </p:blipFill>
        <p:spPr>
          <a:xfrm>
            <a:off x="2498102" y="2122215"/>
            <a:ext cx="3407791" cy="25043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07651" y="3234684"/>
            <a:ext cx="1245124" cy="407709"/>
          </a:xfrm>
          <a:prstGeom prst="rect">
            <a:avLst/>
          </a:prstGeom>
          <a:noFill/>
          <a:ln>
            <a:solidFill>
              <a:srgbClr val="00CC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99764" y="3092009"/>
            <a:ext cx="1600200" cy="533400"/>
          </a:xfrm>
          <a:prstGeom prst="rect">
            <a:avLst/>
          </a:prstGeom>
          <a:noFill/>
          <a:ln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ভিটে মাটি হারা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hiranmo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98886" y="2093829"/>
            <a:ext cx="3407007" cy="25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903" y="1687397"/>
            <a:ext cx="2516957" cy="556469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66500" y="2760426"/>
            <a:ext cx="1371600" cy="731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 কবিতার দেশ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8985" y="2760426"/>
            <a:ext cx="1371600" cy="731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খর্বদেহ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1470" y="2760426"/>
            <a:ext cx="1371600" cy="731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অনার্য জাতি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6500" y="4343055"/>
            <a:ext cx="1371600" cy="731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কার্তুজ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30582" y="4343055"/>
            <a:ext cx="1371600" cy="731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নীলকমল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4664" y="4343055"/>
            <a:ext cx="1371600" cy="731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27541" y="836287"/>
            <a:ext cx="1671949" cy="334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5" name="Oval 4"/>
          <p:cNvSpPr/>
          <p:nvPr/>
        </p:nvSpPr>
        <p:spPr>
          <a:xfrm>
            <a:off x="5592053" y="1677971"/>
            <a:ext cx="565609" cy="5658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80308" y="1767327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শব্দার্থ লিখ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9361" y="1677971"/>
            <a:ext cx="2071149" cy="56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103376" y="1677971"/>
            <a:ext cx="565609" cy="5658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19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78 L 0.28784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9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0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4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13" grpId="0" build="p" animBg="1"/>
      <p:bldP spid="16" grpId="0" build="p" animBg="1"/>
      <p:bldP spid="19" grpId="0" build="p" animBg="1"/>
      <p:bldP spid="22" grpId="0" build="p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665465" y="1402644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414635" y="2782710"/>
            <a:ext cx="6173608" cy="707886"/>
            <a:chOff x="1414635" y="2782710"/>
            <a:chExt cx="6173608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1746243" y="2782710"/>
              <a:ext cx="5510392" cy="707886"/>
            </a:xfrm>
            <a:prstGeom prst="rect">
              <a:avLst/>
            </a:prstGeom>
            <a:noFill/>
            <a:ln w="127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প্রশ্নঃ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কবি পরিচিতি লিখ।</a:t>
              </a:r>
              <a:endParaRPr lang="en-US" sz="4000" dirty="0">
                <a:ln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414635" y="2782710"/>
              <a:ext cx="688622" cy="70788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899621" y="2782710"/>
              <a:ext cx="688622" cy="70788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844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naed Cover.png"/>
          <p:cNvPicPr>
            <a:picLocks noChangeAspect="1"/>
          </p:cNvPicPr>
          <p:nvPr/>
        </p:nvPicPr>
        <p:blipFill>
          <a:blip r:embed="rId3"/>
          <a:srcRect l="7894" t="38889" r="11403" b="28889"/>
          <a:stretch>
            <a:fillRect/>
          </a:stretch>
        </p:blipFill>
        <p:spPr>
          <a:xfrm>
            <a:off x="1207911" y="293511"/>
            <a:ext cx="3124200" cy="1969604"/>
          </a:xfrm>
          <a:prstGeom prst="rect">
            <a:avLst/>
          </a:prstGeom>
        </p:spPr>
      </p:pic>
      <p:pic>
        <p:nvPicPr>
          <p:cNvPr id="3" name="Picture 2" descr="600x4001513199990_images (1).jpg"/>
          <p:cNvPicPr>
            <a:picLocks noChangeAspect="1"/>
          </p:cNvPicPr>
          <p:nvPr/>
        </p:nvPicPr>
        <p:blipFill>
          <a:blip r:embed="rId4"/>
          <a:srcRect l="11333" t="14000" r="14000" b="10000"/>
          <a:stretch>
            <a:fillRect/>
          </a:stretch>
        </p:blipFill>
        <p:spPr>
          <a:xfrm>
            <a:off x="5037665" y="293512"/>
            <a:ext cx="2819400" cy="1969604"/>
          </a:xfrm>
          <a:prstGeom prst="rect">
            <a:avLst/>
          </a:prstGeom>
        </p:spPr>
      </p:pic>
      <p:pic>
        <p:nvPicPr>
          <p:cNvPr id="4" name="Picture 3" descr="images (11).jpg"/>
          <p:cNvPicPr>
            <a:picLocks noChangeAspect="1"/>
          </p:cNvPicPr>
          <p:nvPr/>
        </p:nvPicPr>
        <p:blipFill>
          <a:blip r:embed="rId5"/>
          <a:srcRect r="39860" b="9958"/>
          <a:stretch>
            <a:fillRect/>
          </a:stretch>
        </p:blipFill>
        <p:spPr>
          <a:xfrm>
            <a:off x="1299158" y="2934197"/>
            <a:ext cx="3048000" cy="2250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158" y="2175019"/>
            <a:ext cx="30480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গ্রেনেড উঠেছে হাতে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0474" y="2083400"/>
            <a:ext cx="28194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হাতে রাইফেল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9158" y="5182207"/>
            <a:ext cx="30480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বাঘের থাবা, ভোজ হবে প্রতিশোধ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258" y="2934197"/>
            <a:ext cx="3133616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364762_268956617367124_4491227918239793152_n.jpg"/>
          <p:cNvPicPr>
            <a:picLocks noChangeAspect="1"/>
          </p:cNvPicPr>
          <p:nvPr/>
        </p:nvPicPr>
        <p:blipFill>
          <a:blip r:embed="rId3"/>
          <a:srcRect l="24603" t="4532" r="18678" b="26651"/>
          <a:stretch>
            <a:fillRect/>
          </a:stretch>
        </p:blipFill>
        <p:spPr>
          <a:xfrm>
            <a:off x="1027291" y="225776"/>
            <a:ext cx="3269546" cy="3126516"/>
          </a:xfrm>
          <a:prstGeom prst="rect">
            <a:avLst/>
          </a:prstGeom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4"/>
          <a:srcRect l="23333" t="1938" r="13556" b="1938"/>
          <a:stretch>
            <a:fillRect/>
          </a:stretch>
        </p:blipFill>
        <p:spPr>
          <a:xfrm>
            <a:off x="4442181" y="225776"/>
            <a:ext cx="3810000" cy="3126516"/>
          </a:xfrm>
          <a:prstGeom prst="rect">
            <a:avLst/>
          </a:prstGeom>
        </p:spPr>
      </p:pic>
      <p:pic>
        <p:nvPicPr>
          <p:cNvPr id="4" name="Picture 3" descr="Udisa_Emon_Bg_801012348.jpg"/>
          <p:cNvPicPr>
            <a:picLocks noChangeAspect="1"/>
          </p:cNvPicPr>
          <p:nvPr/>
        </p:nvPicPr>
        <p:blipFill>
          <a:blip r:embed="rId5"/>
          <a:srcRect l="1746" t="249" r="52540" b="4229"/>
          <a:stretch>
            <a:fillRect/>
          </a:stretch>
        </p:blipFill>
        <p:spPr>
          <a:xfrm>
            <a:off x="1467560" y="3478264"/>
            <a:ext cx="2819400" cy="2899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2181" y="4260671"/>
            <a:ext cx="3859102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2222" y="1752600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34576" y="2858419"/>
            <a:ext cx="6536979" cy="711200"/>
            <a:chOff x="1376532" y="2948730"/>
            <a:chExt cx="6536979" cy="711200"/>
          </a:xfrm>
        </p:grpSpPr>
        <p:sp>
          <p:nvSpPr>
            <p:cNvPr id="4" name="TextBox 3"/>
            <p:cNvSpPr txBox="1"/>
            <p:nvPr/>
          </p:nvSpPr>
          <p:spPr>
            <a:xfrm>
              <a:off x="1742718" y="2952044"/>
              <a:ext cx="5810956" cy="707886"/>
            </a:xfrm>
            <a:prstGeom prst="rect">
              <a:avLst/>
            </a:prstGeom>
            <a:noFill/>
            <a:ln w="127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প্রশ্নঃ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কবিতার মূলভাব লিখ।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7181140" y="2948730"/>
              <a:ext cx="732371" cy="711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76532" y="2948730"/>
              <a:ext cx="732371" cy="711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09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76867" y="1073858"/>
            <a:ext cx="4800600" cy="2744611"/>
            <a:chOff x="228600" y="1827389"/>
            <a:chExt cx="4800600" cy="2744611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898877" y="1827389"/>
              <a:ext cx="3276600" cy="8382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প্রশ্নঃ </a:t>
              </a:r>
              <a:r>
                <a:rPr lang="bn-IN" sz="32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কবিতার হাতে কি?</a:t>
              </a:r>
              <a:endParaRPr lang="en-US" sz="32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819400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ক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743200" y="2819400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খ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4038600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গ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19400" y="4038600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ঘ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90600" y="2819400"/>
              <a:ext cx="1371600" cy="533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রাইফেল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81400" y="2819400"/>
              <a:ext cx="1371600" cy="533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স্বধীনতা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90600" y="4038600"/>
              <a:ext cx="1371600" cy="533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প্রতিশোধ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657600" y="4038600"/>
              <a:ext cx="1371600" cy="533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গ্রেনেড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20" name="Half Frame 19"/>
          <p:cNvSpPr/>
          <p:nvPr/>
        </p:nvSpPr>
        <p:spPr>
          <a:xfrm rot="12971218">
            <a:off x="1269030" y="1861669"/>
            <a:ext cx="301132" cy="668699"/>
          </a:xfrm>
          <a:prstGeom prst="halfFrame">
            <a:avLst/>
          </a:prstGeom>
          <a:solidFill>
            <a:srgbClr val="00CC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7" y="4043882"/>
            <a:ext cx="3761558" cy="16033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167" y="3897273"/>
            <a:ext cx="3207454" cy="167654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911005" y="545055"/>
            <a:ext cx="1516131" cy="4613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52768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5343" y="2935111"/>
            <a:ext cx="6541912" cy="120032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মুক্তিযুদ্ধ্বে বাঙালীর সাহসীকতার পরিচয় সম্পর্কে একটি অনুচ্ছেদ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7705" y="1577622"/>
            <a:ext cx="1637187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" y="0"/>
            <a:ext cx="9130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5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043" y="2579021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1403" y="4290256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00793" y="751983"/>
            <a:ext cx="4473825" cy="637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B0F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0569" y="1498866"/>
            <a:ext cx="394535" cy="30074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4352357" y="3286027"/>
            <a:ext cx="394535" cy="28319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49413" y="1970206"/>
            <a:ext cx="3388293" cy="3400907"/>
            <a:chOff x="712085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00CC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085" y="3455968"/>
              <a:ext cx="33882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(অর্নাস);এম,এ(বাংলা)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73597" y="2190425"/>
              <a:ext cx="1065266" cy="122277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3478" y="1932498"/>
            <a:ext cx="2583658" cy="3461698"/>
            <a:chOff x="5019467" y="1932498"/>
            <a:chExt cx="2583658" cy="3461698"/>
          </a:xfrm>
        </p:grpSpPr>
        <p:sp>
          <p:nvSpPr>
            <p:cNvPr id="7" name="TextBox 6"/>
            <p:cNvSpPr txBox="1"/>
            <p:nvPr/>
          </p:nvSpPr>
          <p:spPr>
            <a:xfrm>
              <a:off x="5085119" y="3455204"/>
              <a:ext cx="2518006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ণীঃ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বাংলা সাহিত্য</a:t>
              </a: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একত্রিশ</a:t>
              </a: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latin typeface="SutonnyOMJ" pitchFamily="2" charset="0"/>
                  <a:cs typeface="SutonnyOMJ" pitchFamily="2" charset="0"/>
                </a:rPr>
                <a:t>পদ্যাংশ/কবিতা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Content Placeholder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119" y="2203967"/>
              <a:ext cx="1040618" cy="1222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CC00"/>
              </a:solidFill>
            </a:ln>
          </p:spPr>
        </p:pic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613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000" t="7660" r="8519" b="5431"/>
          <a:stretch>
            <a:fillRect/>
          </a:stretch>
        </p:blipFill>
        <p:spPr>
          <a:xfrm>
            <a:off x="4714382" y="620891"/>
            <a:ext cx="3291921" cy="4211500"/>
          </a:xfrm>
          <a:prstGeom prst="rect">
            <a:avLst/>
          </a:prstGeom>
          <a:ln w="127000" cap="sq">
            <a:noFill/>
            <a:miter lim="800000"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487841" y="5027727"/>
            <a:ext cx="4041835" cy="515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দেখে কি বুঝতে পারলে?</a:t>
            </a:r>
            <a:endParaRPr lang="en-US" sz="2800" b="1" dirty="0">
              <a:ln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8611" y="5160786"/>
            <a:ext cx="3559103" cy="515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সাহসী জননী</a:t>
            </a:r>
            <a:endParaRPr lang="en-US" sz="2800" b="1" dirty="0">
              <a:ln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448" y="4934261"/>
            <a:ext cx="6728478" cy="9629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 একটি মেয়ে আমাদের দেশের পতাকা হাতে নিয়ে দৌড়াচ্ছে অন্য জন মায়ের বয়সী রাইফেল দিয়ে গুলি করার জন্য তাক করছে</a:t>
            </a:r>
            <a:endParaRPr lang="en-US" sz="2400" b="1" dirty="0">
              <a:ln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4519" y="4954578"/>
            <a:ext cx="6728478" cy="4611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বিশ্লেষণ করে একটি অর্থবোধক পাঠ প্রকাশ কর</a:t>
            </a:r>
            <a:endParaRPr lang="en-US" sz="2400" b="1" dirty="0">
              <a:ln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0" descr="Birangona20190804071237.jpg"/>
          <p:cNvPicPr>
            <a:picLocks noChangeAspect="1"/>
          </p:cNvPicPr>
          <p:nvPr/>
        </p:nvPicPr>
        <p:blipFill>
          <a:blip r:embed="rId5"/>
          <a:srcRect l="16857" r="5429" b="6000"/>
          <a:stretch>
            <a:fillRect/>
          </a:stretch>
        </p:blipFill>
        <p:spPr>
          <a:xfrm>
            <a:off x="1219448" y="438055"/>
            <a:ext cx="3317383" cy="43834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0478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27261" y="1573490"/>
            <a:ext cx="1541146" cy="471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3331" y="2714919"/>
            <a:ext cx="5129007" cy="12414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20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BD" sz="20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সী</a:t>
            </a:r>
            <a:r>
              <a:rPr lang="bn-BD" sz="20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জ</a:t>
            </a:r>
            <a:r>
              <a:rPr lang="bn-BD" sz="20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20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নী </a:t>
            </a:r>
            <a:r>
              <a:rPr lang="bn-BD" sz="20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বাং</a:t>
            </a:r>
            <a:r>
              <a:rPr lang="bn-BD" sz="20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</a:t>
            </a:r>
            <a:endParaRPr lang="en-US" sz="20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7228" y="3956396"/>
            <a:ext cx="1968169" cy="497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কামাল চৌধুরী</a:t>
            </a:r>
            <a:endParaRPr lang="en-US" sz="2000" b="1" dirty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8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834" y="1074657"/>
            <a:ext cx="1756331" cy="568899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b="1" dirty="0">
              <a:ln/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832" y="1937583"/>
            <a:ext cx="6794333" cy="286232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১। কবি পরিচিতি লিখতে পারবে</a:t>
            </a:r>
          </a:p>
          <a:p>
            <a:r>
              <a:rPr lang="bn-BD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২। প্রমিত উচ্চারণে কবিতাটি আবৃতি করতে </a:t>
            </a:r>
          </a:p>
          <a:p>
            <a:r>
              <a:rPr lang="bn-BD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পারবে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; </a:t>
            </a:r>
            <a:endParaRPr lang="bn-BD" sz="36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৩। শব্দার্থ ও কবিতাটির মূলভাব লিখতে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83374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4754506"/>
              </p:ext>
            </p:extLst>
          </p:nvPr>
        </p:nvGraphicFramePr>
        <p:xfrm>
          <a:off x="814850" y="841878"/>
          <a:ext cx="7469174" cy="525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423937" y="395925"/>
            <a:ext cx="2420682" cy="44595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375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375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375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2236" y="3799000"/>
            <a:ext cx="1046376" cy="2590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12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12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12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12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চৌ</a:t>
            </a:r>
            <a:r>
              <a:rPr lang="bn-BD" sz="12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ধু</a:t>
            </a:r>
            <a:r>
              <a:rPr lang="bn-BD" sz="12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রী</a:t>
            </a:r>
            <a:endParaRPr lang="en-US" sz="12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295839-DFFC-449E-867B-68205C23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7295839-DFFC-449E-867B-68205C235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E8E45-ED24-43F2-A393-52490A0F5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E9E8E45-ED24-43F2-A393-52490A0F5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E97645-3B31-4C1D-9C1F-422A8698F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2AE97645-3B31-4C1D-9C1F-422A8698F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4F2471-770D-4DE6-859C-D45C92A5B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C54F2471-770D-4DE6-859C-D45C92A5B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A82F0C-6495-423F-BB3C-935AC4A79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AA82F0C-6495-423F-BB3C-935AC4A79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DBEF7A-9C58-4761-BF4B-750D790BB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1DBEF7A-9C58-4761-BF4B-750D790BB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9A5043-E927-4810-A9B6-29DD76CD2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D9A5043-E927-4810-A9B6-29DD76CD2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54AC7-CA03-44BB-A8A1-273603625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8454AC7-CA03-44BB-A8A1-273603625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A7BF25-B6A5-470A-A67F-C382CFC59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2A7BF25-B6A5-470A-A67F-C382CFC59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C1D6E7-D763-46F9-8880-DA4E39566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C7C1D6E7-D763-46F9-8880-DA4E39566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17EB2C-6BC9-4D1E-8E35-80C143866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A717EB2C-6BC9-4D1E-8E35-80C143866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1" y="1248275"/>
            <a:ext cx="3887860" cy="3878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4020" y="526460"/>
            <a:ext cx="1870861" cy="50520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248275"/>
            <a:ext cx="4050384" cy="3886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সাহসী জননী বাংলা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                          কামাল চৌধূরী</a:t>
            </a:r>
          </a:p>
          <a:p>
            <a:pPr algn="just"/>
            <a:r>
              <a:rPr lang="bn-BD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তোদের অসুর নৃত্য...ঠা ঠা হাসি...ফিরে দিয়েছি </a:t>
            </a:r>
          </a:p>
          <a:p>
            <a:pPr algn="just"/>
            <a:r>
              <a:rPr lang="bn-BD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তোদের রক্তাক্ত হাত মুচড়ে দিয়েছি নয় মাসে</a:t>
            </a:r>
          </a:p>
          <a:p>
            <a:pPr algn="just"/>
            <a:r>
              <a:rPr lang="bn-BD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চির কবিতার দেশ...ভেবেছিলি অস্ত্রে মাত হবে</a:t>
            </a:r>
          </a:p>
          <a:p>
            <a:pPr algn="just"/>
            <a:r>
              <a:rPr lang="bn-BD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বাঙালি অনার্য  জাতি, খর্বদেহে...ভাত খায়, ভীতু</a:t>
            </a:r>
          </a:p>
          <a:p>
            <a:pPr algn="just"/>
            <a:r>
              <a:rPr lang="bn-BD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কিন্তু কী ঘটল শেষে, কে দেখয়াল মহা প্রতিরোধ</a:t>
            </a:r>
          </a:p>
          <a:p>
            <a:pPr algn="just"/>
            <a:r>
              <a:rPr lang="bn-BD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 আ ক খ বর্ণমালা পথে পথে তেপান্তরে ঘুরে</a:t>
            </a:r>
          </a:p>
          <a:p>
            <a:pPr algn="just"/>
            <a:r>
              <a:rPr lang="bn-BD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উদ্বাস্ত আশ্রয়হীন... পোড়াগ্রাম... মাতৃ অপমানে</a:t>
            </a:r>
          </a:p>
          <a:p>
            <a:pPr algn="just"/>
            <a:r>
              <a:rPr lang="bn-BD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 রক্ত ছুঁয়ে শেষে হয়ে গেল ঘৃণার কার্তুজ।</a:t>
            </a:r>
          </a:p>
        </p:txBody>
      </p:sp>
    </p:spTree>
    <p:extLst>
      <p:ext uri="{BB962C8B-B14F-4D97-AF65-F5344CB8AC3E}">
        <p14:creationId xmlns:p14="http://schemas.microsoft.com/office/powerpoint/2010/main" val="372602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3-638.jpg"/>
          <p:cNvPicPr>
            <a:picLocks noChangeAspect="1"/>
          </p:cNvPicPr>
          <p:nvPr/>
        </p:nvPicPr>
        <p:blipFill>
          <a:blip r:embed="rId3"/>
          <a:srcRect l="6113" t="24948" r="27429" b="21607"/>
          <a:stretch>
            <a:fillRect/>
          </a:stretch>
        </p:blipFill>
        <p:spPr>
          <a:xfrm>
            <a:off x="927362" y="387554"/>
            <a:ext cx="3047999" cy="2553063"/>
          </a:xfrm>
          <a:prstGeom prst="rect">
            <a:avLst/>
          </a:prstGeom>
        </p:spPr>
      </p:pic>
      <p:pic>
        <p:nvPicPr>
          <p:cNvPr id="3" name="Picture 2" descr="image_196273.buriganga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0000" t="18000" r="16666" b="4000"/>
          <a:stretch>
            <a:fillRect/>
          </a:stretch>
        </p:blipFill>
        <p:spPr>
          <a:xfrm>
            <a:off x="5308862" y="387554"/>
            <a:ext cx="3124200" cy="2553063"/>
          </a:xfrm>
          <a:prstGeom prst="rect">
            <a:avLst/>
          </a:prstGeom>
        </p:spPr>
      </p:pic>
      <p:pic>
        <p:nvPicPr>
          <p:cNvPr id="5" name="Picture 4" descr="২৫-মার্চ.jp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4167" t="3880" r="10834" b="29326"/>
          <a:stretch>
            <a:fillRect/>
          </a:stretch>
        </p:blipFill>
        <p:spPr>
          <a:xfrm>
            <a:off x="5308862" y="3407367"/>
            <a:ext cx="3124200" cy="2429934"/>
          </a:xfrm>
          <a:prstGeom prst="rect">
            <a:avLst/>
          </a:prstGeom>
        </p:spPr>
      </p:pic>
      <p:pic>
        <p:nvPicPr>
          <p:cNvPr id="6" name="Picture 5" descr="birangona.jpeg.jp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000" t="8000" r="7000" b="8000"/>
          <a:stretch>
            <a:fillRect/>
          </a:stretch>
        </p:blipFill>
        <p:spPr>
          <a:xfrm>
            <a:off x="939536" y="3407367"/>
            <a:ext cx="3048000" cy="2450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362" y="2940617"/>
            <a:ext cx="2971800" cy="533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 চাপা মৃতের আগুন</a:t>
            </a:r>
            <a:endParaRPr lang="en-US" sz="2400" dirty="0">
              <a:solidFill>
                <a:srgbClr val="0000CC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1262" y="2894690"/>
            <a:ext cx="2971800" cy="533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 পদ্মা নদীর তীর</a:t>
            </a:r>
            <a:endParaRPr lang="en-US" sz="2400" dirty="0">
              <a:solidFill>
                <a:srgbClr val="0000CC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0999" y="3419449"/>
            <a:ext cx="914400" cy="2438400"/>
          </a:xfrm>
          <a:prstGeom prst="rect">
            <a:avLst/>
          </a:prstGeom>
          <a:noFill/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ডাকাত পড়েছে</a:t>
            </a:r>
          </a:p>
          <a:p>
            <a:pPr algn="ctr"/>
            <a:r>
              <a:rPr lang="bn-BD" sz="2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 মধ্যরাতে</a:t>
            </a:r>
          </a:p>
          <a:p>
            <a:pPr algn="ctr"/>
            <a:r>
              <a:rPr lang="bn-BD" sz="2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 আসে</a:t>
            </a:r>
            <a:endParaRPr lang="en-US" sz="2000" b="1" dirty="0">
              <a:solidFill>
                <a:srgbClr val="0000CC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850" y="565608"/>
            <a:ext cx="2322915" cy="438335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US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1584" y="1411949"/>
            <a:ext cx="5436158" cy="3548978"/>
          </a:xfrm>
        </p:spPr>
      </p:pic>
    </p:spTree>
    <p:extLst>
      <p:ext uri="{BB962C8B-B14F-4D97-AF65-F5344CB8AC3E}">
        <p14:creationId xmlns:p14="http://schemas.microsoft.com/office/powerpoint/2010/main" val="5098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FF"/>
          </a:solidFill>
        </a:ln>
      </a:spPr>
      <a:bodyPr rtlCol="0" anchor="ctr"/>
      <a:lstStyle>
        <a:defPPr>
          <a:defRPr sz="2800" dirty="0" smtClean="0">
            <a:solidFill>
              <a:srgbClr val="7030A0"/>
            </a:solidFill>
            <a:latin typeface="SutonnyOMJ" pitchFamily="2" charset="0"/>
            <a:cs typeface="SutonnyOMJ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413</Words>
  <Application>Microsoft Office PowerPoint</Application>
  <PresentationFormat>On-screen Show (4:3)</PresentationFormat>
  <Paragraphs>97</Paragraphs>
  <Slides>18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SutonnyOMJ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পাঠ বিশ্লেষণ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78</cp:revision>
  <dcterms:created xsi:type="dcterms:W3CDTF">2020-06-01T12:26:54Z</dcterms:created>
  <dcterms:modified xsi:type="dcterms:W3CDTF">2020-06-01T20:16:15Z</dcterms:modified>
</cp:coreProperties>
</file>