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01" r:id="rId3"/>
    <p:sldId id="259" r:id="rId4"/>
    <p:sldId id="260" r:id="rId5"/>
    <p:sldId id="278" r:id="rId6"/>
    <p:sldId id="302" r:id="rId7"/>
    <p:sldId id="303" r:id="rId8"/>
    <p:sldId id="279" r:id="rId9"/>
    <p:sldId id="280" r:id="rId10"/>
    <p:sldId id="281" r:id="rId11"/>
    <p:sldId id="282" r:id="rId12"/>
    <p:sldId id="283" r:id="rId13"/>
    <p:sldId id="284" r:id="rId14"/>
    <p:sldId id="297" r:id="rId15"/>
    <p:sldId id="300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FF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BB4F9-B42B-408D-80A6-7078DDA4602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7591DCA-23F8-4E11-B6B2-45D9F93C741E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বাংলা ভাষার ধ্বনি</a:t>
          </a:r>
          <a:endParaRPr lang="en-US" sz="2800" b="1" dirty="0"/>
        </a:p>
      </dgm:t>
    </dgm:pt>
    <dgm:pt modelId="{DD3689C9-E167-44CF-A4B4-7B07D0EF84B8}" type="parTrans" cxnId="{C5C433E4-2FAE-4C74-AA68-5914EF975D1F}">
      <dgm:prSet/>
      <dgm:spPr/>
      <dgm:t>
        <a:bodyPr/>
        <a:lstStyle/>
        <a:p>
          <a:endParaRPr lang="en-US" b="1"/>
        </a:p>
      </dgm:t>
    </dgm:pt>
    <dgm:pt modelId="{A386EC47-5F83-4D37-8BCF-F715DB0A15C0}" type="sibTrans" cxnId="{C5C433E4-2FAE-4C74-AA68-5914EF975D1F}">
      <dgm:prSet/>
      <dgm:spPr/>
      <dgm:t>
        <a:bodyPr/>
        <a:lstStyle/>
        <a:p>
          <a:endParaRPr lang="en-US" b="1"/>
        </a:p>
      </dgm:t>
    </dgm:pt>
    <dgm:pt modelId="{AA32D384-F83E-478F-A793-C6273A101948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bn-BD" sz="2800" b="1" smtClean="0">
              <a:latin typeface="NikoshBAN" pitchFamily="2" charset="0"/>
              <a:cs typeface="NikoshBAN" pitchFamily="2" charset="0"/>
            </a:rPr>
            <a:t>মৌলিক ধ্বনি</a:t>
          </a:r>
          <a:endParaRPr lang="en-US" sz="2800" b="1" dirty="0"/>
        </a:p>
      </dgm:t>
    </dgm:pt>
    <dgm:pt modelId="{D0F0B938-2EE8-401F-B68C-ACCE3806B63D}" type="parTrans" cxnId="{6E0FB695-7279-42CE-96C0-D86DE9411E39}">
      <dgm:prSet/>
      <dgm:spPr/>
      <dgm:t>
        <a:bodyPr/>
        <a:lstStyle/>
        <a:p>
          <a:endParaRPr lang="en-US" b="1"/>
        </a:p>
      </dgm:t>
    </dgm:pt>
    <dgm:pt modelId="{74E7837D-2E74-4249-A8B1-8EF9552319FA}" type="sibTrans" cxnId="{6E0FB695-7279-42CE-96C0-D86DE9411E39}">
      <dgm:prSet/>
      <dgm:spPr/>
      <dgm:t>
        <a:bodyPr/>
        <a:lstStyle/>
        <a:p>
          <a:endParaRPr lang="en-US" b="1"/>
        </a:p>
      </dgm:t>
    </dgm:pt>
    <dgm:pt modelId="{6FF49593-1119-46FA-8495-5544877B9C28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bn-BD" sz="2800" b="1" smtClean="0">
              <a:latin typeface="NikoshBAN" pitchFamily="2" charset="0"/>
              <a:cs typeface="NikoshBAN" pitchFamily="2" charset="0"/>
            </a:rPr>
            <a:t>স্বরধ্বনি</a:t>
          </a:r>
          <a:endParaRPr lang="en-US" sz="2800" b="1" dirty="0"/>
        </a:p>
      </dgm:t>
    </dgm:pt>
    <dgm:pt modelId="{8B1A6857-F103-4EE8-A7C9-9D4F9C725BC2}" type="parTrans" cxnId="{EC2B366B-486C-49E1-9959-38983A548CD9}">
      <dgm:prSet/>
      <dgm:spPr/>
      <dgm:t>
        <a:bodyPr/>
        <a:lstStyle/>
        <a:p>
          <a:endParaRPr lang="en-US" b="1"/>
        </a:p>
      </dgm:t>
    </dgm:pt>
    <dgm:pt modelId="{E5E15B47-0309-41E6-93E4-05E9342A93F9}" type="sibTrans" cxnId="{EC2B366B-486C-49E1-9959-38983A548CD9}">
      <dgm:prSet/>
      <dgm:spPr/>
      <dgm:t>
        <a:bodyPr/>
        <a:lstStyle/>
        <a:p>
          <a:endParaRPr lang="en-US" b="1"/>
        </a:p>
      </dgm:t>
    </dgm:pt>
    <dgm:pt modelId="{1044D971-997D-4B16-B1B9-71EFBD3135AC}">
      <dgm:prSet phldrT="[Text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bn-BD" sz="2800" b="1" smtClean="0">
              <a:latin typeface="NikoshBAN" pitchFamily="2" charset="0"/>
              <a:cs typeface="NikoshBAN" pitchFamily="2" charset="0"/>
            </a:rPr>
            <a:t>ব্যঞ্জনধ্বনি</a:t>
          </a:r>
          <a:endParaRPr lang="en-US" sz="2800" b="1" dirty="0"/>
        </a:p>
      </dgm:t>
    </dgm:pt>
    <dgm:pt modelId="{21739F7C-BE93-4B23-B1EC-72EC584AB60F}" type="parTrans" cxnId="{BD76F3F8-B66A-433D-90EB-EC7D10DCE25B}">
      <dgm:prSet/>
      <dgm:spPr/>
      <dgm:t>
        <a:bodyPr/>
        <a:lstStyle/>
        <a:p>
          <a:endParaRPr lang="en-US" b="1"/>
        </a:p>
      </dgm:t>
    </dgm:pt>
    <dgm:pt modelId="{E6B55CC9-33BA-428C-A9C7-7BE18DF20921}" type="sibTrans" cxnId="{BD76F3F8-B66A-433D-90EB-EC7D10DCE25B}">
      <dgm:prSet/>
      <dgm:spPr/>
      <dgm:t>
        <a:bodyPr/>
        <a:lstStyle/>
        <a:p>
          <a:endParaRPr lang="en-US" b="1"/>
        </a:p>
      </dgm:t>
    </dgm:pt>
    <dgm:pt modelId="{4DFE73F1-C8E6-4529-BE54-2AD6B9A067F7}">
      <dgm:prSet phldrT="[Text]" custT="1"/>
      <dgm:spPr>
        <a:ln>
          <a:solidFill>
            <a:srgbClr val="00CC00"/>
          </a:solidFill>
        </a:ln>
      </dgm:spPr>
      <dgm:t>
        <a:bodyPr/>
        <a:lstStyle/>
        <a:p>
          <a:r>
            <a:rPr lang="bn-BD" sz="2800" b="1" smtClean="0">
              <a:latin typeface="NikoshBAN" pitchFamily="2" charset="0"/>
              <a:cs typeface="NikoshBAN" pitchFamily="2" charset="0"/>
            </a:rPr>
            <a:t>যুক্ত ধ্বনি</a:t>
          </a:r>
          <a:endParaRPr lang="en-US" sz="2800" b="1" dirty="0"/>
        </a:p>
      </dgm:t>
    </dgm:pt>
    <dgm:pt modelId="{E73AFF4E-30FF-4041-8435-458AF09DE1AC}" type="parTrans" cxnId="{84A6BBD9-CF7E-42BC-9261-CCF838BD8AF2}">
      <dgm:prSet/>
      <dgm:spPr/>
      <dgm:t>
        <a:bodyPr/>
        <a:lstStyle/>
        <a:p>
          <a:endParaRPr lang="en-US" b="1"/>
        </a:p>
      </dgm:t>
    </dgm:pt>
    <dgm:pt modelId="{506175B5-B19B-40B4-9C31-00CC834081E5}" type="sibTrans" cxnId="{84A6BBD9-CF7E-42BC-9261-CCF838BD8AF2}">
      <dgm:prSet/>
      <dgm:spPr/>
      <dgm:t>
        <a:bodyPr/>
        <a:lstStyle/>
        <a:p>
          <a:endParaRPr lang="en-US" b="1"/>
        </a:p>
      </dgm:t>
    </dgm:pt>
    <dgm:pt modelId="{A0FA054B-32C6-4477-864A-7D9A40CCE144}" type="pres">
      <dgm:prSet presAssocID="{E49BB4F9-B42B-408D-80A6-7078DDA460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FB5F8D-A6F0-45B2-ACDE-D0B7B0FFE7DD}" type="pres">
      <dgm:prSet presAssocID="{67591DCA-23F8-4E11-B6B2-45D9F93C741E}" presName="hierRoot1" presStyleCnt="0"/>
      <dgm:spPr/>
      <dgm:t>
        <a:bodyPr/>
        <a:lstStyle/>
        <a:p>
          <a:endParaRPr lang="en-US"/>
        </a:p>
      </dgm:t>
    </dgm:pt>
    <dgm:pt modelId="{9A6F88BD-97E5-4669-90BC-AF60C3E21123}" type="pres">
      <dgm:prSet presAssocID="{67591DCA-23F8-4E11-B6B2-45D9F93C741E}" presName="composite" presStyleCnt="0"/>
      <dgm:spPr/>
      <dgm:t>
        <a:bodyPr/>
        <a:lstStyle/>
        <a:p>
          <a:endParaRPr lang="en-US"/>
        </a:p>
      </dgm:t>
    </dgm:pt>
    <dgm:pt modelId="{D96F4BDB-CB00-485F-9CBD-F123605BE2A6}" type="pres">
      <dgm:prSet presAssocID="{67591DCA-23F8-4E11-B6B2-45D9F93C741E}" presName="background" presStyleLbl="node0" presStyleIdx="0" presStyleCnt="1"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BA2392F8-BF12-4E9F-9D53-9E1F89A425EB}" type="pres">
      <dgm:prSet presAssocID="{67591DCA-23F8-4E11-B6B2-45D9F93C741E}" presName="text" presStyleLbl="fgAcc0" presStyleIdx="0" presStyleCnt="1" custScaleX="1514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FAD161-6268-4E7E-B41B-DEC3D6022D17}" type="pres">
      <dgm:prSet presAssocID="{67591DCA-23F8-4E11-B6B2-45D9F93C741E}" presName="hierChild2" presStyleCnt="0"/>
      <dgm:spPr/>
      <dgm:t>
        <a:bodyPr/>
        <a:lstStyle/>
        <a:p>
          <a:endParaRPr lang="en-US"/>
        </a:p>
      </dgm:t>
    </dgm:pt>
    <dgm:pt modelId="{DC63CBE5-1768-4418-AACE-D54061C9AC20}" type="pres">
      <dgm:prSet presAssocID="{D0F0B938-2EE8-401F-B68C-ACCE3806B63D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54F888E-4FBA-4D62-A1CD-E9D3E5B9AB50}" type="pres">
      <dgm:prSet presAssocID="{AA32D384-F83E-478F-A793-C6273A101948}" presName="hierRoot2" presStyleCnt="0"/>
      <dgm:spPr/>
      <dgm:t>
        <a:bodyPr/>
        <a:lstStyle/>
        <a:p>
          <a:endParaRPr lang="en-US"/>
        </a:p>
      </dgm:t>
    </dgm:pt>
    <dgm:pt modelId="{638AA736-C950-4497-81AC-B9FEF6691A06}" type="pres">
      <dgm:prSet presAssocID="{AA32D384-F83E-478F-A793-C6273A101948}" presName="composite2" presStyleCnt="0"/>
      <dgm:spPr/>
      <dgm:t>
        <a:bodyPr/>
        <a:lstStyle/>
        <a:p>
          <a:endParaRPr lang="en-US"/>
        </a:p>
      </dgm:t>
    </dgm:pt>
    <dgm:pt modelId="{5FF76B6A-BF18-4FAD-A351-14B007F7D0B0}" type="pres">
      <dgm:prSet presAssocID="{AA32D384-F83E-478F-A793-C6273A101948}" presName="background2" presStyleLbl="node2" presStyleIdx="0" presStyleCnt="2"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D7629538-30AF-4319-B278-711F16ECFA39}" type="pres">
      <dgm:prSet presAssocID="{AA32D384-F83E-478F-A793-C6273A101948}" presName="text2" presStyleLbl="fgAcc2" presStyleIdx="0" presStyleCnt="2" custScaleX="1347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514716-A8D8-4510-9903-4326E34C7B38}" type="pres">
      <dgm:prSet presAssocID="{AA32D384-F83E-478F-A793-C6273A101948}" presName="hierChild3" presStyleCnt="0"/>
      <dgm:spPr/>
      <dgm:t>
        <a:bodyPr/>
        <a:lstStyle/>
        <a:p>
          <a:endParaRPr lang="en-US"/>
        </a:p>
      </dgm:t>
    </dgm:pt>
    <dgm:pt modelId="{135DE2E8-631C-4B40-91C7-0132C4123473}" type="pres">
      <dgm:prSet presAssocID="{8B1A6857-F103-4EE8-A7C9-9D4F9C725BC2}" presName="Name17" presStyleLbl="parChTrans1D3" presStyleIdx="0" presStyleCnt="2"/>
      <dgm:spPr/>
      <dgm:t>
        <a:bodyPr/>
        <a:lstStyle/>
        <a:p>
          <a:endParaRPr lang="en-US"/>
        </a:p>
      </dgm:t>
    </dgm:pt>
    <dgm:pt modelId="{DE519EC6-8EB3-42C8-8D3F-5DE0258A8EDD}" type="pres">
      <dgm:prSet presAssocID="{6FF49593-1119-46FA-8495-5544877B9C28}" presName="hierRoot3" presStyleCnt="0"/>
      <dgm:spPr/>
      <dgm:t>
        <a:bodyPr/>
        <a:lstStyle/>
        <a:p>
          <a:endParaRPr lang="en-US"/>
        </a:p>
      </dgm:t>
    </dgm:pt>
    <dgm:pt modelId="{FAF56D82-71CA-44F4-AA20-00D9D298259F}" type="pres">
      <dgm:prSet presAssocID="{6FF49593-1119-46FA-8495-5544877B9C28}" presName="composite3" presStyleCnt="0"/>
      <dgm:spPr/>
      <dgm:t>
        <a:bodyPr/>
        <a:lstStyle/>
        <a:p>
          <a:endParaRPr lang="en-US"/>
        </a:p>
      </dgm:t>
    </dgm:pt>
    <dgm:pt modelId="{39BF4059-4250-4658-B7A8-14AEDA1C48AB}" type="pres">
      <dgm:prSet presAssocID="{6FF49593-1119-46FA-8495-5544877B9C28}" presName="background3" presStyleLbl="node3" presStyleIdx="0" presStyleCnt="2"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E17BAD16-113D-4F82-8618-4DB995DAA08D}" type="pres">
      <dgm:prSet presAssocID="{6FF49593-1119-46FA-8495-5544877B9C28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24B6D0-947A-457D-B775-DCC73D35D9AF}" type="pres">
      <dgm:prSet presAssocID="{6FF49593-1119-46FA-8495-5544877B9C28}" presName="hierChild4" presStyleCnt="0"/>
      <dgm:spPr/>
      <dgm:t>
        <a:bodyPr/>
        <a:lstStyle/>
        <a:p>
          <a:endParaRPr lang="en-US"/>
        </a:p>
      </dgm:t>
    </dgm:pt>
    <dgm:pt modelId="{C9560DEA-0B8C-43B5-A3F0-21B04CC2E9AB}" type="pres">
      <dgm:prSet presAssocID="{21739F7C-BE93-4B23-B1EC-72EC584AB60F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9FE0620-D047-4B5F-A28C-0EEACA44FB04}" type="pres">
      <dgm:prSet presAssocID="{1044D971-997D-4B16-B1B9-71EFBD3135AC}" presName="hierRoot3" presStyleCnt="0"/>
      <dgm:spPr/>
      <dgm:t>
        <a:bodyPr/>
        <a:lstStyle/>
        <a:p>
          <a:endParaRPr lang="en-US"/>
        </a:p>
      </dgm:t>
    </dgm:pt>
    <dgm:pt modelId="{4FFBB224-574F-41BA-8874-2ED162FCDC53}" type="pres">
      <dgm:prSet presAssocID="{1044D971-997D-4B16-B1B9-71EFBD3135AC}" presName="composite3" presStyleCnt="0"/>
      <dgm:spPr/>
      <dgm:t>
        <a:bodyPr/>
        <a:lstStyle/>
        <a:p>
          <a:endParaRPr lang="en-US"/>
        </a:p>
      </dgm:t>
    </dgm:pt>
    <dgm:pt modelId="{FB31F68D-A78A-43F1-A046-9E78016D709B}" type="pres">
      <dgm:prSet presAssocID="{1044D971-997D-4B16-B1B9-71EFBD3135AC}" presName="background3" presStyleLbl="node3" presStyleIdx="1" presStyleCnt="2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15D440D-FD70-453F-B622-EF2E1A13944B}" type="pres">
      <dgm:prSet presAssocID="{1044D971-997D-4B16-B1B9-71EFBD3135AC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ED94DD-FB8F-4C45-B751-2C6834A28F86}" type="pres">
      <dgm:prSet presAssocID="{1044D971-997D-4B16-B1B9-71EFBD3135AC}" presName="hierChild4" presStyleCnt="0"/>
      <dgm:spPr/>
      <dgm:t>
        <a:bodyPr/>
        <a:lstStyle/>
        <a:p>
          <a:endParaRPr lang="en-US"/>
        </a:p>
      </dgm:t>
    </dgm:pt>
    <dgm:pt modelId="{A1C40398-97EC-40B1-987F-B10334FFFA7D}" type="pres">
      <dgm:prSet presAssocID="{E73AFF4E-30FF-4041-8435-458AF09DE1A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04FAB32-DFC2-47E5-B228-AE2F717E44E8}" type="pres">
      <dgm:prSet presAssocID="{4DFE73F1-C8E6-4529-BE54-2AD6B9A067F7}" presName="hierRoot2" presStyleCnt="0"/>
      <dgm:spPr/>
      <dgm:t>
        <a:bodyPr/>
        <a:lstStyle/>
        <a:p>
          <a:endParaRPr lang="en-US"/>
        </a:p>
      </dgm:t>
    </dgm:pt>
    <dgm:pt modelId="{8CB27D06-2C33-4387-9915-DA15284E5D5F}" type="pres">
      <dgm:prSet presAssocID="{4DFE73F1-C8E6-4529-BE54-2AD6B9A067F7}" presName="composite2" presStyleCnt="0"/>
      <dgm:spPr/>
      <dgm:t>
        <a:bodyPr/>
        <a:lstStyle/>
        <a:p>
          <a:endParaRPr lang="en-US"/>
        </a:p>
      </dgm:t>
    </dgm:pt>
    <dgm:pt modelId="{05FAC605-4A0D-460F-B304-2B8F0647D307}" type="pres">
      <dgm:prSet presAssocID="{4DFE73F1-C8E6-4529-BE54-2AD6B9A067F7}" presName="background2" presStyleLbl="node2" presStyleIdx="1" presStyleCnt="2"/>
      <dgm:spPr>
        <a:solidFill>
          <a:srgbClr val="00CC00"/>
        </a:solidFill>
      </dgm:spPr>
      <dgm:t>
        <a:bodyPr/>
        <a:lstStyle/>
        <a:p>
          <a:endParaRPr lang="en-US"/>
        </a:p>
      </dgm:t>
    </dgm:pt>
    <dgm:pt modelId="{3F22AE9C-9EAC-42D0-B8AA-9079EFF68CB3}" type="pres">
      <dgm:prSet presAssocID="{4DFE73F1-C8E6-4529-BE54-2AD6B9A067F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BB1725-2230-4A0E-A423-135463079DD0}" type="pres">
      <dgm:prSet presAssocID="{4DFE73F1-C8E6-4529-BE54-2AD6B9A067F7}" presName="hierChild3" presStyleCnt="0"/>
      <dgm:spPr/>
      <dgm:t>
        <a:bodyPr/>
        <a:lstStyle/>
        <a:p>
          <a:endParaRPr lang="en-US"/>
        </a:p>
      </dgm:t>
    </dgm:pt>
  </dgm:ptLst>
  <dgm:cxnLst>
    <dgm:cxn modelId="{8C98954F-BD26-4D42-9BCD-73BA5D144FD1}" type="presOf" srcId="{1044D971-997D-4B16-B1B9-71EFBD3135AC}" destId="{215D440D-FD70-453F-B622-EF2E1A13944B}" srcOrd="0" destOrd="0" presId="urn:microsoft.com/office/officeart/2005/8/layout/hierarchy1"/>
    <dgm:cxn modelId="{EC2B366B-486C-49E1-9959-38983A548CD9}" srcId="{AA32D384-F83E-478F-A793-C6273A101948}" destId="{6FF49593-1119-46FA-8495-5544877B9C28}" srcOrd="0" destOrd="0" parTransId="{8B1A6857-F103-4EE8-A7C9-9D4F9C725BC2}" sibTransId="{E5E15B47-0309-41E6-93E4-05E9342A93F9}"/>
    <dgm:cxn modelId="{1446B7A7-23A7-486B-97AB-4F92051E8E8C}" type="presOf" srcId="{4DFE73F1-C8E6-4529-BE54-2AD6B9A067F7}" destId="{3F22AE9C-9EAC-42D0-B8AA-9079EFF68CB3}" srcOrd="0" destOrd="0" presId="urn:microsoft.com/office/officeart/2005/8/layout/hierarchy1"/>
    <dgm:cxn modelId="{40CE79C3-C70C-4622-AB57-21A1BAF070FF}" type="presOf" srcId="{8B1A6857-F103-4EE8-A7C9-9D4F9C725BC2}" destId="{135DE2E8-631C-4B40-91C7-0132C4123473}" srcOrd="0" destOrd="0" presId="urn:microsoft.com/office/officeart/2005/8/layout/hierarchy1"/>
    <dgm:cxn modelId="{84A6BBD9-CF7E-42BC-9261-CCF838BD8AF2}" srcId="{67591DCA-23F8-4E11-B6B2-45D9F93C741E}" destId="{4DFE73F1-C8E6-4529-BE54-2AD6B9A067F7}" srcOrd="1" destOrd="0" parTransId="{E73AFF4E-30FF-4041-8435-458AF09DE1AC}" sibTransId="{506175B5-B19B-40B4-9C31-00CC834081E5}"/>
    <dgm:cxn modelId="{BD76F3F8-B66A-433D-90EB-EC7D10DCE25B}" srcId="{AA32D384-F83E-478F-A793-C6273A101948}" destId="{1044D971-997D-4B16-B1B9-71EFBD3135AC}" srcOrd="1" destOrd="0" parTransId="{21739F7C-BE93-4B23-B1EC-72EC584AB60F}" sibTransId="{E6B55CC9-33BA-428C-A9C7-7BE18DF20921}"/>
    <dgm:cxn modelId="{97AB650B-F1EA-4C05-BFF5-3F7B87DEBCF3}" type="presOf" srcId="{D0F0B938-2EE8-401F-B68C-ACCE3806B63D}" destId="{DC63CBE5-1768-4418-AACE-D54061C9AC20}" srcOrd="0" destOrd="0" presId="urn:microsoft.com/office/officeart/2005/8/layout/hierarchy1"/>
    <dgm:cxn modelId="{C5C433E4-2FAE-4C74-AA68-5914EF975D1F}" srcId="{E49BB4F9-B42B-408D-80A6-7078DDA4602B}" destId="{67591DCA-23F8-4E11-B6B2-45D9F93C741E}" srcOrd="0" destOrd="0" parTransId="{DD3689C9-E167-44CF-A4B4-7B07D0EF84B8}" sibTransId="{A386EC47-5F83-4D37-8BCF-F715DB0A15C0}"/>
    <dgm:cxn modelId="{6206E046-E76D-4A08-AA27-C8A62C1F79D8}" type="presOf" srcId="{67591DCA-23F8-4E11-B6B2-45D9F93C741E}" destId="{BA2392F8-BF12-4E9F-9D53-9E1F89A425EB}" srcOrd="0" destOrd="0" presId="urn:microsoft.com/office/officeart/2005/8/layout/hierarchy1"/>
    <dgm:cxn modelId="{AB1BB63E-C59D-4041-A49C-CE13D0D29521}" type="presOf" srcId="{E73AFF4E-30FF-4041-8435-458AF09DE1AC}" destId="{A1C40398-97EC-40B1-987F-B10334FFFA7D}" srcOrd="0" destOrd="0" presId="urn:microsoft.com/office/officeart/2005/8/layout/hierarchy1"/>
    <dgm:cxn modelId="{1436EC98-C0A5-4F85-88AD-40EAE556EBCA}" type="presOf" srcId="{E49BB4F9-B42B-408D-80A6-7078DDA4602B}" destId="{A0FA054B-32C6-4477-864A-7D9A40CCE144}" srcOrd="0" destOrd="0" presId="urn:microsoft.com/office/officeart/2005/8/layout/hierarchy1"/>
    <dgm:cxn modelId="{336D0AF5-FD9A-44EA-AD35-1373CE15E797}" type="presOf" srcId="{21739F7C-BE93-4B23-B1EC-72EC584AB60F}" destId="{C9560DEA-0B8C-43B5-A3F0-21B04CC2E9AB}" srcOrd="0" destOrd="0" presId="urn:microsoft.com/office/officeart/2005/8/layout/hierarchy1"/>
    <dgm:cxn modelId="{6E0FB695-7279-42CE-96C0-D86DE9411E39}" srcId="{67591DCA-23F8-4E11-B6B2-45D9F93C741E}" destId="{AA32D384-F83E-478F-A793-C6273A101948}" srcOrd="0" destOrd="0" parTransId="{D0F0B938-2EE8-401F-B68C-ACCE3806B63D}" sibTransId="{74E7837D-2E74-4249-A8B1-8EF9552319FA}"/>
    <dgm:cxn modelId="{1F3F8501-1EF5-450D-AA16-91442E82DB25}" type="presOf" srcId="{6FF49593-1119-46FA-8495-5544877B9C28}" destId="{E17BAD16-113D-4F82-8618-4DB995DAA08D}" srcOrd="0" destOrd="0" presId="urn:microsoft.com/office/officeart/2005/8/layout/hierarchy1"/>
    <dgm:cxn modelId="{3D9E3685-6DAA-4F48-A9B8-B4D051CF4099}" type="presOf" srcId="{AA32D384-F83E-478F-A793-C6273A101948}" destId="{D7629538-30AF-4319-B278-711F16ECFA39}" srcOrd="0" destOrd="0" presId="urn:microsoft.com/office/officeart/2005/8/layout/hierarchy1"/>
    <dgm:cxn modelId="{98B4C203-E36D-465D-A64C-24C9F4550556}" type="presParOf" srcId="{A0FA054B-32C6-4477-864A-7D9A40CCE144}" destId="{24FB5F8D-A6F0-45B2-ACDE-D0B7B0FFE7DD}" srcOrd="0" destOrd="0" presId="urn:microsoft.com/office/officeart/2005/8/layout/hierarchy1"/>
    <dgm:cxn modelId="{EA37D4F2-6B01-4E04-8FEE-F770A606B34D}" type="presParOf" srcId="{24FB5F8D-A6F0-45B2-ACDE-D0B7B0FFE7DD}" destId="{9A6F88BD-97E5-4669-90BC-AF60C3E21123}" srcOrd="0" destOrd="0" presId="urn:microsoft.com/office/officeart/2005/8/layout/hierarchy1"/>
    <dgm:cxn modelId="{D47D6C73-E0DD-47D9-87EC-321016EBF41E}" type="presParOf" srcId="{9A6F88BD-97E5-4669-90BC-AF60C3E21123}" destId="{D96F4BDB-CB00-485F-9CBD-F123605BE2A6}" srcOrd="0" destOrd="0" presId="urn:microsoft.com/office/officeart/2005/8/layout/hierarchy1"/>
    <dgm:cxn modelId="{C1A03BC7-43A7-41C1-9425-266A65C7137C}" type="presParOf" srcId="{9A6F88BD-97E5-4669-90BC-AF60C3E21123}" destId="{BA2392F8-BF12-4E9F-9D53-9E1F89A425EB}" srcOrd="1" destOrd="0" presId="urn:microsoft.com/office/officeart/2005/8/layout/hierarchy1"/>
    <dgm:cxn modelId="{DEE8B76A-92A7-455B-9F1D-E8B73FAD5D75}" type="presParOf" srcId="{24FB5F8D-A6F0-45B2-ACDE-D0B7B0FFE7DD}" destId="{8DFAD161-6268-4E7E-B41B-DEC3D6022D17}" srcOrd="1" destOrd="0" presId="urn:microsoft.com/office/officeart/2005/8/layout/hierarchy1"/>
    <dgm:cxn modelId="{F7F0FE05-8022-49C5-9659-CE82C4026114}" type="presParOf" srcId="{8DFAD161-6268-4E7E-B41B-DEC3D6022D17}" destId="{DC63CBE5-1768-4418-AACE-D54061C9AC20}" srcOrd="0" destOrd="0" presId="urn:microsoft.com/office/officeart/2005/8/layout/hierarchy1"/>
    <dgm:cxn modelId="{9CAFD8BC-294C-4FFF-95F3-BC157E7F1AE3}" type="presParOf" srcId="{8DFAD161-6268-4E7E-B41B-DEC3D6022D17}" destId="{A54F888E-4FBA-4D62-A1CD-E9D3E5B9AB50}" srcOrd="1" destOrd="0" presId="urn:microsoft.com/office/officeart/2005/8/layout/hierarchy1"/>
    <dgm:cxn modelId="{5A70DBB3-610C-4143-8A03-753BA30767FE}" type="presParOf" srcId="{A54F888E-4FBA-4D62-A1CD-E9D3E5B9AB50}" destId="{638AA736-C950-4497-81AC-B9FEF6691A06}" srcOrd="0" destOrd="0" presId="urn:microsoft.com/office/officeart/2005/8/layout/hierarchy1"/>
    <dgm:cxn modelId="{F456B6A7-75DE-4986-8B3A-46F4404B5779}" type="presParOf" srcId="{638AA736-C950-4497-81AC-B9FEF6691A06}" destId="{5FF76B6A-BF18-4FAD-A351-14B007F7D0B0}" srcOrd="0" destOrd="0" presId="urn:microsoft.com/office/officeart/2005/8/layout/hierarchy1"/>
    <dgm:cxn modelId="{E449BDF7-4988-455F-A923-ABB7FD522594}" type="presParOf" srcId="{638AA736-C950-4497-81AC-B9FEF6691A06}" destId="{D7629538-30AF-4319-B278-711F16ECFA39}" srcOrd="1" destOrd="0" presId="urn:microsoft.com/office/officeart/2005/8/layout/hierarchy1"/>
    <dgm:cxn modelId="{5CBD1E27-F2BE-49C9-9D0F-721509F1BC07}" type="presParOf" srcId="{A54F888E-4FBA-4D62-A1CD-E9D3E5B9AB50}" destId="{9A514716-A8D8-4510-9903-4326E34C7B38}" srcOrd="1" destOrd="0" presId="urn:microsoft.com/office/officeart/2005/8/layout/hierarchy1"/>
    <dgm:cxn modelId="{6A57BB4F-6E98-4D41-95B0-DA835CEBB15C}" type="presParOf" srcId="{9A514716-A8D8-4510-9903-4326E34C7B38}" destId="{135DE2E8-631C-4B40-91C7-0132C4123473}" srcOrd="0" destOrd="0" presId="urn:microsoft.com/office/officeart/2005/8/layout/hierarchy1"/>
    <dgm:cxn modelId="{FCC3DFB3-AC30-4D6C-9424-D5E40B62C0C8}" type="presParOf" srcId="{9A514716-A8D8-4510-9903-4326E34C7B38}" destId="{DE519EC6-8EB3-42C8-8D3F-5DE0258A8EDD}" srcOrd="1" destOrd="0" presId="urn:microsoft.com/office/officeart/2005/8/layout/hierarchy1"/>
    <dgm:cxn modelId="{18F536D9-C494-4B34-AC05-282D89C75383}" type="presParOf" srcId="{DE519EC6-8EB3-42C8-8D3F-5DE0258A8EDD}" destId="{FAF56D82-71CA-44F4-AA20-00D9D298259F}" srcOrd="0" destOrd="0" presId="urn:microsoft.com/office/officeart/2005/8/layout/hierarchy1"/>
    <dgm:cxn modelId="{60F51493-8365-45A8-965C-B38F639BAF07}" type="presParOf" srcId="{FAF56D82-71CA-44F4-AA20-00D9D298259F}" destId="{39BF4059-4250-4658-B7A8-14AEDA1C48AB}" srcOrd="0" destOrd="0" presId="urn:microsoft.com/office/officeart/2005/8/layout/hierarchy1"/>
    <dgm:cxn modelId="{11C67F87-0DAF-450A-922F-DD9ACA59E54E}" type="presParOf" srcId="{FAF56D82-71CA-44F4-AA20-00D9D298259F}" destId="{E17BAD16-113D-4F82-8618-4DB995DAA08D}" srcOrd="1" destOrd="0" presId="urn:microsoft.com/office/officeart/2005/8/layout/hierarchy1"/>
    <dgm:cxn modelId="{C8EB2435-DD31-4F5A-A239-CF70D44C08FA}" type="presParOf" srcId="{DE519EC6-8EB3-42C8-8D3F-5DE0258A8EDD}" destId="{EF24B6D0-947A-457D-B775-DCC73D35D9AF}" srcOrd="1" destOrd="0" presId="urn:microsoft.com/office/officeart/2005/8/layout/hierarchy1"/>
    <dgm:cxn modelId="{000AD11F-59FC-4D5C-B665-BB9719A498FB}" type="presParOf" srcId="{9A514716-A8D8-4510-9903-4326E34C7B38}" destId="{C9560DEA-0B8C-43B5-A3F0-21B04CC2E9AB}" srcOrd="2" destOrd="0" presId="urn:microsoft.com/office/officeart/2005/8/layout/hierarchy1"/>
    <dgm:cxn modelId="{44BCFB11-46C0-4934-AB63-2A283DFEFF43}" type="presParOf" srcId="{9A514716-A8D8-4510-9903-4326E34C7B38}" destId="{39FE0620-D047-4B5F-A28C-0EEACA44FB04}" srcOrd="3" destOrd="0" presId="urn:microsoft.com/office/officeart/2005/8/layout/hierarchy1"/>
    <dgm:cxn modelId="{5391827F-8C6B-4B3E-8D88-FF676C516826}" type="presParOf" srcId="{39FE0620-D047-4B5F-A28C-0EEACA44FB04}" destId="{4FFBB224-574F-41BA-8874-2ED162FCDC53}" srcOrd="0" destOrd="0" presId="urn:microsoft.com/office/officeart/2005/8/layout/hierarchy1"/>
    <dgm:cxn modelId="{6AB8FD43-9352-4596-8C66-AD451077E66F}" type="presParOf" srcId="{4FFBB224-574F-41BA-8874-2ED162FCDC53}" destId="{FB31F68D-A78A-43F1-A046-9E78016D709B}" srcOrd="0" destOrd="0" presId="urn:microsoft.com/office/officeart/2005/8/layout/hierarchy1"/>
    <dgm:cxn modelId="{A6FCAE4D-8B6A-4D71-A887-138912399AAC}" type="presParOf" srcId="{4FFBB224-574F-41BA-8874-2ED162FCDC53}" destId="{215D440D-FD70-453F-B622-EF2E1A13944B}" srcOrd="1" destOrd="0" presId="urn:microsoft.com/office/officeart/2005/8/layout/hierarchy1"/>
    <dgm:cxn modelId="{C49A72BE-0041-4114-AA2D-A32B72CA86BB}" type="presParOf" srcId="{39FE0620-D047-4B5F-A28C-0EEACA44FB04}" destId="{81ED94DD-FB8F-4C45-B751-2C6834A28F86}" srcOrd="1" destOrd="0" presId="urn:microsoft.com/office/officeart/2005/8/layout/hierarchy1"/>
    <dgm:cxn modelId="{D14D3423-EA9E-4140-8AA5-C9D66F66EBC5}" type="presParOf" srcId="{8DFAD161-6268-4E7E-B41B-DEC3D6022D17}" destId="{A1C40398-97EC-40B1-987F-B10334FFFA7D}" srcOrd="2" destOrd="0" presId="urn:microsoft.com/office/officeart/2005/8/layout/hierarchy1"/>
    <dgm:cxn modelId="{E77E4098-D740-4EA7-82B0-8E9E208685EE}" type="presParOf" srcId="{8DFAD161-6268-4E7E-B41B-DEC3D6022D17}" destId="{304FAB32-DFC2-47E5-B228-AE2F717E44E8}" srcOrd="3" destOrd="0" presId="urn:microsoft.com/office/officeart/2005/8/layout/hierarchy1"/>
    <dgm:cxn modelId="{452F277A-9D73-4D7E-8348-180F1F6340CC}" type="presParOf" srcId="{304FAB32-DFC2-47E5-B228-AE2F717E44E8}" destId="{8CB27D06-2C33-4387-9915-DA15284E5D5F}" srcOrd="0" destOrd="0" presId="urn:microsoft.com/office/officeart/2005/8/layout/hierarchy1"/>
    <dgm:cxn modelId="{216CA943-8956-49FB-BA65-D095496717EA}" type="presParOf" srcId="{8CB27D06-2C33-4387-9915-DA15284E5D5F}" destId="{05FAC605-4A0D-460F-B304-2B8F0647D307}" srcOrd="0" destOrd="0" presId="urn:microsoft.com/office/officeart/2005/8/layout/hierarchy1"/>
    <dgm:cxn modelId="{3E6D7929-E5C7-4F78-9B6D-A179ED36E3AF}" type="presParOf" srcId="{8CB27D06-2C33-4387-9915-DA15284E5D5F}" destId="{3F22AE9C-9EAC-42D0-B8AA-9079EFF68CB3}" srcOrd="1" destOrd="0" presId="urn:microsoft.com/office/officeart/2005/8/layout/hierarchy1"/>
    <dgm:cxn modelId="{7794F117-76BC-47E3-8EFC-FE5858DBEC56}" type="presParOf" srcId="{304FAB32-DFC2-47E5-B228-AE2F717E44E8}" destId="{38BB1725-2230-4A0E-A423-135463079D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0D08C-BAC7-4A17-BC66-52881862369F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4EB33-3555-4620-B5B4-9E7B0702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2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2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6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3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8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2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A161-A335-42B9-8867-A5099F64B27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603F-5ADC-4C21-8AF1-A2D4548D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1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A161-A335-42B9-8867-A5099F64B27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603F-5ADC-4C21-8AF1-A2D4548D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5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A161-A335-42B9-8867-A5099F64B27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603F-5ADC-4C21-8AF1-A2D4548D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2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A161-A335-42B9-8867-A5099F64B27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603F-5ADC-4C21-8AF1-A2D4548D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0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A161-A335-42B9-8867-A5099F64B27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603F-5ADC-4C21-8AF1-A2D4548D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0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A161-A335-42B9-8867-A5099F64B27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603F-5ADC-4C21-8AF1-A2D4548D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3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A161-A335-42B9-8867-A5099F64B27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603F-5ADC-4C21-8AF1-A2D4548D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4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A161-A335-42B9-8867-A5099F64B27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603F-5ADC-4C21-8AF1-A2D4548D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A161-A335-42B9-8867-A5099F64B27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603F-5ADC-4C21-8AF1-A2D4548D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7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A161-A335-42B9-8867-A5099F64B27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603F-5ADC-4C21-8AF1-A2D4548D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5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A161-A335-42B9-8867-A5099F64B27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603F-5ADC-4C21-8AF1-A2D4548D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1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EA161-A335-42B9-8867-A5099F64B27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8603F-5ADC-4C21-8AF1-A2D4548D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9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5547" y="2479250"/>
            <a:ext cx="5590096" cy="1093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 ক্লাসে </a:t>
            </a:r>
            <a:endParaRPr lang="en-US" sz="60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4921" y="3846136"/>
            <a:ext cx="5759778" cy="1332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শুভেচ্ছা</a:t>
            </a:r>
            <a:endParaRPr lang="en-US" sz="4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0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8823" t="17162" r="56863" b="52805"/>
          <a:stretch>
            <a:fillRect/>
          </a:stretch>
        </p:blipFill>
        <p:spPr bwMode="auto">
          <a:xfrm>
            <a:off x="2179141" y="836463"/>
            <a:ext cx="5109529" cy="538018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79141" y="225913"/>
            <a:ext cx="5109529" cy="4895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নিচের চিত্রটি থেকে মুখগহবর ও গলনালী সম্পর্কে ধারণা পাবে</a:t>
            </a:r>
            <a:r>
              <a:rPr lang="bn-BD" sz="28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1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14522" t="51666" r="56462" b="29167"/>
          <a:stretch>
            <a:fillRect/>
          </a:stretch>
        </p:blipFill>
        <p:spPr bwMode="auto">
          <a:xfrm>
            <a:off x="1367530" y="389964"/>
            <a:ext cx="2338883" cy="28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62102" t="51666" r="12668" b="30247"/>
          <a:stretch>
            <a:fillRect/>
          </a:stretch>
        </p:blipFill>
        <p:spPr bwMode="auto">
          <a:xfrm>
            <a:off x="1367530" y="3285565"/>
            <a:ext cx="2338883" cy="279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3875206" y="389965"/>
            <a:ext cx="4166136" cy="5715000"/>
            <a:chOff x="3200400" y="0"/>
            <a:chExt cx="5943600" cy="6858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/>
            <a:srcRect l="63567" t="16458" r="13166" b="49167"/>
            <a:stretch>
              <a:fillRect/>
            </a:stretch>
          </p:blipFill>
          <p:spPr bwMode="auto">
            <a:xfrm>
              <a:off x="3200400" y="0"/>
              <a:ext cx="5943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5494421" y="6199656"/>
              <a:ext cx="2406316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চিত্র: বাগযন্ত্র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64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5021" y="2994212"/>
            <a:ext cx="5867399" cy="769441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/>
                <a:latin typeface="NikoshBAN" pitchFamily="2" charset="0"/>
                <a:cs typeface="NikoshBAN" pitchFamily="2" charset="0"/>
              </a:rPr>
              <a:t>মাত্রাহীন বর্ণগুলো লিখ।</a:t>
            </a:r>
            <a:endParaRPr lang="en-US" sz="4400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42747" y="1806388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</p:spTree>
    <p:extLst>
      <p:ext uri="{BB962C8B-B14F-4D97-AF65-F5344CB8AC3E}">
        <p14:creationId xmlns:p14="http://schemas.microsoft.com/office/powerpoint/2010/main" val="258973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2133600" y="990600"/>
            <a:ext cx="4586796" cy="493931"/>
          </a:xfrm>
          <a:prstGeom prst="rect">
            <a:avLst/>
          </a:prstGeom>
          <a:noFill/>
          <a:effectLst>
            <a:innerShdw blurRad="203200" dist="88900" dir="9840000">
              <a:srgbClr val="FF0000">
                <a:alpha val="50000"/>
              </a:srgbClr>
            </a:innerShdw>
          </a:effectLst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বাংলা ভাষার ধ্বনির প্রকারভেদ</a:t>
            </a:r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1855629255"/>
              </p:ext>
            </p:extLst>
          </p:nvPr>
        </p:nvGraphicFramePr>
        <p:xfrm>
          <a:off x="11430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53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D96F4BDB-CB00-485F-9CBD-F123605BE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>
                                            <p:graphicEl>
                                              <a:dgm id="{D96F4BDB-CB00-485F-9CBD-F123605BE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BA2392F8-BF12-4E9F-9D53-9E1F89A42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4">
                                            <p:graphicEl>
                                              <a:dgm id="{BA2392F8-BF12-4E9F-9D53-9E1F89A425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DC63CBE5-1768-4418-AACE-D54061C9A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4">
                                            <p:graphicEl>
                                              <a:dgm id="{DC63CBE5-1768-4418-AACE-D54061C9A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5FF76B6A-BF18-4FAD-A351-14B007F7D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4">
                                            <p:graphicEl>
                                              <a:dgm id="{5FF76B6A-BF18-4FAD-A351-14B007F7D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D7629538-30AF-4319-B278-711F16ECF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4">
                                            <p:graphicEl>
                                              <a:dgm id="{D7629538-30AF-4319-B278-711F16ECFA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A1C40398-97EC-40B1-987F-B10334FFF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4">
                                            <p:graphicEl>
                                              <a:dgm id="{A1C40398-97EC-40B1-987F-B10334FFFA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05FAC605-4A0D-460F-B304-2B8F0647D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4">
                                            <p:graphicEl>
                                              <a:dgm id="{05FAC605-4A0D-460F-B304-2B8F0647D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3F22AE9C-9EAC-42D0-B8AA-9079EFF68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4">
                                            <p:graphicEl>
                                              <a:dgm id="{3F22AE9C-9EAC-42D0-B8AA-9079EFF68C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135DE2E8-631C-4B40-91C7-0132C4123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4">
                                            <p:graphicEl>
                                              <a:dgm id="{135DE2E8-631C-4B40-91C7-0132C4123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39BF4059-4250-4658-B7A8-14AEDA1C4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4">
                                            <p:graphicEl>
                                              <a:dgm id="{39BF4059-4250-4658-B7A8-14AEDA1C4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E17BAD16-113D-4F82-8618-4DB995DAA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4">
                                            <p:graphicEl>
                                              <a:dgm id="{E17BAD16-113D-4F82-8618-4DB995DAA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C9560DEA-0B8C-43B5-A3F0-21B04CC2E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4">
                                            <p:graphicEl>
                                              <a:dgm id="{C9560DEA-0B8C-43B5-A3F0-21B04CC2E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FB31F68D-A78A-43F1-A046-9E78016D7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4">
                                            <p:graphicEl>
                                              <a:dgm id="{FB31F68D-A78A-43F1-A046-9E78016D70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215D440D-FD70-453F-B622-EF2E1A139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4">
                                            <p:graphicEl>
                                              <a:dgm id="{215D440D-FD70-453F-B622-EF2E1A139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54854" y="1042263"/>
            <a:ext cx="7161228" cy="1616861"/>
            <a:chOff x="1205752" y="1569804"/>
            <a:chExt cx="7023847" cy="1616861"/>
          </a:xfrm>
        </p:grpSpPr>
        <p:sp>
          <p:nvSpPr>
            <p:cNvPr id="4" name="TextBox 3"/>
            <p:cNvSpPr txBox="1"/>
            <p:nvPr/>
          </p:nvSpPr>
          <p:spPr>
            <a:xfrm>
              <a:off x="1205752" y="2154579"/>
              <a:ext cx="7023847" cy="1032086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just"/>
              <a:r>
                <a:rPr lang="en-US" sz="3200" dirty="0" err="1">
                  <a:ln/>
                  <a:latin typeface="NikoshBAN" pitchFamily="2" charset="0"/>
                  <a:cs typeface="NikoshBAN" pitchFamily="2" charset="0"/>
                </a:rPr>
                <a:t>যে-বাকধ্বনি</a:t>
              </a:r>
              <a:r>
                <a:rPr lang="en-US" sz="32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/>
                  <a:latin typeface="NikoshBAN" pitchFamily="2" charset="0"/>
                  <a:cs typeface="NikoshBAN" pitchFamily="2" charset="0"/>
                </a:rPr>
                <a:t>উচ্চারনের</a:t>
              </a:r>
              <a:r>
                <a:rPr lang="en-US" sz="32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/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/>
                  <a:latin typeface="NikoshBAN" pitchFamily="2" charset="0"/>
                  <a:cs typeface="NikoshBAN" pitchFamily="2" charset="0"/>
                </a:rPr>
                <a:t>ফুসফুস-আগত</a:t>
              </a:r>
              <a:r>
                <a:rPr lang="en-US" sz="32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/>
                  <a:latin typeface="NikoshBAN" pitchFamily="2" charset="0"/>
                  <a:cs typeface="NikoshBAN" pitchFamily="2" charset="0"/>
                </a:rPr>
                <a:t>বাতাস</a:t>
              </a:r>
              <a:r>
                <a:rPr lang="en-US" sz="32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/>
                  <a:latin typeface="NikoshBAN" pitchFamily="2" charset="0"/>
                  <a:cs typeface="NikoshBAN" pitchFamily="2" charset="0"/>
                </a:rPr>
                <a:t>মুখের</a:t>
              </a:r>
              <a:r>
                <a:rPr lang="en-US" sz="32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/>
                  <a:latin typeface="NikoshBAN" pitchFamily="2" charset="0"/>
                  <a:cs typeface="NikoshBAN" pitchFamily="2" charset="0"/>
                </a:rPr>
                <a:t>মধ্যে</a:t>
              </a:r>
              <a:r>
                <a:rPr lang="en-US" sz="32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/>
                  <a:latin typeface="NikoshBAN" pitchFamily="2" charset="0"/>
                  <a:cs typeface="NikoshBAN" pitchFamily="2" charset="0"/>
                </a:rPr>
                <a:t>কোনভাবে</a:t>
              </a:r>
              <a:r>
                <a:rPr lang="en-US" sz="32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/>
                  <a:latin typeface="NikoshBAN" pitchFamily="2" charset="0"/>
                  <a:cs typeface="NikoshBAN" pitchFamily="2" charset="0"/>
                </a:rPr>
                <a:t>বাধাপ্রাপ্ত</a:t>
              </a:r>
              <a:r>
                <a:rPr lang="en-US" sz="32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/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bn-BD" sz="32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/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32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/>
                  <a:latin typeface="NikoshBAN" pitchFamily="2" charset="0"/>
                  <a:cs typeface="NikoshBAN" pitchFamily="2" charset="0"/>
                </a:rPr>
                <a:t>সেগুলোই</a:t>
              </a:r>
              <a:r>
                <a:rPr lang="en-US" sz="32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/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en-US" sz="32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/>
                  <a:latin typeface="NikoshBAN" pitchFamily="2" charset="0"/>
                  <a:cs typeface="NikoshBAN" pitchFamily="2" charset="0"/>
                </a:rPr>
                <a:t>স্বরধ্বনি</a:t>
              </a:r>
              <a:r>
                <a:rPr lang="en-US" sz="3200" dirty="0" smtClean="0">
                  <a:ln/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32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/>
                  <a:latin typeface="NikoshBAN" pitchFamily="2" charset="0"/>
                  <a:cs typeface="NikoshBAN" pitchFamily="2" charset="0"/>
                </a:rPr>
                <a:t>যেমন-অ,আ,ই,উ</a:t>
              </a:r>
              <a:r>
                <a:rPr lang="en-US" sz="3200" dirty="0" smtClean="0">
                  <a:ln/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n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05752" y="1569804"/>
              <a:ext cx="1478253" cy="584775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bn-BD" sz="3200" b="1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স্বরধ্বনি:</a:t>
              </a:r>
              <a:endParaRPr lang="en-US" sz="32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54854" y="3007845"/>
            <a:ext cx="7161228" cy="2384546"/>
            <a:chOff x="888477" y="1999177"/>
            <a:chExt cx="7161228" cy="2384546"/>
          </a:xfrm>
        </p:grpSpPr>
        <p:sp>
          <p:nvSpPr>
            <p:cNvPr id="8" name="TextBox 7"/>
            <p:cNvSpPr txBox="1"/>
            <p:nvPr/>
          </p:nvSpPr>
          <p:spPr>
            <a:xfrm>
              <a:off x="888477" y="1999177"/>
              <a:ext cx="1421090" cy="400110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b="1" dirty="0" err="1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জিভের</a:t>
              </a:r>
              <a:r>
                <a:rPr lang="en-US" sz="2000" b="1" dirty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উচ্চতা</a:t>
              </a:r>
              <a:r>
                <a:rPr lang="bn-BD" sz="2000" b="1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endParaRPr lang="en-US" sz="2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8477" y="2399287"/>
              <a:ext cx="7161228" cy="1984436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just"/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ক)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উচ্চ-স্বরধ্বনিঃ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এগুলোর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উচ্চারণের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জিভ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সবচেয়ে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উপরে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ওঠে।যেমন-ই,উ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just"/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খ)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নিম্ন-স্বরধ্বনিঃ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এগুলোর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উচ্চারণের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জিভ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সবচেয়ে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নিচে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অবস্থান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bn-BD" sz="1400" dirty="0" smtClean="0">
                  <a:ln/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যেমন-আ,এ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just"/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গ)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উচ্চ-মধ্য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স্বরধ্বনিঃ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এগুলোর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উচ্চারণের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জিভ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নিম্ন-স্বরধ্বণির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তুলনায়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উপরে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bn-BD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উচ্চ-স্বরধ্বনির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তুলনায়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নিচে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যেমন-এ,ও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just"/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ঘ)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নিম্ন-মধ্য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স্বরধ্বনিঃ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এগুলোর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উচ্চারণের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জিভ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নিম্ন-মধ্য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স্বরধ্বনির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তুলনায়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নিচে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নিম্ন-স্বরধ্বনি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উপরে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উঠে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যেমন-অ্যা,ও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।</a:t>
              </a:r>
              <a:endParaRPr lang="en-US" sz="1400" dirty="0">
                <a:ln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84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21914" y="3139601"/>
            <a:ext cx="7464244" cy="3100917"/>
            <a:chOff x="925612" y="1112837"/>
            <a:chExt cx="7464244" cy="3100917"/>
          </a:xfrm>
        </p:grpSpPr>
        <p:sp>
          <p:nvSpPr>
            <p:cNvPr id="3" name="TextBox 2"/>
            <p:cNvSpPr txBox="1"/>
            <p:nvPr/>
          </p:nvSpPr>
          <p:spPr>
            <a:xfrm>
              <a:off x="935037" y="1112837"/>
              <a:ext cx="1685330" cy="432688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ঠোঁটের</a:t>
              </a:r>
              <a:r>
                <a:rPr lang="en-US" sz="2000" b="1" dirty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আকৃতি</a:t>
              </a:r>
              <a:r>
                <a:rPr lang="bn-BD" sz="2000" b="1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endParaRPr lang="en-US" sz="2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5612" y="1536098"/>
              <a:ext cx="7464244" cy="2677656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ঠোঁটের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অবস্থা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অনুযায়ী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স্বরধ্বনিগুলোর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উচ্চারণে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দু-ধরনের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বৈশিষ্ট্য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লক্ষ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ঠোঁট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গোলাকৃত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অথবা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অগোলাকৃত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অবস্থায়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থাকতে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পারে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ঠোঁট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খোলা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অবস্থায়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থাকতে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পারে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ঠোঁটের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এইসব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অবস্থাভেদে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স্বরধ্বনিগুলোকে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গোলাকৃত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অগোলাকৃত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ধ্বনি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হিসেবে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বিবেচনা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সব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স্বরধ্বনি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উচ্চারনের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ঠোঁট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গোলাকৃত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সেই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স্বরধ্বনিগুলোই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গোলাকৃত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স্বরধ্বনি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যেমন-অ,ও,উ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সব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স্বরধ্বনি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উচ্চারনের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ঠোঁট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গোল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হয়ে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বিস্তৃত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অবস্থায়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থাকেসেই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স্বরধ্বনিগুলোই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অগোলাকৃত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স্বরধ্বনি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।যেমন-ই,এ,অ্যা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1341" y="367645"/>
            <a:ext cx="7454817" cy="2630081"/>
            <a:chOff x="1092722" y="1734532"/>
            <a:chExt cx="6759804" cy="2630081"/>
          </a:xfrm>
        </p:grpSpPr>
        <p:sp>
          <p:nvSpPr>
            <p:cNvPr id="8" name="TextBox 7"/>
            <p:cNvSpPr txBox="1"/>
            <p:nvPr/>
          </p:nvSpPr>
          <p:spPr>
            <a:xfrm>
              <a:off x="1092722" y="2056289"/>
              <a:ext cx="6759804" cy="2308324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ক)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সম্মুখ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স্বরধ্বনিঃ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জিভের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সামনের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অংশের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সাহায্যে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উচ্চারিত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স্বরধ্বনিগুলো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সম্মুখ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স্বরধ্বনি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যেমন-ই,এ,অ্যা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খ)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মধ্য-স্বরধ্বনিঃ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জিভ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স্বাভাবিক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অবস্থায়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অর্থা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ৎ,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সামনে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কিংবা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পেছনে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সরে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সব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স্বরধ্বনি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উচ্চারিত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সেগুলো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মধ্য-স্বরধ্বনি।যেমন-আ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গ)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পশ্চা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ৎ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স্বরধ্বনিঃ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জিভের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পেছনের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অংশের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সাহায্যে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উচ্চারিত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স্বরধ্বনিগুলো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পশ্চা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ৎ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স্বরধ্বনি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যেমন-অ,ও,উ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2722" y="1734532"/>
              <a:ext cx="1480795" cy="3519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lvl="0"/>
              <a:r>
                <a:rPr lang="en-US" sz="1200" b="1" dirty="0" err="1">
                  <a:ln/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জিভের</a:t>
              </a:r>
              <a:r>
                <a:rPr lang="en-US" sz="1200" b="1" dirty="0">
                  <a:ln/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1200" b="1" dirty="0" err="1" smtClean="0">
                  <a:ln/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অবস্থান</a:t>
              </a:r>
              <a:r>
                <a:rPr lang="bn-BD" sz="1200" b="1" dirty="0" smtClean="0">
                  <a:ln/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endParaRPr lang="en-US" sz="12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394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62517" y="1595719"/>
            <a:ext cx="3352800" cy="2514600"/>
            <a:chOff x="2743199" y="1905000"/>
            <a:chExt cx="3352800" cy="2514600"/>
          </a:xfrm>
        </p:grpSpPr>
        <p:sp>
          <p:nvSpPr>
            <p:cNvPr id="32" name="Rectangle 31"/>
            <p:cNvSpPr/>
            <p:nvPr/>
          </p:nvSpPr>
          <p:spPr>
            <a:xfrm>
              <a:off x="5597144" y="2514600"/>
              <a:ext cx="4988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ও</a:t>
              </a:r>
              <a:endParaRPr lang="en-US" sz="4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971799" y="1905000"/>
              <a:ext cx="490840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অ</a:t>
              </a:r>
              <a:endParaRPr lang="en-US" sz="4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43199" y="2667000"/>
              <a:ext cx="58381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আ</a:t>
              </a:r>
              <a:endParaRPr lang="en-US" sz="4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76599" y="3352800"/>
              <a:ext cx="41870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ই</a:t>
              </a:r>
              <a:endParaRPr lang="en-US" sz="40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43399" y="3711714"/>
              <a:ext cx="43633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উ</a:t>
              </a:r>
              <a:endParaRPr lang="en-US" sz="4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333999" y="3178314"/>
              <a:ext cx="45076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এ</a:t>
              </a:r>
              <a:endParaRPr lang="en-US" sz="4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952999" y="1905000"/>
              <a:ext cx="72487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অ্যা</a:t>
              </a:r>
              <a:endParaRPr lang="en-US" sz="16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85355" y="2324709"/>
            <a:ext cx="1453663" cy="3225226"/>
            <a:chOff x="3842237" y="2590800"/>
            <a:chExt cx="1453663" cy="3225226"/>
          </a:xfrm>
          <a:solidFill>
            <a:schemeClr val="accent2"/>
          </a:solidFill>
        </p:grpSpPr>
        <p:sp>
          <p:nvSpPr>
            <p:cNvPr id="35" name="Rectangle 34"/>
            <p:cNvSpPr/>
            <p:nvPr/>
          </p:nvSpPr>
          <p:spPr>
            <a:xfrm>
              <a:off x="3886200" y="4343401"/>
              <a:ext cx="1371600" cy="584775"/>
            </a:xfrm>
            <a:prstGeom prst="rect">
              <a:avLst/>
            </a:prstGeom>
            <a:grpFill/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যৌগিক</a:t>
              </a:r>
              <a:endParaRPr lang="en-US" sz="12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93953" y="2590800"/>
              <a:ext cx="1135247" cy="584775"/>
            </a:xfrm>
            <a:prstGeom prst="rect">
              <a:avLst/>
            </a:prstGeom>
            <a:grpFill/>
            <a:ln w="19050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মৌলিক</a:t>
              </a:r>
              <a:endParaRPr lang="en-US" sz="1200" dirty="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842237" y="4974516"/>
              <a:ext cx="1453663" cy="841510"/>
              <a:chOff x="3809999" y="4898316"/>
              <a:chExt cx="1453663" cy="841510"/>
            </a:xfrm>
            <a:grpFill/>
          </p:grpSpPr>
          <p:sp>
            <p:nvSpPr>
              <p:cNvPr id="51" name="Up Arrow 50"/>
              <p:cNvSpPr/>
              <p:nvPr/>
            </p:nvSpPr>
            <p:spPr>
              <a:xfrm flipV="1">
                <a:off x="3809999" y="4898316"/>
                <a:ext cx="1453663" cy="841510"/>
              </a:xfrm>
              <a:prstGeom prst="upArrow">
                <a:avLst>
                  <a:gd name="adj1" fmla="val 56923"/>
                  <a:gd name="adj2" fmla="val 48580"/>
                </a:avLst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191000" y="4953000"/>
                <a:ext cx="702436" cy="5847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মিশ্র</a:t>
                </a:r>
                <a:endParaRPr lang="en-US" sz="1200" dirty="0"/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4069286" y="5604619"/>
            <a:ext cx="685800" cy="769441"/>
          </a:xfrm>
          <a:prstGeom prst="rect">
            <a:avLst/>
          </a:prstGeom>
          <a:solidFill>
            <a:schemeClr val="accent2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ঋ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290918" y="723457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অ,  আ,  ই,  ঈ,  উ,  ঊ,  ঋ,  এ,  ঐ,  ও,  ঔ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92807" y="4439943"/>
            <a:ext cx="3184712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স্বরধ্বনির তিন ভাগ,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মিশ্র, মৌলিক, যৌগিক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তোমাদের আমি জানিয়ে দিলাম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সেসব ঠিক ঠিক।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43418" y="131786"/>
            <a:ext cx="4572000" cy="4900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স্বরধ্বনির সংক্ষিপ্ত বর্ণনা</a:t>
            </a:r>
            <a:endParaRPr lang="en-US" sz="4400" b="1" dirty="0">
              <a:ln/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05118" y="1443319"/>
            <a:ext cx="7848600" cy="2895600"/>
            <a:chOff x="685800" y="1752600"/>
            <a:chExt cx="7848600" cy="2895600"/>
          </a:xfrm>
        </p:grpSpPr>
        <p:sp>
          <p:nvSpPr>
            <p:cNvPr id="47" name="Rounded Rectangle 46"/>
            <p:cNvSpPr/>
            <p:nvPr/>
          </p:nvSpPr>
          <p:spPr>
            <a:xfrm>
              <a:off x="5867400" y="1752600"/>
              <a:ext cx="914400" cy="609600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Half Frame 48"/>
            <p:cNvSpPr/>
            <p:nvPr/>
          </p:nvSpPr>
          <p:spPr>
            <a:xfrm flipV="1">
              <a:off x="2438400" y="2362200"/>
              <a:ext cx="1371600" cy="2286000"/>
            </a:xfrm>
            <a:prstGeom prst="halfFrame">
              <a:avLst>
                <a:gd name="adj1" fmla="val 1784"/>
                <a:gd name="adj2" fmla="val 2071"/>
              </a:avLst>
            </a:prstGeom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1938997" y="1752600"/>
              <a:ext cx="914400" cy="609600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flipH="1" flipV="1">
              <a:off x="5181600" y="2362200"/>
              <a:ext cx="1139483" cy="2286000"/>
            </a:xfrm>
            <a:prstGeom prst="halfFrame">
              <a:avLst>
                <a:gd name="adj1" fmla="val 1784"/>
                <a:gd name="adj2" fmla="val 2071"/>
              </a:avLst>
            </a:prstGeom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09800" y="1752600"/>
              <a:ext cx="489236" cy="707886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ঐ</a:t>
              </a:r>
              <a:endParaRPr lang="en-US" sz="4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172200" y="1752600"/>
              <a:ext cx="492443" cy="707886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ঔ</a:t>
              </a:r>
              <a:endParaRPr lang="en-US" sz="4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77000" y="2372380"/>
              <a:ext cx="2057400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অ/ও + উ = ঔ</a:t>
              </a:r>
              <a:endParaRPr lang="en-US" sz="28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5800" y="2438400"/>
              <a:ext cx="1731564" cy="523220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2800" dirty="0" smtClean="0"/>
                <a:t>অ + ই =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052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623040" y="4315679"/>
            <a:ext cx="1752600" cy="1722061"/>
            <a:chOff x="838200" y="3992939"/>
            <a:chExt cx="1752600" cy="1722061"/>
          </a:xfrm>
        </p:grpSpPr>
        <p:sp>
          <p:nvSpPr>
            <p:cNvPr id="73" name="Oval Callout 72"/>
            <p:cNvSpPr/>
            <p:nvPr/>
          </p:nvSpPr>
          <p:spPr>
            <a:xfrm flipV="1">
              <a:off x="838200" y="3992939"/>
              <a:ext cx="1752600" cy="1707931"/>
            </a:xfrm>
            <a:prstGeom prst="wedgeEllipseCallou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38200" y="4145340"/>
              <a:ext cx="1752600" cy="1569660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সব 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ব্যঞ্জনবর্ণে যোগ 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করে উচ্চারণ 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করা হয়</a:t>
              </a:r>
              <a:endParaRPr lang="en-US" sz="2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75440" y="1160940"/>
            <a:ext cx="1752600" cy="1600199"/>
            <a:chOff x="990600" y="838200"/>
            <a:chExt cx="1752600" cy="1600199"/>
          </a:xfrm>
        </p:grpSpPr>
        <p:sp>
          <p:nvSpPr>
            <p:cNvPr id="83" name="Oval Callout 82"/>
            <p:cNvSpPr/>
            <p:nvPr/>
          </p:nvSpPr>
          <p:spPr>
            <a:xfrm>
              <a:off x="990600" y="838200"/>
              <a:ext cx="1752600" cy="1600199"/>
            </a:xfrm>
            <a:prstGeom prst="wedgeEllipseCallout">
              <a:avLst>
                <a:gd name="adj1" fmla="val 27328"/>
                <a:gd name="adj2" fmla="val 78324"/>
              </a:avLst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219200" y="990600"/>
              <a:ext cx="1295400" cy="1200329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কেন্দ্রীয় 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বা শায়িত ধ্বনি</a:t>
              </a:r>
              <a:endParaRPr lang="en-US" sz="24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832840" y="1084740"/>
            <a:ext cx="1752600" cy="1600199"/>
            <a:chOff x="3048000" y="762000"/>
            <a:chExt cx="1752600" cy="1600199"/>
          </a:xfrm>
        </p:grpSpPr>
        <p:sp>
          <p:nvSpPr>
            <p:cNvPr id="85" name="Oval Callout 84"/>
            <p:cNvSpPr/>
            <p:nvPr/>
          </p:nvSpPr>
          <p:spPr>
            <a:xfrm>
              <a:off x="3048000" y="762000"/>
              <a:ext cx="1752600" cy="1600199"/>
            </a:xfrm>
            <a:prstGeom prst="wedgeEllipseCallout">
              <a:avLst>
                <a:gd name="adj1" fmla="val -31267"/>
                <a:gd name="adj2" fmla="val 79203"/>
              </a:avLst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244947" y="990600"/>
              <a:ext cx="1295400" cy="830997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উচ্চসম্মুখ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স্বরধ্বনি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985240" y="4513741"/>
            <a:ext cx="1752600" cy="1600199"/>
            <a:chOff x="3505200" y="4191001"/>
            <a:chExt cx="1752600" cy="1600199"/>
          </a:xfrm>
        </p:grpSpPr>
        <p:sp>
          <p:nvSpPr>
            <p:cNvPr id="86" name="Oval Callout 85"/>
            <p:cNvSpPr/>
            <p:nvPr/>
          </p:nvSpPr>
          <p:spPr>
            <a:xfrm>
              <a:off x="3505200" y="4191001"/>
              <a:ext cx="1752600" cy="1600199"/>
            </a:xfrm>
            <a:prstGeom prst="wedgeEllipseCallout">
              <a:avLst>
                <a:gd name="adj1" fmla="val 24162"/>
                <a:gd name="adj2" fmla="val -87489"/>
              </a:avLst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733800" y="4375052"/>
              <a:ext cx="1295400" cy="830997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উচ্চপশ্চাৎ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স্বরধ্বনি</a:t>
              </a:r>
              <a:endParaRPr lang="en-US" sz="24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966440" y="1084740"/>
            <a:ext cx="1752600" cy="1600199"/>
            <a:chOff x="5181600" y="762000"/>
            <a:chExt cx="1752600" cy="1600199"/>
          </a:xfrm>
        </p:grpSpPr>
        <p:sp>
          <p:nvSpPr>
            <p:cNvPr id="87" name="Oval Callout 86"/>
            <p:cNvSpPr/>
            <p:nvPr/>
          </p:nvSpPr>
          <p:spPr>
            <a:xfrm>
              <a:off x="5181600" y="762000"/>
              <a:ext cx="1752600" cy="1600199"/>
            </a:xfrm>
            <a:prstGeom prst="wedgeEllipseCallout">
              <a:avLst>
                <a:gd name="adj1" fmla="val -24221"/>
                <a:gd name="adj2" fmla="val 83171"/>
              </a:avLst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384408" y="990600"/>
              <a:ext cx="1295400" cy="1200329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মিশ্র বা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সংস্কৃত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স্বরধ্বনি</a:t>
              </a:r>
              <a:endParaRPr lang="en-US" sz="24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922240" y="1084740"/>
            <a:ext cx="1752600" cy="1600199"/>
            <a:chOff x="7137400" y="762000"/>
            <a:chExt cx="1752600" cy="1600199"/>
          </a:xfrm>
        </p:grpSpPr>
        <p:sp>
          <p:nvSpPr>
            <p:cNvPr id="47" name="Oval Callout 46"/>
            <p:cNvSpPr/>
            <p:nvPr/>
          </p:nvSpPr>
          <p:spPr>
            <a:xfrm>
              <a:off x="7137400" y="762000"/>
              <a:ext cx="1752600" cy="1600199"/>
            </a:xfrm>
            <a:prstGeom prst="wedgeEllipseCallout">
              <a:avLst>
                <a:gd name="adj1" fmla="val -31467"/>
                <a:gd name="adj2" fmla="val 84758"/>
              </a:avLst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340208" y="990600"/>
              <a:ext cx="1295400" cy="1200329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মধ্যাবস্থিত 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পশ্চাৎ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স্বরধ্বনি</a:t>
              </a:r>
              <a:endParaRPr lang="en-US" sz="24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414240" y="3904140"/>
            <a:ext cx="2286000" cy="2362199"/>
            <a:chOff x="6629400" y="3581400"/>
            <a:chExt cx="2286000" cy="2362199"/>
          </a:xfrm>
        </p:grpSpPr>
        <p:grpSp>
          <p:nvGrpSpPr>
            <p:cNvPr id="107" name="Group 106"/>
            <p:cNvGrpSpPr/>
            <p:nvPr/>
          </p:nvGrpSpPr>
          <p:grpSpPr>
            <a:xfrm>
              <a:off x="6629400" y="3581400"/>
              <a:ext cx="1460695" cy="350519"/>
              <a:chOff x="5943600" y="3429000"/>
              <a:chExt cx="1460695" cy="350519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5943600" y="3733800"/>
                <a:ext cx="1447800" cy="45719"/>
              </a:xfrm>
              <a:prstGeom prst="rect">
                <a:avLst/>
              </a:prstGeom>
              <a:solidFill>
                <a:srgbClr val="7030A0"/>
              </a:solidFill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Up Arrow 104"/>
              <p:cNvSpPr/>
              <p:nvPr/>
            </p:nvSpPr>
            <p:spPr>
              <a:xfrm>
                <a:off x="5943600" y="3429000"/>
                <a:ext cx="152400" cy="304800"/>
              </a:xfrm>
              <a:prstGeom prst="upArrow">
                <a:avLst/>
              </a:prstGeom>
              <a:solidFill>
                <a:srgbClr val="7030A0"/>
              </a:solidFill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Up Arrow 105"/>
              <p:cNvSpPr/>
              <p:nvPr/>
            </p:nvSpPr>
            <p:spPr>
              <a:xfrm>
                <a:off x="7251895" y="3429000"/>
                <a:ext cx="152400" cy="304800"/>
              </a:xfrm>
              <a:prstGeom prst="upArrow">
                <a:avLst/>
              </a:prstGeom>
              <a:solidFill>
                <a:srgbClr val="7030A0"/>
              </a:solidFill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7162800" y="4343400"/>
              <a:ext cx="1752600" cy="1600199"/>
              <a:chOff x="6477000" y="4343400"/>
              <a:chExt cx="1752600" cy="1600199"/>
            </a:xfrm>
          </p:grpSpPr>
          <p:sp>
            <p:nvSpPr>
              <p:cNvPr id="96" name="Oval Callout 95"/>
              <p:cNvSpPr/>
              <p:nvPr/>
            </p:nvSpPr>
            <p:spPr>
              <a:xfrm>
                <a:off x="6477000" y="4343400"/>
                <a:ext cx="1752600" cy="1600199"/>
              </a:xfrm>
              <a:prstGeom prst="wedgeEllipseCallout">
                <a:avLst>
                  <a:gd name="adj1" fmla="val -39685"/>
                  <a:gd name="adj2" fmla="val -73679"/>
                </a:avLst>
              </a:pr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6705600" y="4457700"/>
                <a:ext cx="1295400" cy="120032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দ্বিস্বর বা</a:t>
                </a:r>
              </a:p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যুগ্ম</a:t>
                </a:r>
              </a:p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স্বরধ্বনি</a:t>
                </a:r>
                <a:endParaRPr lang="en-US" sz="2400" dirty="0"/>
              </a:p>
            </p:txBody>
          </p:sp>
        </p:grpSp>
      </p:grpSp>
      <p:sp>
        <p:nvSpPr>
          <p:cNvPr id="110" name="Rectangle 109"/>
          <p:cNvSpPr/>
          <p:nvPr/>
        </p:nvSpPr>
        <p:spPr>
          <a:xfrm>
            <a:off x="1994640" y="4145440"/>
            <a:ext cx="152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ক+অ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চ+অ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ট+অ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2350240" y="453225"/>
            <a:ext cx="4572000" cy="4560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স্বরধ্বনির</a:t>
            </a:r>
            <a:r>
              <a:rPr lang="en-US" sz="44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উচ্চারণ বিধি</a:t>
            </a:r>
            <a:endParaRPr lang="en-US" sz="4400" b="1" dirty="0">
              <a:ln/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890240" y="4589941"/>
            <a:ext cx="1752600" cy="1600199"/>
            <a:chOff x="3505200" y="4191001"/>
            <a:chExt cx="1752600" cy="1600199"/>
          </a:xfrm>
        </p:grpSpPr>
        <p:sp>
          <p:nvSpPr>
            <p:cNvPr id="39" name="Oval Callout 38"/>
            <p:cNvSpPr/>
            <p:nvPr/>
          </p:nvSpPr>
          <p:spPr>
            <a:xfrm>
              <a:off x="3505200" y="4191001"/>
              <a:ext cx="1752600" cy="1600199"/>
            </a:xfrm>
            <a:prstGeom prst="wedgeEllipseCallout">
              <a:avLst>
                <a:gd name="adj1" fmla="val 8220"/>
                <a:gd name="adj2" fmla="val -82727"/>
              </a:avLst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733800" y="4375052"/>
              <a:ext cx="1295400" cy="1200329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মধ্যাবস্থিত 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সম্মুখ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স্বরধ্বনি</a:t>
              </a:r>
              <a:endParaRPr lang="en-US" sz="24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75440" y="3283402"/>
            <a:ext cx="8327488" cy="842136"/>
            <a:chOff x="990600" y="2960662"/>
            <a:chExt cx="8327488" cy="842136"/>
          </a:xfrm>
        </p:grpSpPr>
        <p:sp>
          <p:nvSpPr>
            <p:cNvPr id="5" name="TextBox 4"/>
            <p:cNvSpPr txBox="1"/>
            <p:nvPr/>
          </p:nvSpPr>
          <p:spPr>
            <a:xfrm>
              <a:off x="1012288" y="2971801"/>
              <a:ext cx="83058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অ    আ  ই  ঈ  উ  ঊ  ঋ  এ  ঐ  ও  ঔ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990600" y="3124200"/>
              <a:ext cx="838200" cy="533400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981200" y="3124200"/>
              <a:ext cx="685800" cy="533400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2743200" y="3048000"/>
              <a:ext cx="1165274" cy="533400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999914" y="3048000"/>
              <a:ext cx="1165274" cy="533400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 rot="5400000">
              <a:off x="5137931" y="3080531"/>
              <a:ext cx="773137" cy="533400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6440659" y="3048000"/>
              <a:ext cx="685800" cy="609600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7692684" y="3048000"/>
              <a:ext cx="685800" cy="609600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 rot="5400000">
              <a:off x="5724671" y="3080532"/>
              <a:ext cx="773137" cy="533400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 rot="5400000">
              <a:off x="7027691" y="3080533"/>
              <a:ext cx="773137" cy="533400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57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798" y="3119718"/>
            <a:ext cx="7732061" cy="707886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/>
                <a:latin typeface="NikoshBAN" pitchFamily="2" charset="0"/>
                <a:cs typeface="NikoshBAN" pitchFamily="2" charset="0"/>
              </a:rPr>
              <a:t>বাংলা ভাষার ধ্বনির </a:t>
            </a:r>
            <a:r>
              <a:rPr lang="bn-BD" sz="4000" dirty="0" smtClean="0">
                <a:ln/>
                <a:latin typeface="NikoshBAN" pitchFamily="2" charset="0"/>
                <a:cs typeface="NikoshBAN" pitchFamily="2" charset="0"/>
              </a:rPr>
              <a:t>প্রকারভেদগুলো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2222" y="1752600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</p:spTree>
    <p:extLst>
      <p:ext uri="{BB962C8B-B14F-4D97-AF65-F5344CB8AC3E}">
        <p14:creationId xmlns:p14="http://schemas.microsoft.com/office/powerpoint/2010/main" val="3629346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752" y="205211"/>
            <a:ext cx="4876800" cy="4341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ব্যঞ্জনবর্ণের বিস্তারিত বর্ণনা</a:t>
            </a:r>
            <a:endParaRPr lang="en-US" sz="4400" b="1" dirty="0">
              <a:ln/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2552" y="401550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367152" y="2458680"/>
            <a:ext cx="1219200" cy="3081998"/>
            <a:chOff x="533400" y="2329376"/>
            <a:chExt cx="1219200" cy="3081998"/>
          </a:xfrm>
        </p:grpSpPr>
        <p:grpSp>
          <p:nvGrpSpPr>
            <p:cNvPr id="36" name="Group 35"/>
            <p:cNvGrpSpPr/>
            <p:nvPr/>
          </p:nvGrpSpPr>
          <p:grpSpPr>
            <a:xfrm>
              <a:off x="533400" y="2329376"/>
              <a:ext cx="1219200" cy="685800"/>
              <a:chOff x="-1371600" y="1752600"/>
              <a:chExt cx="1219200" cy="838200"/>
            </a:xfrm>
            <a:noFill/>
          </p:grpSpPr>
          <p:sp>
            <p:nvSpPr>
              <p:cNvPr id="35" name="Striped Right Arrow 34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-1143000" y="1905000"/>
                <a:ext cx="829073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ক-বর্গ</a:t>
                </a:r>
                <a:endParaRPr lang="en-US" sz="2800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33400" y="2938976"/>
              <a:ext cx="1219200" cy="685800"/>
              <a:chOff x="-1371600" y="1752600"/>
              <a:chExt cx="1219200" cy="838200"/>
            </a:xfrm>
            <a:noFill/>
          </p:grpSpPr>
          <p:sp>
            <p:nvSpPr>
              <p:cNvPr id="41" name="Striped Right Arrow 40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-1143000" y="1905000"/>
                <a:ext cx="764953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চ-বর্গ</a:t>
                </a:r>
                <a:endParaRPr lang="en-US" sz="280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33400" y="3586090"/>
              <a:ext cx="1219200" cy="685800"/>
              <a:chOff x="-1371600" y="1752600"/>
              <a:chExt cx="1219200" cy="838200"/>
            </a:xfrm>
            <a:noFill/>
          </p:grpSpPr>
          <p:sp>
            <p:nvSpPr>
              <p:cNvPr id="44" name="Striped Right Arrow 43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-1143000" y="1905000"/>
                <a:ext cx="771365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ট-বর্গ</a:t>
                </a:r>
                <a:endParaRPr lang="en-US" sz="2800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33400" y="4162866"/>
              <a:ext cx="1219200" cy="685800"/>
              <a:chOff x="-1371600" y="1752600"/>
              <a:chExt cx="1219200" cy="838200"/>
            </a:xfrm>
            <a:noFill/>
          </p:grpSpPr>
          <p:sp>
            <p:nvSpPr>
              <p:cNvPr id="47" name="Striped Right Arrow 46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-1143000" y="1905000"/>
                <a:ext cx="816249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ত-বর্গ</a:t>
                </a:r>
                <a:endParaRPr lang="en-US" sz="2800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533400" y="4725574"/>
              <a:ext cx="1219200" cy="685800"/>
              <a:chOff x="-1371600" y="1752600"/>
              <a:chExt cx="1219200" cy="838200"/>
            </a:xfrm>
            <a:noFill/>
          </p:grpSpPr>
          <p:sp>
            <p:nvSpPr>
              <p:cNvPr id="50" name="Striped Right Arrow 49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-1143000" y="1905000"/>
                <a:ext cx="798617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প-বর্গ</a:t>
                </a:r>
                <a:endParaRPr lang="en-US" sz="2800" dirty="0"/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214752" y="967504"/>
            <a:ext cx="1219200" cy="1219200"/>
            <a:chOff x="381000" y="838200"/>
            <a:chExt cx="1219200" cy="1219200"/>
          </a:xfrm>
        </p:grpSpPr>
        <p:sp>
          <p:nvSpPr>
            <p:cNvPr id="56" name="Oval Callout 55"/>
            <p:cNvSpPr/>
            <p:nvPr/>
          </p:nvSpPr>
          <p:spPr>
            <a:xfrm>
              <a:off x="381000" y="838200"/>
              <a:ext cx="1219200" cy="1219200"/>
            </a:xfrm>
            <a:prstGeom prst="wedgeEllipseCallout">
              <a:avLst>
                <a:gd name="adj1" fmla="val 90267"/>
                <a:gd name="adj2" fmla="val 70779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73180" y="998024"/>
              <a:ext cx="793807" cy="95410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স্পর্শ 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  <a:endParaRPr lang="en-US" sz="2800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424564" y="738904"/>
            <a:ext cx="2421976" cy="1948370"/>
            <a:chOff x="2590812" y="609600"/>
            <a:chExt cx="2421976" cy="1948370"/>
          </a:xfrm>
        </p:grpSpPr>
        <p:grpSp>
          <p:nvGrpSpPr>
            <p:cNvPr id="67" name="Group 66"/>
            <p:cNvGrpSpPr/>
            <p:nvPr/>
          </p:nvGrpSpPr>
          <p:grpSpPr>
            <a:xfrm flipV="1">
              <a:off x="2590812" y="2003348"/>
              <a:ext cx="1952377" cy="554622"/>
              <a:chOff x="9283505" y="2514600"/>
              <a:chExt cx="1439443" cy="388364"/>
            </a:xfrm>
            <a:solidFill>
              <a:schemeClr val="tx1"/>
            </a:solidFill>
          </p:grpSpPr>
          <p:sp>
            <p:nvSpPr>
              <p:cNvPr id="68" name="Rectangle 67"/>
              <p:cNvSpPr/>
              <p:nvPr/>
            </p:nvSpPr>
            <p:spPr>
              <a:xfrm>
                <a:off x="9320679" y="2826360"/>
                <a:ext cx="1368887" cy="7660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Up Arrow 68"/>
              <p:cNvSpPr/>
              <p:nvPr/>
            </p:nvSpPr>
            <p:spPr>
              <a:xfrm>
                <a:off x="9283505" y="2514600"/>
                <a:ext cx="152400" cy="304800"/>
              </a:xfrm>
              <a:prstGeom prst="upArrow">
                <a:avLst/>
              </a:prstGeom>
              <a:solidFill>
                <a:schemeClr val="accent2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Up Arrow 69"/>
              <p:cNvSpPr/>
              <p:nvPr/>
            </p:nvSpPr>
            <p:spPr>
              <a:xfrm>
                <a:off x="10570548" y="2514600"/>
                <a:ext cx="152400" cy="304800"/>
              </a:xfrm>
              <a:prstGeom prst="upArrow">
                <a:avLst/>
              </a:prstGeom>
              <a:solidFill>
                <a:schemeClr val="accent2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Oval Callout 71"/>
            <p:cNvSpPr/>
            <p:nvPr/>
          </p:nvSpPr>
          <p:spPr>
            <a:xfrm flipH="1">
              <a:off x="3733800" y="609600"/>
              <a:ext cx="1278988" cy="1219200"/>
            </a:xfrm>
            <a:prstGeom prst="wedgeEllipseCallout">
              <a:avLst>
                <a:gd name="adj1" fmla="val 90267"/>
                <a:gd name="adj2" fmla="val 70779"/>
              </a:avLst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 flipH="1">
              <a:off x="3874599" y="769204"/>
              <a:ext cx="997389" cy="95410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অল্পপ্রাণ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  <a:endParaRPr lang="en-US" sz="2800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262752" y="815104"/>
            <a:ext cx="3564988" cy="1948375"/>
            <a:chOff x="3429000" y="685800"/>
            <a:chExt cx="3564988" cy="1948375"/>
          </a:xfrm>
        </p:grpSpPr>
        <p:grpSp>
          <p:nvGrpSpPr>
            <p:cNvPr id="74" name="Group 73"/>
            <p:cNvGrpSpPr/>
            <p:nvPr/>
          </p:nvGrpSpPr>
          <p:grpSpPr>
            <a:xfrm flipV="1">
              <a:off x="3429000" y="1904998"/>
              <a:ext cx="2133600" cy="729177"/>
              <a:chOff x="9283505" y="2514600"/>
              <a:chExt cx="1460695" cy="350520"/>
            </a:xfrm>
            <a:noFill/>
          </p:grpSpPr>
          <p:sp>
            <p:nvSpPr>
              <p:cNvPr id="75" name="Rectangle 74"/>
              <p:cNvSpPr/>
              <p:nvPr/>
            </p:nvSpPr>
            <p:spPr>
              <a:xfrm>
                <a:off x="9321326" y="2806800"/>
                <a:ext cx="1380907" cy="5832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Up Arrow 75"/>
              <p:cNvSpPr/>
              <p:nvPr/>
            </p:nvSpPr>
            <p:spPr>
              <a:xfrm>
                <a:off x="9283505" y="2514600"/>
                <a:ext cx="152400" cy="304800"/>
              </a:xfrm>
              <a:prstGeom prst="upArrow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Up Arrow 76"/>
              <p:cNvSpPr/>
              <p:nvPr/>
            </p:nvSpPr>
            <p:spPr>
              <a:xfrm>
                <a:off x="10591800" y="2514600"/>
                <a:ext cx="152400" cy="304800"/>
              </a:xfrm>
              <a:prstGeom prst="upArrow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Oval Callout 81"/>
            <p:cNvSpPr/>
            <p:nvPr/>
          </p:nvSpPr>
          <p:spPr>
            <a:xfrm flipH="1">
              <a:off x="5715000" y="685800"/>
              <a:ext cx="1278988" cy="1219200"/>
            </a:xfrm>
            <a:prstGeom prst="wedgeEllipseCallout">
              <a:avLst>
                <a:gd name="adj1" fmla="val 66244"/>
                <a:gd name="adj2" fmla="val 53031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flipH="1">
              <a:off x="5844581" y="903337"/>
              <a:ext cx="1013419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মহাপ্রাণ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  <a:endParaRPr lang="en-US" sz="2800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920352" y="2458680"/>
            <a:ext cx="1723572" cy="3109686"/>
            <a:chOff x="7086600" y="2329376"/>
            <a:chExt cx="1723572" cy="3109686"/>
          </a:xfrm>
        </p:grpSpPr>
        <p:grpSp>
          <p:nvGrpSpPr>
            <p:cNvPr id="92" name="Group 91"/>
            <p:cNvGrpSpPr/>
            <p:nvPr/>
          </p:nvGrpSpPr>
          <p:grpSpPr>
            <a:xfrm flipH="1">
              <a:off x="7086600" y="2329376"/>
              <a:ext cx="1723572" cy="685800"/>
              <a:chOff x="-1371600" y="1752600"/>
              <a:chExt cx="1219200" cy="838200"/>
            </a:xfrm>
            <a:noFill/>
          </p:grpSpPr>
          <p:sp>
            <p:nvSpPr>
              <p:cNvPr id="93" name="Striped Right Arrow 92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-1049672" y="1905000"/>
                <a:ext cx="729333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কণ্ঠধ্বনি</a:t>
                </a:r>
                <a:endParaRPr lang="en-US" sz="2800" dirty="0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 flipH="1">
              <a:off x="7086600" y="2938976"/>
              <a:ext cx="1723572" cy="685800"/>
              <a:chOff x="-1371600" y="1752600"/>
              <a:chExt cx="1219200" cy="838200"/>
            </a:xfrm>
            <a:noFill/>
          </p:grpSpPr>
          <p:sp>
            <p:nvSpPr>
              <p:cNvPr id="96" name="Striped Right Arrow 95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-1285526" y="1905000"/>
                <a:ext cx="965187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তালব্যধ্বনি</a:t>
                </a:r>
                <a:endParaRPr lang="en-US" sz="2800" dirty="0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 flipH="1">
              <a:off x="7086600" y="3534062"/>
              <a:ext cx="1723572" cy="685800"/>
              <a:chOff x="-1371600" y="1752600"/>
              <a:chExt cx="1219200" cy="838200"/>
            </a:xfrm>
            <a:noFill/>
          </p:grpSpPr>
          <p:sp>
            <p:nvSpPr>
              <p:cNvPr id="99" name="Striped Right Arrow 98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-1198215" y="1905000"/>
                <a:ext cx="877876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মূর্ধন্যধ্বনি</a:t>
                </a:r>
                <a:endParaRPr lang="en-US" sz="2800" dirty="0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 flipH="1">
              <a:off x="7086600" y="4201719"/>
              <a:ext cx="1723572" cy="685800"/>
              <a:chOff x="-1371600" y="1752600"/>
              <a:chExt cx="1219200" cy="838200"/>
            </a:xfrm>
            <a:noFill/>
          </p:grpSpPr>
          <p:sp>
            <p:nvSpPr>
              <p:cNvPr id="102" name="Striped Right Arrow 101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-1075752" y="1905000"/>
                <a:ext cx="755413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দন্ত্যধ্বনি</a:t>
                </a:r>
                <a:endParaRPr lang="en-US" sz="2800" dirty="0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 flipH="1">
              <a:off x="7086600" y="4753262"/>
              <a:ext cx="1723572" cy="685800"/>
              <a:chOff x="-1371600" y="1752600"/>
              <a:chExt cx="1219200" cy="838200"/>
            </a:xfrm>
            <a:noFill/>
          </p:grpSpPr>
          <p:sp>
            <p:nvSpPr>
              <p:cNvPr id="105" name="Striped Right Arrow 104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-1115439" y="1905000"/>
                <a:ext cx="795100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ওষ্ঠ্যধ্বনি</a:t>
                </a:r>
                <a:endParaRPr lang="en-US" sz="2800" dirty="0"/>
              </a:p>
            </p:txBody>
          </p:sp>
        </p:grpSp>
      </p:grpSp>
      <p:grpSp>
        <p:nvGrpSpPr>
          <p:cNvPr id="113" name="Group 112"/>
          <p:cNvGrpSpPr/>
          <p:nvPr/>
        </p:nvGrpSpPr>
        <p:grpSpPr>
          <a:xfrm>
            <a:off x="1066799" y="5397718"/>
            <a:ext cx="2588561" cy="1249412"/>
            <a:chOff x="1277162" y="5307554"/>
            <a:chExt cx="2454621" cy="1499007"/>
          </a:xfrm>
        </p:grpSpPr>
        <p:grpSp>
          <p:nvGrpSpPr>
            <p:cNvPr id="84" name="Group 83"/>
            <p:cNvGrpSpPr/>
            <p:nvPr/>
          </p:nvGrpSpPr>
          <p:grpSpPr>
            <a:xfrm>
              <a:off x="2535232" y="5307554"/>
              <a:ext cx="1196551" cy="407995"/>
              <a:chOff x="9321401" y="2490268"/>
              <a:chExt cx="1516833" cy="375354"/>
            </a:xfrm>
            <a:noFill/>
          </p:grpSpPr>
          <p:sp>
            <p:nvSpPr>
              <p:cNvPr id="85" name="Rectangle 84"/>
              <p:cNvSpPr/>
              <p:nvPr/>
            </p:nvSpPr>
            <p:spPr>
              <a:xfrm>
                <a:off x="9353597" y="2795068"/>
                <a:ext cx="1447799" cy="7055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Up Arrow 85"/>
              <p:cNvSpPr/>
              <p:nvPr/>
            </p:nvSpPr>
            <p:spPr>
              <a:xfrm>
                <a:off x="9321401" y="2514600"/>
                <a:ext cx="152399" cy="304800"/>
              </a:xfrm>
              <a:prstGeom prst="upArrow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Up Arrow 86"/>
              <p:cNvSpPr/>
              <p:nvPr/>
            </p:nvSpPr>
            <p:spPr>
              <a:xfrm>
                <a:off x="10685835" y="2490268"/>
                <a:ext cx="152399" cy="304800"/>
              </a:xfrm>
              <a:prstGeom prst="upArrow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1" name="Oval Callout 120"/>
            <p:cNvSpPr/>
            <p:nvPr/>
          </p:nvSpPr>
          <p:spPr>
            <a:xfrm rot="17853448">
              <a:off x="1353362" y="5566858"/>
              <a:ext cx="1066800" cy="1219200"/>
            </a:xfrm>
            <a:prstGeom prst="wedgeEllipseCallout">
              <a:avLst>
                <a:gd name="adj1" fmla="val 64630"/>
                <a:gd name="adj2" fmla="val 26883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448072" y="5661852"/>
              <a:ext cx="877378" cy="114470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অঘোষ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  <a:endParaRPr lang="en-US" sz="280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319202" y="5436859"/>
            <a:ext cx="2497799" cy="1191569"/>
            <a:chOff x="4479753" y="5307555"/>
            <a:chExt cx="2497799" cy="1401752"/>
          </a:xfrm>
        </p:grpSpPr>
        <p:grpSp>
          <p:nvGrpSpPr>
            <p:cNvPr id="88" name="Group 87"/>
            <p:cNvGrpSpPr/>
            <p:nvPr/>
          </p:nvGrpSpPr>
          <p:grpSpPr>
            <a:xfrm>
              <a:off x="4479753" y="5307555"/>
              <a:ext cx="1059429" cy="407996"/>
              <a:chOff x="9412901" y="2490269"/>
              <a:chExt cx="1343008" cy="375355"/>
            </a:xfrm>
            <a:noFill/>
          </p:grpSpPr>
          <p:sp>
            <p:nvSpPr>
              <p:cNvPr id="89" name="Rectangle 88"/>
              <p:cNvSpPr/>
              <p:nvPr/>
            </p:nvSpPr>
            <p:spPr>
              <a:xfrm>
                <a:off x="9435904" y="2819400"/>
                <a:ext cx="1295401" cy="46224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Up Arrow 89"/>
              <p:cNvSpPr/>
              <p:nvPr/>
            </p:nvSpPr>
            <p:spPr>
              <a:xfrm>
                <a:off x="9412901" y="2490269"/>
                <a:ext cx="152399" cy="304800"/>
              </a:xfrm>
              <a:prstGeom prst="upArrow">
                <a:avLst/>
              </a:prstGeom>
              <a:solidFill>
                <a:srgbClr val="7030A0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Up Arrow 90"/>
              <p:cNvSpPr/>
              <p:nvPr/>
            </p:nvSpPr>
            <p:spPr>
              <a:xfrm>
                <a:off x="10603509" y="2514600"/>
                <a:ext cx="152400" cy="304800"/>
              </a:xfrm>
              <a:prstGeom prst="upArrow">
                <a:avLst/>
              </a:prstGeom>
              <a:solidFill>
                <a:srgbClr val="7030A0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Oval Callout 128"/>
            <p:cNvSpPr/>
            <p:nvPr/>
          </p:nvSpPr>
          <p:spPr>
            <a:xfrm rot="17853448">
              <a:off x="5834552" y="5493492"/>
              <a:ext cx="1066800" cy="1219200"/>
            </a:xfrm>
            <a:prstGeom prst="wedgeEllipseCallout">
              <a:avLst>
                <a:gd name="adj1" fmla="val -2310"/>
                <a:gd name="adj2" fmla="val -70699"/>
              </a:avLst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996779" y="5586903"/>
              <a:ext cx="697627" cy="11224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ঘোষ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  <a:endParaRPr lang="en-US" sz="2800" dirty="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2043552" y="2528448"/>
            <a:ext cx="4724401" cy="3048000"/>
            <a:chOff x="2209800" y="2362200"/>
            <a:chExt cx="4724401" cy="3048000"/>
          </a:xfrm>
        </p:grpSpPr>
        <p:pic>
          <p:nvPicPr>
            <p:cNvPr id="20" name="Picture 19" descr="Poddo Phu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9800" y="2362200"/>
              <a:ext cx="4724401" cy="3048000"/>
            </a:xfrm>
            <a:prstGeom prst="frame">
              <a:avLst>
                <a:gd name="adj1" fmla="val 2642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34" name="TextBox 133"/>
            <p:cNvSpPr txBox="1"/>
            <p:nvPr/>
          </p:nvSpPr>
          <p:spPr>
            <a:xfrm>
              <a:off x="2559429" y="2469221"/>
              <a:ext cx="399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526903" y="2555601"/>
              <a:ext cx="3609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358930" y="2555601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287707" y="2555601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054467" y="2515401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ঙ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054467" y="3092177"/>
              <a:ext cx="4571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ঞ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197818" y="3164400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ঝ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359618" y="3164400"/>
              <a:ext cx="4010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565602" y="3132377"/>
              <a:ext cx="346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559429" y="3045997"/>
              <a:ext cx="3353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559429" y="3707178"/>
              <a:ext cx="341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526903" y="3793558"/>
              <a:ext cx="3353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358930" y="3793558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ড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287707" y="3793558"/>
              <a:ext cx="3337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ঢ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054467" y="3753358"/>
              <a:ext cx="3401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054467" y="4330134"/>
              <a:ext cx="346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255656" y="4371404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334391" y="4384401"/>
              <a:ext cx="348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502716" y="4384401"/>
              <a:ext cx="3609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524617" y="4233977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059475" y="4779390"/>
              <a:ext cx="3690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281591" y="4827304"/>
              <a:ext cx="3786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393548" y="4863371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520605" y="4841009"/>
              <a:ext cx="397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2519289" y="4834594"/>
              <a:ext cx="3690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777352" y="778160"/>
            <a:ext cx="2836985" cy="4675908"/>
            <a:chOff x="5943600" y="685800"/>
            <a:chExt cx="2836985" cy="4675908"/>
          </a:xfrm>
        </p:grpSpPr>
        <p:sp>
          <p:nvSpPr>
            <p:cNvPr id="164" name="Oval Callout 163"/>
            <p:cNvSpPr/>
            <p:nvPr/>
          </p:nvSpPr>
          <p:spPr>
            <a:xfrm flipH="1">
              <a:off x="7501597" y="685800"/>
              <a:ext cx="1278988" cy="1219200"/>
            </a:xfrm>
            <a:prstGeom prst="wedgeEllipseCallout">
              <a:avLst>
                <a:gd name="adj1" fmla="val 122340"/>
                <a:gd name="adj2" fmla="val 106108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 flipH="1">
              <a:off x="7653997" y="838200"/>
              <a:ext cx="987771" cy="95410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নাসিক্য</a:t>
              </a:r>
            </a:p>
            <a:p>
              <a:r>
                <a:rPr lang="bn-BD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ধ্বনি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5943600" y="2542308"/>
              <a:ext cx="609600" cy="2819400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5"/>
          <a:srcRect l="22843" t="14092" r="62186" b="66755"/>
          <a:stretch>
            <a:fillRect/>
          </a:stretch>
        </p:blipFill>
        <p:spPr bwMode="auto">
          <a:xfrm>
            <a:off x="6996552" y="662704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107"/>
          <p:cNvPicPr>
            <a:picLocks noChangeAspect="1" noChangeArrowheads="1"/>
          </p:cNvPicPr>
          <p:nvPr/>
        </p:nvPicPr>
        <p:blipFill>
          <a:blip r:embed="rId5"/>
          <a:srcRect l="65942" t="16103" r="19359" b="67107"/>
          <a:stretch>
            <a:fillRect/>
          </a:stretch>
        </p:blipFill>
        <p:spPr bwMode="auto">
          <a:xfrm>
            <a:off x="6844152" y="738904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5"/>
          <a:srcRect l="22957" t="34092" r="60681" b="46853"/>
          <a:stretch>
            <a:fillRect/>
          </a:stretch>
        </p:blipFill>
        <p:spPr bwMode="auto">
          <a:xfrm>
            <a:off x="6920352" y="586504"/>
            <a:ext cx="2057400" cy="157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5"/>
          <a:srcRect l="45052" t="34709" r="39346" b="46930"/>
          <a:stretch>
            <a:fillRect/>
          </a:stretch>
        </p:blipFill>
        <p:spPr bwMode="auto">
          <a:xfrm>
            <a:off x="6996552" y="586504"/>
            <a:ext cx="1981200" cy="153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395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353559" y="749311"/>
            <a:ext cx="5599361" cy="106509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normalizeH="0" baseline="0" noProof="0" dirty="0" smtClean="0">
                <a:ln/>
                <a:solidFill>
                  <a:srgbClr val="0080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80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normalizeH="0" baseline="0" noProof="0" dirty="0">
              <a:ln/>
              <a:solidFill>
                <a:srgbClr val="0080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52647" y="749311"/>
            <a:ext cx="1200912" cy="106509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77585" y="2302686"/>
            <a:ext cx="2590800" cy="3048000"/>
            <a:chOff x="1803397" y="2888671"/>
            <a:chExt cx="2590800" cy="3048000"/>
          </a:xfrm>
          <a:solidFill>
            <a:srgbClr val="00CC00"/>
          </a:solidFill>
        </p:grpSpPr>
        <p:sp>
          <p:nvSpPr>
            <p:cNvPr id="6" name="Frame 5"/>
            <p:cNvSpPr/>
            <p:nvPr/>
          </p:nvSpPr>
          <p:spPr>
            <a:xfrm>
              <a:off x="1803397" y="2888671"/>
              <a:ext cx="2590800" cy="3048000"/>
            </a:xfrm>
            <a:prstGeom prst="frame">
              <a:avLst>
                <a:gd name="adj1" fmla="val 3231"/>
              </a:avLst>
            </a:prstGeom>
            <a:grpFill/>
            <a:ln w="38100">
              <a:solidFill>
                <a:srgbClr val="FF0000"/>
              </a:solidFill>
              <a:prstDash val="sysDash"/>
            </a:ln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37509" y="3632504"/>
              <a:ext cx="2277826" cy="1815882"/>
            </a:xfrm>
            <a:prstGeom prst="rect">
              <a:avLst/>
            </a:prstGeom>
            <a:noFill/>
            <a:ln w="38100"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0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1600" dirty="0"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16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অর্নাস</a:t>
              </a:r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); এম,এ (</a:t>
              </a:r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বাংলা)</a:t>
              </a:r>
              <a:endParaRPr lang="bn-IN" sz="1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প্রভাষক বাংলা</a:t>
              </a:r>
            </a:p>
            <a:p>
              <a:pPr algn="ctr"/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000" dirty="0" smtClean="0">
                  <a:latin typeface="NikoshBAN" pitchFamily="2" charset="0"/>
                  <a:cs typeface="NikoshBAN" pitchFamily="2" charset="0"/>
                </a:rPr>
                <a:t>E-mail</a:t>
              </a:r>
              <a:r>
                <a:rPr lang="en-US" sz="10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1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000" dirty="0"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000" dirty="0"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000" dirty="0"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sz="1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1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Frame 12"/>
          <p:cNvSpPr/>
          <p:nvPr/>
        </p:nvSpPr>
        <p:spPr>
          <a:xfrm>
            <a:off x="4790663" y="2345201"/>
            <a:ext cx="2590800" cy="3048000"/>
          </a:xfrm>
          <a:prstGeom prst="frame">
            <a:avLst>
              <a:gd name="adj1" fmla="val 3231"/>
            </a:avLst>
          </a:prstGeom>
          <a:solidFill>
            <a:srgbClr val="00CC00"/>
          </a:solidFill>
          <a:ln w="38100">
            <a:solidFill>
              <a:srgbClr val="FF0000"/>
            </a:solidFill>
            <a:prstDash val="sysDash"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6522" y="3138852"/>
            <a:ext cx="2133600" cy="1631216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বাংলা দ্বিতীয় পত্র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দ্বিতীয়ঃ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অধ্যায়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ধ্বনিতত্ত্ব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50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2161" y="1926995"/>
            <a:ext cx="267175" cy="233960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4495734" y="3803187"/>
            <a:ext cx="267175" cy="193376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85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609600" y="1651000"/>
            <a:ext cx="1447800" cy="1130300"/>
            <a:chOff x="609600" y="1651000"/>
            <a:chExt cx="1447800" cy="1130300"/>
          </a:xfrm>
        </p:grpSpPr>
        <p:sp>
          <p:nvSpPr>
            <p:cNvPr id="50" name="Oval Callout 49"/>
            <p:cNvSpPr/>
            <p:nvPr/>
          </p:nvSpPr>
          <p:spPr>
            <a:xfrm>
              <a:off x="609600" y="1651000"/>
              <a:ext cx="1447800" cy="1130300"/>
            </a:xfrm>
            <a:prstGeom prst="wedgeEllipseCallout">
              <a:avLst>
                <a:gd name="adj1" fmla="val -4726"/>
                <a:gd name="adj2" fmla="val 114185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38200" y="1828800"/>
              <a:ext cx="808235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অন্তঃস্থ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  <a:endParaRPr lang="en-US" sz="24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04800" y="4953000"/>
            <a:ext cx="1447800" cy="1041400"/>
            <a:chOff x="304800" y="4953000"/>
            <a:chExt cx="1447800" cy="1041400"/>
          </a:xfrm>
        </p:grpSpPr>
        <p:sp>
          <p:nvSpPr>
            <p:cNvPr id="52" name="Rectangle 51"/>
            <p:cNvSpPr/>
            <p:nvPr/>
          </p:nvSpPr>
          <p:spPr>
            <a:xfrm>
              <a:off x="406400" y="5041900"/>
              <a:ext cx="1207382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কম্পনজাত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</a:p>
          </p:txBody>
        </p:sp>
        <p:sp>
          <p:nvSpPr>
            <p:cNvPr id="60" name="Oval Callout 59"/>
            <p:cNvSpPr/>
            <p:nvPr/>
          </p:nvSpPr>
          <p:spPr>
            <a:xfrm flipV="1">
              <a:off x="304800" y="4953000"/>
              <a:ext cx="1447800" cy="1041400"/>
            </a:xfrm>
            <a:prstGeom prst="wedgeEllipseCallout">
              <a:avLst>
                <a:gd name="adj1" fmla="val 3169"/>
                <a:gd name="adj2" fmla="val 133122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648200" y="4953000"/>
            <a:ext cx="1447800" cy="1041400"/>
            <a:chOff x="4648200" y="4953000"/>
            <a:chExt cx="1447800" cy="1041400"/>
          </a:xfrm>
        </p:grpSpPr>
        <p:sp>
          <p:nvSpPr>
            <p:cNvPr id="54" name="Rectangle 53"/>
            <p:cNvSpPr/>
            <p:nvPr/>
          </p:nvSpPr>
          <p:spPr>
            <a:xfrm>
              <a:off x="4826000" y="5080000"/>
              <a:ext cx="1151277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তাড়নজাত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</a:p>
          </p:txBody>
        </p:sp>
        <p:sp>
          <p:nvSpPr>
            <p:cNvPr id="62" name="Oval Callout 61"/>
            <p:cNvSpPr/>
            <p:nvPr/>
          </p:nvSpPr>
          <p:spPr>
            <a:xfrm flipV="1">
              <a:off x="4648200" y="4953000"/>
              <a:ext cx="1447800" cy="1041400"/>
            </a:xfrm>
            <a:prstGeom prst="wedgeEllipseCallout">
              <a:avLst>
                <a:gd name="adj1" fmla="val -14375"/>
                <a:gd name="adj2" fmla="val 11361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391400" y="4953000"/>
            <a:ext cx="1447800" cy="1041400"/>
            <a:chOff x="7188200" y="4953000"/>
            <a:chExt cx="1447800" cy="1041400"/>
          </a:xfrm>
        </p:grpSpPr>
        <p:sp>
          <p:nvSpPr>
            <p:cNvPr id="56" name="Rectangle 55"/>
            <p:cNvSpPr/>
            <p:nvPr/>
          </p:nvSpPr>
          <p:spPr>
            <a:xfrm>
              <a:off x="7454900" y="5067300"/>
              <a:ext cx="906017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পরাশ্রয়ী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</a:p>
          </p:txBody>
        </p:sp>
        <p:sp>
          <p:nvSpPr>
            <p:cNvPr id="63" name="Oval Callout 62"/>
            <p:cNvSpPr/>
            <p:nvPr/>
          </p:nvSpPr>
          <p:spPr>
            <a:xfrm flipV="1">
              <a:off x="7188200" y="4953000"/>
              <a:ext cx="1447800" cy="1041400"/>
            </a:xfrm>
            <a:prstGeom prst="wedgeEllipseCallout">
              <a:avLst>
                <a:gd name="adj1" fmla="val -20516"/>
                <a:gd name="adj2" fmla="val 107513"/>
              </a:avLst>
            </a:prstGeom>
            <a:no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209800" y="4953000"/>
            <a:ext cx="1447800" cy="1314629"/>
            <a:chOff x="2209800" y="4953000"/>
            <a:chExt cx="1447800" cy="1314629"/>
          </a:xfrm>
        </p:grpSpPr>
        <p:sp>
          <p:nvSpPr>
            <p:cNvPr id="64" name="Oval Callout 63"/>
            <p:cNvSpPr/>
            <p:nvPr/>
          </p:nvSpPr>
          <p:spPr>
            <a:xfrm flipV="1">
              <a:off x="2209800" y="4953000"/>
              <a:ext cx="1447800" cy="1041400"/>
            </a:xfrm>
            <a:prstGeom prst="wedgeEllipseCallout">
              <a:avLst>
                <a:gd name="adj1" fmla="val -92445"/>
                <a:gd name="adj2" fmla="val 135561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527300" y="5067300"/>
              <a:ext cx="822661" cy="120032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পার্শ্বিক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</a:p>
            <a:p>
              <a:pPr algn="ctr"/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505200" y="1549400"/>
            <a:ext cx="1447800" cy="1130300"/>
            <a:chOff x="3505200" y="1549400"/>
            <a:chExt cx="1447800" cy="1130300"/>
          </a:xfrm>
        </p:grpSpPr>
        <p:sp>
          <p:nvSpPr>
            <p:cNvPr id="53" name="Rectangle 52"/>
            <p:cNvSpPr/>
            <p:nvPr/>
          </p:nvSpPr>
          <p:spPr>
            <a:xfrm>
              <a:off x="3594100" y="1689100"/>
              <a:ext cx="1228221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শিশ বা উষ্ম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</a:p>
          </p:txBody>
        </p:sp>
        <p:sp>
          <p:nvSpPr>
            <p:cNvPr id="66" name="Oval Callout 65"/>
            <p:cNvSpPr/>
            <p:nvPr/>
          </p:nvSpPr>
          <p:spPr>
            <a:xfrm>
              <a:off x="3505200" y="1549400"/>
              <a:ext cx="1447800" cy="1130300"/>
            </a:xfrm>
            <a:prstGeom prst="wedgeEllipseCallout">
              <a:avLst>
                <a:gd name="adj1" fmla="val -51217"/>
                <a:gd name="adj2" fmla="val 120927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400800" y="1549400"/>
            <a:ext cx="1447800" cy="1130300"/>
            <a:chOff x="6400800" y="1549400"/>
            <a:chExt cx="1447800" cy="1130300"/>
          </a:xfrm>
        </p:grpSpPr>
        <p:sp>
          <p:nvSpPr>
            <p:cNvPr id="55" name="Rectangle 54"/>
            <p:cNvSpPr/>
            <p:nvPr/>
          </p:nvSpPr>
          <p:spPr>
            <a:xfrm>
              <a:off x="6578600" y="1638300"/>
              <a:ext cx="1018227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স্বতন্ত্রবর্ণ 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নয়</a:t>
              </a:r>
            </a:p>
          </p:txBody>
        </p:sp>
        <p:sp>
          <p:nvSpPr>
            <p:cNvPr id="67" name="Oval Callout 66"/>
            <p:cNvSpPr/>
            <p:nvPr/>
          </p:nvSpPr>
          <p:spPr>
            <a:xfrm>
              <a:off x="6400800" y="1549400"/>
              <a:ext cx="1447800" cy="1130300"/>
            </a:xfrm>
            <a:prstGeom prst="wedgeEllipseCallout">
              <a:avLst>
                <a:gd name="adj1" fmla="val -45954"/>
                <a:gd name="adj2" fmla="val 133287"/>
              </a:avLst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306017" y="733812"/>
            <a:ext cx="6486956" cy="477917"/>
            <a:chOff x="1306017" y="733812"/>
            <a:chExt cx="6486956" cy="477917"/>
          </a:xfrm>
        </p:grpSpPr>
        <p:sp>
          <p:nvSpPr>
            <p:cNvPr id="6" name="Rectangle 5"/>
            <p:cNvSpPr/>
            <p:nvPr/>
          </p:nvSpPr>
          <p:spPr>
            <a:xfrm>
              <a:off x="1306017" y="733812"/>
              <a:ext cx="6400800" cy="477917"/>
            </a:xfrm>
            <a:prstGeom prst="rect">
              <a:avLst/>
            </a:prstGeom>
          </p:spPr>
          <p:txBody>
            <a:bodyPr wrap="square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3600" b="1" dirty="0" smtClean="0">
                  <a:ln/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য  র  ল  শ  ষ  স  হ  ড়  ঢ়  য়  ৎং  ঃ  ঁ</a:t>
              </a:r>
              <a:endParaRPr lang="en-US" sz="3600" b="1" dirty="0">
                <a:ln/>
                <a:solidFill>
                  <a:srgbClr val="00800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398526" y="864211"/>
              <a:ext cx="394447" cy="3416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749985" y="778434"/>
              <a:ext cx="309174" cy="415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4800" y="3505200"/>
            <a:ext cx="8610600" cy="860286"/>
            <a:chOff x="304800" y="3505200"/>
            <a:chExt cx="8610600" cy="860286"/>
          </a:xfrm>
        </p:grpSpPr>
        <p:grpSp>
          <p:nvGrpSpPr>
            <p:cNvPr id="69" name="Group 68"/>
            <p:cNvGrpSpPr/>
            <p:nvPr/>
          </p:nvGrpSpPr>
          <p:grpSpPr>
            <a:xfrm>
              <a:off x="304800" y="3505200"/>
              <a:ext cx="8610600" cy="860286"/>
              <a:chOff x="304800" y="3505200"/>
              <a:chExt cx="8610600" cy="86028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172200" y="3657600"/>
                <a:ext cx="396262" cy="707886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ৎ</a:t>
                </a:r>
                <a:endParaRPr lang="en-US" sz="4000" dirty="0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304800" y="3505200"/>
                <a:ext cx="8610600" cy="838200"/>
                <a:chOff x="304800" y="3505200"/>
                <a:chExt cx="8610600" cy="838200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2438400" y="3505200"/>
                  <a:ext cx="2012853" cy="744228"/>
                  <a:chOff x="-2743200" y="3773658"/>
                  <a:chExt cx="2012853" cy="744228"/>
                </a:xfrm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-2667000" y="3810000"/>
                    <a:ext cx="1936653" cy="707886"/>
                    <a:chOff x="2559147" y="3200400"/>
                    <a:chExt cx="1936653" cy="707886"/>
                  </a:xfrm>
                </p:grpSpPr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2559147" y="3200400"/>
                      <a:ext cx="449162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শ</a:t>
                      </a:r>
                      <a:endParaRPr lang="en-US" sz="4000" dirty="0"/>
                    </a:p>
                  </p:txBody>
                </p:sp>
                <p:sp>
                  <p:nvSpPr>
                    <p:cNvPr id="22" name="Rectangle 21"/>
                    <p:cNvSpPr/>
                    <p:nvPr/>
                  </p:nvSpPr>
                  <p:spPr>
                    <a:xfrm>
                      <a:off x="3065584" y="3200400"/>
                      <a:ext cx="436338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ষ</a:t>
                      </a:r>
                      <a:endParaRPr lang="en-US" sz="4000" dirty="0"/>
                    </a:p>
                  </p:txBody>
                </p:sp>
                <p:sp>
                  <p:nvSpPr>
                    <p:cNvPr id="23" name="Rectangle 22"/>
                    <p:cNvSpPr/>
                    <p:nvPr/>
                  </p:nvSpPr>
                  <p:spPr>
                    <a:xfrm>
                      <a:off x="3501682" y="3200400"/>
                      <a:ext cx="439544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endParaRPr lang="en-US" sz="4000" dirty="0"/>
                    </a:p>
                  </p:txBody>
                </p:sp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3948855" y="3200400"/>
                      <a:ext cx="546945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হ </a:t>
                      </a:r>
                      <a:endParaRPr lang="en-US" sz="4000" dirty="0"/>
                    </a:p>
                  </p:txBody>
                </p:sp>
              </p:grpSp>
              <p:sp>
                <p:nvSpPr>
                  <p:cNvPr id="39" name="Rounded Rectangle 38"/>
                  <p:cNvSpPr/>
                  <p:nvPr/>
                </p:nvSpPr>
                <p:spPr>
                  <a:xfrm>
                    <a:off x="-2743200" y="3773658"/>
                    <a:ext cx="1981200" cy="685800"/>
                  </a:xfrm>
                  <a:prstGeom prst="roundRect">
                    <a:avLst>
                      <a:gd name="adj" fmla="val 45385"/>
                    </a:avLst>
                  </a:prstGeom>
                  <a:noFill/>
                  <a:ln w="28575"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6934200" y="3631885"/>
                  <a:ext cx="1981200" cy="711515"/>
                  <a:chOff x="9158514" y="3120571"/>
                  <a:chExt cx="1981200" cy="711515"/>
                </a:xfrm>
              </p:grpSpPr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9376329" y="3120571"/>
                    <a:ext cx="1534677" cy="711515"/>
                    <a:chOff x="6192340" y="3196771"/>
                    <a:chExt cx="1534677" cy="711515"/>
                  </a:xfrm>
                </p:grpSpPr>
                <p:sp>
                  <p:nvSpPr>
                    <p:cNvPr id="28" name="Rectangle 27"/>
                    <p:cNvSpPr/>
                    <p:nvPr/>
                  </p:nvSpPr>
                  <p:spPr>
                    <a:xfrm>
                      <a:off x="6192340" y="3196771"/>
                      <a:ext cx="635110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ং</a:t>
                      </a:r>
                      <a:endParaRPr lang="en-US" sz="4000" dirty="0"/>
                    </a:p>
                  </p:txBody>
                </p:sp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6554371" y="3200400"/>
                      <a:ext cx="760144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 ঃ</a:t>
                      </a:r>
                      <a:endParaRPr lang="en-US" sz="4000" dirty="0"/>
                    </a:p>
                  </p:txBody>
                </p: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7176866" y="3200400"/>
                      <a:ext cx="550151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 ঁ</a:t>
                      </a:r>
                      <a:endParaRPr lang="en-US" sz="4000" dirty="0"/>
                    </a:p>
                  </p:txBody>
                </p:sp>
              </p:grpSp>
              <p:sp>
                <p:nvSpPr>
                  <p:cNvPr id="40" name="Rounded Rectangle 39"/>
                  <p:cNvSpPr/>
                  <p:nvPr/>
                </p:nvSpPr>
                <p:spPr>
                  <a:xfrm>
                    <a:off x="9158514" y="3120571"/>
                    <a:ext cx="1981200" cy="685800"/>
                  </a:xfrm>
                  <a:prstGeom prst="roundRect">
                    <a:avLst>
                      <a:gd name="adj" fmla="val 45385"/>
                    </a:avLst>
                  </a:prstGeom>
                  <a:noFill/>
                  <a:ln w="28575"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3" name="Group 42"/>
                <p:cNvGrpSpPr/>
                <p:nvPr/>
              </p:nvGrpSpPr>
              <p:grpSpPr>
                <a:xfrm>
                  <a:off x="304800" y="3505200"/>
                  <a:ext cx="1981200" cy="733678"/>
                  <a:chOff x="-2438400" y="2184008"/>
                  <a:chExt cx="1981200" cy="733678"/>
                </a:xfrm>
              </p:grpSpPr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-2362200" y="2209800"/>
                    <a:ext cx="1869710" cy="707886"/>
                    <a:chOff x="533400" y="3200400"/>
                    <a:chExt cx="1869710" cy="707886"/>
                  </a:xfrm>
                </p:grpSpPr>
                <p:sp>
                  <p:nvSpPr>
                    <p:cNvPr id="7" name="Rectangle 6"/>
                    <p:cNvSpPr/>
                    <p:nvPr/>
                  </p:nvSpPr>
                  <p:spPr>
                    <a:xfrm>
                      <a:off x="533400" y="3200400"/>
                      <a:ext cx="421910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য</a:t>
                      </a:r>
                      <a:endParaRPr lang="en-US" sz="4000" dirty="0"/>
                    </a:p>
                  </p:txBody>
                </p:sp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997634" y="3200400"/>
                      <a:ext cx="412292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endParaRPr lang="en-US" sz="4000" dirty="0"/>
                    </a:p>
                  </p:txBody>
                </p:sp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1518138" y="3200400"/>
                      <a:ext cx="450764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endParaRPr lang="en-US" sz="4000" dirty="0"/>
                    </a:p>
                  </p:txBody>
                </p:sp>
                <p:sp>
                  <p:nvSpPr>
                    <p:cNvPr id="20" name="Rectangle 19"/>
                    <p:cNvSpPr/>
                    <p:nvPr/>
                  </p:nvSpPr>
                  <p:spPr>
                    <a:xfrm>
                      <a:off x="1981200" y="3200400"/>
                      <a:ext cx="421910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য়</a:t>
                      </a:r>
                      <a:endParaRPr lang="en-US" sz="4000" dirty="0"/>
                    </a:p>
                  </p:txBody>
                </p:sp>
              </p:grpSp>
              <p:sp>
                <p:nvSpPr>
                  <p:cNvPr id="41" name="Rounded Rectangle 40"/>
                  <p:cNvSpPr/>
                  <p:nvPr/>
                </p:nvSpPr>
                <p:spPr>
                  <a:xfrm>
                    <a:off x="-2438400" y="2184008"/>
                    <a:ext cx="1981200" cy="685800"/>
                  </a:xfrm>
                  <a:prstGeom prst="roundRect">
                    <a:avLst>
                      <a:gd name="adj" fmla="val 45385"/>
                    </a:avLst>
                  </a:prstGeom>
                  <a:noFill/>
                  <a:ln w="28575"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4572000" y="3523957"/>
                  <a:ext cx="1219200" cy="743243"/>
                  <a:chOff x="-1905000" y="3886200"/>
                  <a:chExt cx="1219200" cy="743243"/>
                </a:xfrm>
              </p:grpSpPr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-1752600" y="3886200"/>
                    <a:ext cx="788964" cy="707886"/>
                    <a:chOff x="4697436" y="3200400"/>
                    <a:chExt cx="788964" cy="707886"/>
                  </a:xfrm>
                </p:grpSpPr>
                <p:sp>
                  <p:nvSpPr>
                    <p:cNvPr id="25" name="Rectangle 24"/>
                    <p:cNvSpPr/>
                    <p:nvPr/>
                  </p:nvSpPr>
                  <p:spPr>
                    <a:xfrm>
                      <a:off x="4697436" y="3200400"/>
                      <a:ext cx="457176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ড়</a:t>
                      </a:r>
                      <a:endParaRPr lang="en-US" sz="4000" dirty="0"/>
                    </a:p>
                  </p:txBody>
                </p:sp>
                <p:sp>
                  <p:nvSpPr>
                    <p:cNvPr id="26" name="Rectangle 25"/>
                    <p:cNvSpPr/>
                    <p:nvPr/>
                  </p:nvSpPr>
                  <p:spPr>
                    <a:xfrm>
                      <a:off x="5064490" y="3200400"/>
                      <a:ext cx="421910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ঢ়</a:t>
                      </a:r>
                      <a:endParaRPr lang="en-US" sz="4000" dirty="0"/>
                    </a:p>
                  </p:txBody>
                </p:sp>
              </p:grpSp>
              <p:sp>
                <p:nvSpPr>
                  <p:cNvPr id="44" name="Rounded Rectangle 43"/>
                  <p:cNvSpPr/>
                  <p:nvPr/>
                </p:nvSpPr>
                <p:spPr>
                  <a:xfrm>
                    <a:off x="-1905000" y="3943643"/>
                    <a:ext cx="1219200" cy="685800"/>
                  </a:xfrm>
                  <a:prstGeom prst="roundRect">
                    <a:avLst>
                      <a:gd name="adj" fmla="val 45385"/>
                    </a:avLst>
                  </a:prstGeom>
                  <a:noFill/>
                  <a:ln w="28575"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7" name="Rounded Rectangle 46"/>
                <p:cNvSpPr/>
                <p:nvPr/>
              </p:nvSpPr>
              <p:spPr>
                <a:xfrm>
                  <a:off x="5943600" y="3635514"/>
                  <a:ext cx="901505" cy="685800"/>
                </a:xfrm>
                <a:prstGeom prst="roundRect">
                  <a:avLst>
                    <a:gd name="adj" fmla="val 30570"/>
                  </a:avLst>
                </a:prstGeom>
                <a:noFill/>
                <a:ln w="28575"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" name="Rectangle 2"/>
            <p:cNvSpPr/>
            <p:nvPr/>
          </p:nvSpPr>
          <p:spPr>
            <a:xfrm>
              <a:off x="7693370" y="3771738"/>
              <a:ext cx="309174" cy="415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164063" y="3767035"/>
              <a:ext cx="309174" cy="415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336391" y="3904636"/>
              <a:ext cx="271710" cy="327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702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4693" y="2864223"/>
            <a:ext cx="6400800" cy="1323439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মাত্রাজ্ঞান বজায় রেখে স্বরবর্ণ ও ব্যঞ্জনবর্ণগুলো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39118" y="1550894"/>
            <a:ext cx="1671949" cy="4633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val="2823473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43434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কোনটি ঘোষ মহাপ্রাণ ধ্বনির উদাহরণ?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(ক) ব 	(খ) ত 		(গ) ধ 		(ঘ) ছ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026" y="1981200"/>
            <a:ext cx="4725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নাসিক্য বর্ণ কয়টি ও কী কী?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32766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কম্পনজাত ধ্বনি কোনটি?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(ক) ল 	(খ) র 		(গ) য় ং	(ঘ) হ </a:t>
            </a:r>
          </a:p>
        </p:txBody>
      </p:sp>
      <p:sp>
        <p:nvSpPr>
          <p:cNvPr id="21" name="Oval 20"/>
          <p:cNvSpPr/>
          <p:nvPr/>
        </p:nvSpPr>
        <p:spPr>
          <a:xfrm>
            <a:off x="2794000" y="38608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95400" y="2590800"/>
            <a:ext cx="7100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সাতটি 	(খ) পাঁচটি 	(গ) চারটি 	(ঘ) তিনটি </a:t>
            </a:r>
          </a:p>
        </p:txBody>
      </p:sp>
      <p:sp>
        <p:nvSpPr>
          <p:cNvPr id="18" name="Oval 17"/>
          <p:cNvSpPr/>
          <p:nvPr/>
        </p:nvSpPr>
        <p:spPr>
          <a:xfrm>
            <a:off x="1371600" y="26416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51828" y="48641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87312" y="1030985"/>
            <a:ext cx="1521775" cy="4633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242404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21" grpId="0" animBg="1"/>
      <p:bldP spid="17" grpId="0"/>
      <p:bldP spid="18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0587" y="2953871"/>
            <a:ext cx="7131423" cy="646331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ধ্বনিতত্ত্ব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সমন্ধে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লিখে নিয়ে আনবে।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3867704" y="1519518"/>
            <a:ext cx="1637187" cy="6919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87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043" y="2579021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1403" y="4290256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98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50" y="1732711"/>
            <a:ext cx="1905000" cy="2662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1" r="34853"/>
          <a:stretch/>
        </p:blipFill>
        <p:spPr>
          <a:xfrm>
            <a:off x="4926137" y="1732711"/>
            <a:ext cx="1080656" cy="2662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0" t="6666" r="12198"/>
          <a:stretch/>
        </p:blipFill>
        <p:spPr>
          <a:xfrm>
            <a:off x="2990017" y="1732711"/>
            <a:ext cx="1648691" cy="2662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/>
          <a:stretch/>
        </p:blipFill>
        <p:spPr>
          <a:xfrm>
            <a:off x="640109" y="1732711"/>
            <a:ext cx="2356139" cy="2662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7517" y="716437"/>
            <a:ext cx="7628965" cy="4705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একটু ভেবে বলার চেষ্টা কর, এই জাতীয় দৃশ্য আমরা কখন দেখতে পাই? </a:t>
            </a:r>
            <a:endParaRPr lang="en-US" sz="2400" b="1" dirty="0">
              <a:ln/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126" y="4940673"/>
            <a:ext cx="8221163" cy="5930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latin typeface="NikoshBAN" pitchFamily="2" charset="0"/>
                <a:cs typeface="NikoshBAN" pitchFamily="2" charset="0"/>
              </a:rPr>
              <a:t>এই জাতীয় দৃশ্য আমরা </a:t>
            </a:r>
            <a:r>
              <a:rPr lang="bn-BD" sz="3200" b="1" dirty="0" smtClean="0">
                <a:ln/>
                <a:latin typeface="NikoshBAN" pitchFamily="2" charset="0"/>
                <a:cs typeface="NikoshBAN" pitchFamily="2" charset="0"/>
              </a:rPr>
              <a:t> দেখতে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7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3141" y="1574275"/>
            <a:ext cx="1753386" cy="49968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bn-IN" sz="2000" b="1" dirty="0">
                <a:ln/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SG" sz="2000" b="1" dirty="0">
              <a:ln/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2511" y="2762747"/>
            <a:ext cx="5574647" cy="1290779"/>
            <a:chOff x="1861577" y="2272553"/>
            <a:chExt cx="5574647" cy="1787539"/>
          </a:xfrm>
        </p:grpSpPr>
        <p:sp>
          <p:nvSpPr>
            <p:cNvPr id="7" name="TextBox 6"/>
            <p:cNvSpPr txBox="1"/>
            <p:nvPr/>
          </p:nvSpPr>
          <p:spPr>
            <a:xfrm>
              <a:off x="1861577" y="2272553"/>
              <a:ext cx="5574647" cy="178753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2000" b="1" dirty="0" smtClean="0">
                  <a:ln w="11430"/>
                  <a:solidFill>
                    <a:srgbClr val="00CC00"/>
                  </a:solidFill>
                  <a:latin typeface="NikoshBAN" pitchFamily="2" charset="0"/>
                  <a:cs typeface="NikoshBAN" pitchFamily="2" charset="0"/>
                </a:rPr>
                <a:t>ধ্বনিতত্ত্ব</a:t>
              </a:r>
              <a:endParaRPr lang="en-US" sz="2000" b="1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48037" y="2393576"/>
              <a:ext cx="5420951" cy="155893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2000" b="1" dirty="0" smtClean="0">
                  <a:ln w="11430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ধ্বনিতত্ত্ব</a:t>
              </a:r>
              <a:endParaRPr lang="en-US" sz="20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617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3758" y="1131216"/>
            <a:ext cx="1518119" cy="4184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98299" y="1937583"/>
            <a:ext cx="6933340" cy="2862322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r>
              <a:rPr lang="bn-BD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ingdings 2"/>
              </a:rPr>
              <a:t>১। স্বরবর্ণ ও ব্যঞ্জনবর্ণের সংঙ্গা বলতে পারবে;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ingdings 2"/>
              </a:rPr>
              <a:t>২। 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Wingdings 2"/>
              </a:rPr>
              <a:t>অল্পপ্রাণ, মহাপ্রাণ কি তা উল্লেখ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 2"/>
              </a:rPr>
              <a:t>পারবে;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ingdings 2"/>
              </a:rPr>
              <a:t>৩। 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Wingdings 2"/>
              </a:rPr>
              <a:t>ঘোষ, অঘোষ ধ্বনিসহ বিভিন্ন ধ্বনি বর্ণনা </a:t>
            </a:r>
            <a:endParaRPr lang="bn-BD" sz="3600" dirty="0" smtClean="0">
              <a:latin typeface="NikoshBAN" pitchFamily="2" charset="0"/>
              <a:cs typeface="NikoshBAN" pitchFamily="2" charset="0"/>
              <a:sym typeface="Wingdings 2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 2"/>
              </a:rPr>
              <a:t>   করতে 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Wingdings 2"/>
              </a:rPr>
              <a:t>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438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62000" y="154706"/>
            <a:ext cx="7918373" cy="6027241"/>
            <a:chOff x="870532" y="456683"/>
            <a:chExt cx="7918373" cy="6027241"/>
          </a:xfrm>
        </p:grpSpPr>
        <p:pic>
          <p:nvPicPr>
            <p:cNvPr id="2" name="Picture 1" descr="3316111314_2c62fc0de7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0532" y="1226124"/>
              <a:ext cx="7918373" cy="52578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267618" y="456683"/>
              <a:ext cx="3124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4400" b="1" dirty="0" smtClean="0">
                  <a:ln w="11430"/>
                  <a:solidFill>
                    <a:srgbClr val="008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দুঃখিনী বর্ণমালা</a:t>
              </a:r>
              <a:endParaRPr lang="en-US" sz="44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95600" y="3276600"/>
            <a:ext cx="143020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2087" y="0"/>
            <a:ext cx="9093777" cy="68240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4700" y="335246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দুঃখিনী বর্ণমালা</a:t>
            </a:r>
            <a:endParaRPr lang="en-US" sz="44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192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(১)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 বর্ণমালায় মোট কতটি বর্ণ রয়েছে?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791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ক্ষ, জ্ঞ, হ্ন, হ্ণ, হ্ম, ঞ্জ, ষ্ণ, ঞ্ছ, ঞ্চ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24"/>
          <p:cNvGrpSpPr/>
          <p:nvPr/>
        </p:nvGrpSpPr>
        <p:grpSpPr>
          <a:xfrm>
            <a:off x="533400" y="1905000"/>
            <a:ext cx="8458200" cy="4257020"/>
            <a:chOff x="533400" y="1905000"/>
            <a:chExt cx="8458200" cy="4257020"/>
          </a:xfrm>
        </p:grpSpPr>
        <p:sp>
          <p:nvSpPr>
            <p:cNvPr id="6" name="TextBox 5"/>
            <p:cNvSpPr txBox="1"/>
            <p:nvPr/>
          </p:nvSpPr>
          <p:spPr>
            <a:xfrm>
              <a:off x="533400" y="5105400"/>
              <a:ext cx="502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য র ল শ ষ স হ ড় ঢ় য় ৎং ঃ ঁ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239000" y="1905000"/>
              <a:ext cx="175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মোট= ১১টি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86600" y="5181600"/>
              <a:ext cx="175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মোট= ৩৯টি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5800" y="2819400"/>
              <a:ext cx="419100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  	খ 	গ 	ঘ	ঙ </a:t>
              </a:r>
            </a:p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 	ছ 	জ 	ঝ 	ঞ </a:t>
              </a:r>
            </a:p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ট 	ঠ 	ড 	ঢ 	ণ </a:t>
              </a:r>
            </a:p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 	থ 	দ 	ধ 	ন </a:t>
              </a:r>
            </a:p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 	ফ 	ব 	ভ 	ম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1905000"/>
              <a:ext cx="647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অ,  আ,  ই,  ঈ,  উ,  ঊ,  ঋ,  এ,  ঐ,  ও,  ঔ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05600" y="5638800"/>
              <a:ext cx="2057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সর্বমোট= ৫০টি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943600" y="29718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অ + ই =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ঐ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অ/ও + উ = ঔ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1219200"/>
            <a:ext cx="73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(২) অ, আ, এ, ঐ, ঔ এর সঠিক উচ্চারণগুলো কী?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" y="2659559"/>
            <a:ext cx="79508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অ,  আ,  ই,  ঈ,  উ,  ঊ,  ঋ,  এ,  ঐ,  ও,  ঔ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2590800"/>
            <a:ext cx="838200" cy="838200"/>
          </a:xfrm>
          <a:prstGeom prst="donut">
            <a:avLst>
              <a:gd name="adj" fmla="val 5009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2" name="TextBox 21"/>
          <p:cNvSpPr txBox="1"/>
          <p:nvPr/>
        </p:nvSpPr>
        <p:spPr>
          <a:xfrm>
            <a:off x="609600" y="1828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(২) ঋ- বর্ণটি স্বরবর্ণ কেন?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" y="464820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ব্যঞ্জনধ্বনি: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যেসব ধবনি উচ্চারণের সময় ফুসফুসতাড়িত বাতাস বেরিয়ে যেতে মুখগহবরের কোথাও না কোথাও বাধা বা ঘর্ষণ লাগে, তাকে  ব্যঞ্জনধ্বনি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3505200"/>
            <a:ext cx="815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স্বরধ্বনি: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যেসব ধবনি উচ্চারণের সময় ফুসফুসতাড়িত বাতাস বেরিয়ে যেতে মুখগহবরের কোথাও কোনো বাধা বা ঘর্ষণ লাগে না, তাকে  স্বরধ্বনি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9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4624E-6 L -0.54583 -0.0055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26" grpId="0"/>
      <p:bldP spid="26" grpId="1"/>
      <p:bldP spid="14" grpId="0"/>
      <p:bldP spid="18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670560"/>
            <a:ext cx="7475220" cy="4746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পূর্ণমাত্রা, অর্ধমাত্রা ও মাত্রাহীন বর্ণের পরিচয়</a:t>
            </a:r>
            <a:r>
              <a:rPr lang="en-US" sz="36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/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0" y="1295400"/>
            <a:ext cx="12954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= ১১টি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1695" y="4734580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পূর্ণমাত্রা =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905000"/>
            <a:ext cx="419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	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 	ছ 	জ 	ঝ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 	ঠ 	ড 	ঢ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 	ব 	ভ 	ম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অ,  আ,  ই,  ঈ,  উ,  ঊ,  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এ,  ঐ,  ও,  ঔ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00800" y="457200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সর্বমোট= ৫০টি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41695" y="5283220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অর্ধমাত্রা =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1841695" y="5845928"/>
            <a:ext cx="152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মাত্রাহীন =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6600" y="4752165"/>
            <a:ext cx="933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৩২ টি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76600" y="5267980"/>
            <a:ext cx="926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০৮ টি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3276600" y="5816620"/>
            <a:ext cx="880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 টি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9000" y="4051495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= ৩৯টি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400" y="4114800"/>
            <a:ext cx="5029200" cy="646331"/>
            <a:chOff x="533400" y="4114800"/>
            <a:chExt cx="5029200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533400" y="4114800"/>
              <a:ext cx="502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য র ল </a:t>
              </a:r>
              <a:r>
                <a:rPr lang="bn-BD" sz="3600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শ</a:t>
              </a:r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ষ স হ ড় ঢ় য়  </a:t>
              </a:r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ৎং ঃ ঁ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495800" y="4333919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48823" y="4352392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048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/>
      <p:bldP spid="5" grpId="0"/>
      <p:bldP spid="21" grpId="0"/>
      <p:bldP spid="14" grpId="0"/>
      <p:bldP spid="15" grpId="0"/>
      <p:bldP spid="18" grpId="0"/>
      <p:bldP spid="20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2341" y="319971"/>
            <a:ext cx="2689411" cy="526297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ঠোঁট, ওষ্ঠ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২। দাঁতের পাটি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৩। অগ্রদন্ত, পশ্চাদন্ত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৪। অগ্রতালু, নরম তালু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৫। পশ্চাত্তালু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৬। আলজিভ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৭। জিহবাগ্র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৮।সম্মুখ জিহবা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৯। জিহবামূল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১০। নাসা-গহ্বর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১১। স্বরতন্ত্রী, কণ্ঠ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১২। ফুসফুস</a:t>
            </a:r>
            <a:endParaRPr lang="en-US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289612" y="319971"/>
            <a:ext cx="4105837" cy="5262979"/>
            <a:chOff x="3680175" y="420204"/>
            <a:chExt cx="4739925" cy="592633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/>
            <a:srcRect l="63567" t="16458" r="13166" b="51841"/>
            <a:stretch>
              <a:fillRect/>
            </a:stretch>
          </p:blipFill>
          <p:spPr bwMode="auto">
            <a:xfrm>
              <a:off x="3680175" y="420204"/>
              <a:ext cx="4724400" cy="5496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3695700" y="5951717"/>
              <a:ext cx="4724400" cy="394826"/>
            </a:xfrm>
            <a:prstGeom prst="rect">
              <a:avLst/>
            </a:prstGeom>
          </p:spPr>
          <p:txBody>
            <a:bodyPr wrap="square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BD" sz="2400" b="1" dirty="0" smtClean="0">
                  <a:ln/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চিত্র: উচ্চারণ কার্যের সাথে যুক্ত ইন্দ্রিয়সমূহ</a:t>
              </a:r>
              <a:endParaRPr lang="en-US" sz="1400" b="1" dirty="0">
                <a:ln/>
                <a:solidFill>
                  <a:srgbClr val="0000FF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02341" y="5614425"/>
            <a:ext cx="7593108" cy="78107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/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4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latin typeface="NikoshBAN" pitchFamily="2" charset="0"/>
                <a:cs typeface="NikoshBAN" pitchFamily="2" charset="0"/>
              </a:rPr>
              <a:t>উচ্চারনের</a:t>
            </a:r>
            <a:r>
              <a:rPr lang="en-US" sz="4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4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4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latin typeface="NikoshBAN" pitchFamily="2" charset="0"/>
                <a:cs typeface="NikoshBAN" pitchFamily="2" charset="0"/>
              </a:rPr>
              <a:t>প্রত্যঙ্গ</a:t>
            </a:r>
            <a:r>
              <a:rPr lang="en-US" sz="4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4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latin typeface="NikoshBAN" pitchFamily="2" charset="0"/>
                <a:cs typeface="NikoshBAN" pitchFamily="2" charset="0"/>
              </a:rPr>
              <a:t>সেগুলোকে</a:t>
            </a:r>
            <a:r>
              <a:rPr lang="en-US" sz="4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4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latin typeface="NikoshBAN" pitchFamily="2" charset="0"/>
                <a:cs typeface="NikoshBAN" pitchFamily="2" charset="0"/>
              </a:rPr>
              <a:t>বাগযন্ত্র</a:t>
            </a:r>
            <a:r>
              <a:rPr lang="en-US" sz="4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ln/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7947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970</Words>
  <Application>Microsoft Office PowerPoint</Application>
  <PresentationFormat>On-screen Show (4:3)</PresentationFormat>
  <Paragraphs>246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51</cp:revision>
  <dcterms:created xsi:type="dcterms:W3CDTF">2020-06-01T12:23:49Z</dcterms:created>
  <dcterms:modified xsi:type="dcterms:W3CDTF">2020-06-01T20:31:50Z</dcterms:modified>
</cp:coreProperties>
</file>