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4" r:id="rId3"/>
    <p:sldMasterId id="2147483755" r:id="rId4"/>
    <p:sldMasterId id="2147483767" r:id="rId5"/>
    <p:sldMasterId id="2147483779" r:id="rId6"/>
  </p:sldMasterIdLst>
  <p:sldIdLst>
    <p:sldId id="256" r:id="rId7"/>
    <p:sldId id="257" r:id="rId8"/>
    <p:sldId id="258" r:id="rId9"/>
    <p:sldId id="268" r:id="rId10"/>
    <p:sldId id="266" r:id="rId11"/>
    <p:sldId id="259" r:id="rId12"/>
    <p:sldId id="260" r:id="rId13"/>
    <p:sldId id="269" r:id="rId14"/>
    <p:sldId id="261" r:id="rId15"/>
    <p:sldId id="262" r:id="rId16"/>
    <p:sldId id="263" r:id="rId17"/>
    <p:sldId id="264" r:id="rId18"/>
    <p:sldId id="265" r:id="rId19"/>
    <p:sldId id="270" r:id="rId20"/>
    <p:sldId id="271" r:id="rId21"/>
    <p:sldId id="272" r:id="rId22"/>
    <p:sldId id="273" r:id="rId23"/>
    <p:sldId id="274" r:id="rId24"/>
    <p:sldId id="267" r:id="rId25"/>
    <p:sldId id="276" r:id="rId26"/>
    <p:sldId id="275" r:id="rId27"/>
    <p:sldId id="277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2T23:52:47.751" idx="1">
    <p:pos x="1005" y="1515"/>
    <p:text/>
    <p:extLst mod="1"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3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9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5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77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90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4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72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29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43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15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83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09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81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99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9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8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47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79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60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1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59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1031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80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43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39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42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33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445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28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22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37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26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7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84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685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11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28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42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78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193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7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16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66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86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59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198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39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286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859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98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462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9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335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45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42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708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011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770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896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1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54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39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8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11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725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58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8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6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6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081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9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5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1E290-62F4-4C64-85C5-E532127872F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72572-6768-4F94-8E28-4DB62DAC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77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27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930" y="1254035"/>
            <a:ext cx="11874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আজকের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পাঠে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সবাইকে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স্বাগতম</a:t>
            </a:r>
            <a:endParaRPr lang="en-US" sz="6000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2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9274" y="5790845"/>
            <a:ext cx="965345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ঘরে ঘরে পিঠাপুলি খাওয়ার ধুম পড়ে যায়।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2" descr="শীতের সকাল ছবিতে শীতের সকালের কিচু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75" y="1488395"/>
            <a:ext cx="3613523" cy="40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শীতকালীন প্রকৃতি ও মানব জীবনের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98" y="1488396"/>
            <a:ext cx="3974290" cy="40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5300" y="510471"/>
            <a:ext cx="11013076" cy="646331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                    ছবির </a:t>
            </a:r>
            <a:r>
              <a:rPr lang="bn-IN" sz="3600" dirty="0">
                <a:solidFill>
                  <a:srgbClr val="00B0F0"/>
                </a:solidFill>
                <a:latin typeface="Times New Roman" panose="02020603050405020304" pitchFamily="18" charset="0"/>
              </a:rPr>
              <a:t>মাধ্যেমে আলোচনা।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 descr="vc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1447800"/>
            <a:ext cx="3629275" cy="4052047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88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2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8617" y="5355772"/>
            <a:ext cx="8321039" cy="646331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চারপাশে  ঢাকা থাকে ঘন কুয়াশায় 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শীতকালীন প্রকৃতি ও মানব জীবনে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8" y="1129553"/>
            <a:ext cx="6009653" cy="41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541" y="1129553"/>
            <a:ext cx="5021516" cy="412171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16521"/>
            <a:ext cx="12070080" cy="6858000"/>
          </a:xfrm>
          <a:prstGeom prst="frame">
            <a:avLst>
              <a:gd name="adj1" fmla="val 5245"/>
            </a:avLst>
          </a:prstGeom>
          <a:solidFill>
            <a:schemeClr val="accent4">
              <a:lumMod val="75000"/>
            </a:schemeClr>
          </a:solidFill>
          <a:ln w="38100"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1" y="378719"/>
            <a:ext cx="11013076" cy="646331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                    ছবির </a:t>
            </a:r>
            <a:r>
              <a:rPr lang="bn-IN" sz="3600" dirty="0">
                <a:solidFill>
                  <a:srgbClr val="00B0F0"/>
                </a:solidFill>
                <a:latin typeface="Times New Roman" panose="02020603050405020304" pitchFamily="18" charset="0"/>
              </a:rPr>
              <a:t>মাধ্যেমে আলোচনা।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5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583" y="5747657"/>
            <a:ext cx="10881360" cy="646331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সকালে গাছপালা আর ঘাসের ডগায় বেশি শিশির জমে। 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6" descr="Birampur News FB-24 (20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6" y="1223682"/>
            <a:ext cx="6012043" cy="438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শীতের সকাল ছবিতে শীতের সকালের কিচু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19" y="1223682"/>
            <a:ext cx="5498640" cy="438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1427" y="433660"/>
            <a:ext cx="11013076" cy="646331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                    ছবির </a:t>
            </a:r>
            <a:r>
              <a:rPr lang="bn-IN" sz="3600" dirty="0">
                <a:solidFill>
                  <a:srgbClr val="00B0F0"/>
                </a:solidFill>
                <a:latin typeface="Times New Roman" panose="02020603050405020304" pitchFamily="18" charset="0"/>
              </a:rPr>
              <a:t>মাধ্যেমে আলোচনা।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4461"/>
            </a:avLst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5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3519" y="4937759"/>
            <a:ext cx="952282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শীতের শেষ দিকে শুরু হয় গাছ  থেকে পাতা ঝরা। 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2" descr="এ বাংলার, শাশ্বত শীত প্রকৃতির গল্প 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10" y="1201782"/>
            <a:ext cx="3346271" cy="35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শীতের শুরু - নাদিয়া জামান এর বাংল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201782"/>
            <a:ext cx="3575911" cy="35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the fall season - Eisamay Blog"/>
          <p:cNvSpPr>
            <a:spLocks noChangeAspect="1" noChangeArrowheads="1"/>
          </p:cNvSpPr>
          <p:nvPr/>
        </p:nvSpPr>
        <p:spPr bwMode="auto">
          <a:xfrm>
            <a:off x="1188719" y="11023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he fall season - Eisamay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the fall season - Eisamay Blog"/>
          <p:cNvSpPr>
            <a:spLocks noChangeAspect="1" noChangeArrowheads="1"/>
          </p:cNvSpPr>
          <p:nvPr/>
        </p:nvSpPr>
        <p:spPr bwMode="auto">
          <a:xfrm>
            <a:off x="1718763" y="25395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রাবার বাগানে শুকনো পাতার মর্মর শব্দ ..."/>
          <p:cNvSpPr>
            <a:spLocks noChangeAspect="1" noChangeArrowheads="1"/>
          </p:cNvSpPr>
          <p:nvPr/>
        </p:nvSpPr>
        <p:spPr bwMode="auto">
          <a:xfrm>
            <a:off x="8807541" y="19680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xQTEhUTExMVFhUXGBoaFxgXGRodHRceHRoYGBgaGRodHSggHyAlHRcYIjEhJikrLi4uFx8zODMtNygtLisBCgoKDg0OGxAQGy8lICUtLS0vNTUtLS01LS0tLS0tLS0tLS0tLS0tLS0tLS0tLS0tLS0tLS0tLS0tLS0tLS0tLf/AABEIAKkBKwMBIgACEQEDEQH/xAAcAAACAwEBAQEAAAAAAAAAAAADBAIFBgEABwj/xABIEAACAQMDAgQCBwQGBwcFAAABAhEAAyEEEjEFQRMiUWFxgQYyQpGhsdEUI1LBMzRicpPwFVNzgrLS8SRDVIOSwuEHFjVEov/EABkBAAMBAQEAAAAAAAAAAAAAAAECAwAEBf/EACsRAAICAQQBBAECBwAAAAAAAAABAhEhAxIxQVEEEyJhMoHwQlJxkaHB0f/aAAwDAQACEQMRAD8Aw3VVTw0CqJkkmADkLj8DTP0RsodTZDKpBeCCAQeexrnUba/sqNgt4ke4G3j8K99E2jU2f9ov51zX8H+p3tfI+sXukWGwunsz/s0x+FCs/RWwMtbt/Dw1/SrBbL22JBEE96dta5YmD91efGp5ss8cIpNf9G7N5DbGntopxuCKG+RAr5N1fo7aa61p1EA4McjtX3N9WeYMV8/+nqhrbN3DCrxnslXNm22soyWr1VprS21tKCpy8CSPupSxbWfqg49BXGiBXbFyDV0qWBHyOW7CGIRfuFfS+k9EsG0jeFaMqMm2v6V8ztMPevoH0U6iTY2c7TA9YPFcPrd2xNFIpD2s6fph/wDrWoEz+7XP4Vidb1O06si6e0hkjdsXGe2Oa3N67GotptIhSSPX0r53168HvvCBYYjHfNS9KnJ0wqjQ/RHp9p0YvatsQeSi/pV4nT7AMCxZ/wANP0of0JtBbLgwBMz34pttQoaBUvUbvcdM2PArqdFp0I/c2RPbw0/Sj2elaed3g2YjI8NMfhVV1LT3W3XFBZR+HvRbWpIKlhGBMcGkelLanZrQ+nS9OtzabFrIx+7T9KaHR7AGLNk/+Wn6Uo+oVvMJnsfSi6XV+bnFI9/kVpFha6Np++ns/wCGn6Vx+maYKf8As1nHB8NP0py08jHNA1yjYA0+4FK5SxkRRRQ3tBZlYsWcjvbSD+FC1Fmyt9R+zWiNuR4afpVpdsBlVZ8q8RzSAtRqRtloXvV9OTfL6YVFNlld6Jav2wV01hM/6tJ/AUkOhWU+tYtSePIv6Vf9MuMMDI7+1PX1SO0+9S92SxYGksUZfVdJteCzixYEA/8Adp+lB6H0uwEUtYtH421P8qe+lDKLQC9yBAp/pOnHhrOMV1wk1pN2ZpKIS10rSESNPYn08JP+WmB0bShSTprEAf6pP+Wmk04EUp1/qItWiIywKj5iqemm1K2Q23hHzi5oLJJItW4kx5F+Xam7XSrUCbVrP9hf0qOym7BwK6m2ehtR5emWf9Ta/wDQv6U3Z6ZY/wBRa/w0/SvKaYtNS2xXFHf9E2MfuLP+Gn6Uf/RGn/8AD2f8NP0rqvJFMBs0ykyTijqdH08f1ex/hp+lMWehac8aayf/ACk/Si213EAdzWh09gKIHz96tBORz6jUSs030c0wydNpz/5Sf8tMf6B0v/hdP/hW/wDlp9RXC1XWEc7yz8137I/Y3but1flhhSXQz+9t/wB9fzFF1znZcA43An7zFLdJaHQjsyn8RUorDOt8o+9sDAU5Hekr2uFnG0kdo/KmWuvIlcetVvUrNxSCvmUniOK8bS1nvwWST5G9Nrg5ET8KzX0sVfDv7uI/GmtKuoS4HXjuCKq/pwW8F3YEbiK61mSyaqPnqSflTGjtk5Ar2lSDDDkT8RUrLbWO2Y/KuxsWu2ELRB7g1c/R7XC3eBYkK1V1vQXbom2pYTz70S0GACujyvoDioS2yVMZJm30WuD6t2ZifKAKxmsQHUsBgbzWg6K4jeZmMFf51S6nRXEvB3U+ZpBqWjBRk68DONZNn0HT7wVnaBzVxc6YoAaQaQ+jl1Atxbj7NyyOM0XralbSlGV8D6pyPeqPQi3uaJW91GW1HVbqXLlkEheNo7zW00XTF8FSwz7187vSNS/MwDmtroupM1g+I/EbT8+9LOCpY6Gkn0Wj27dq4lsidykj2iP1olyzZ3AmATxVP9JdSPFslWkhTJHypTqWqVwhWYWJ9a49fQqfx4NBbkrLzVdRW2dqxn0olvWDEr5T3qhu302hgOPXmrnTFbdqWwvYGouDdKhpJJBNYAvnUAj0FVNzUq98FPLAhj617oV8sL7FyEDEKp7UpYddjMwkk4IqkNGUbTFUcjfUNc6f0Y5OY70xpNZuyxINL3FbyyvI7U1asbBLDtikpVQGV/Uzuu27cyBmtZp4VQDxWJ6beN3USTxgVsNawVQJ966pKoqJprhDV3UBQSTgc1iuudU8e55fqDC+/qaB1vrLXTsBhB+PxpHSt5hNU0tBQe7spp6dZY6dpIUmIouqUK20do+dIhCWBEGfw+NWfVZ8UA8hRNWKEFembb0sgx8K6HxQZiysmmlbNJ2GppaBNlnoHh0PvWj8YetZnpYlhVyx5NUjquODk1Y2x62w7V4pSVm7U/2in99JfIltZ8C63olFzVrxtXcoHxX9az+gaCD6EVe/SV2F24f4lz+H6Vn9LTaOYHVqfkfoCxrAVBPBA/Koajbzv54qjsFzbSCCNg4+FRhyJgRNeRLwy6gXVy7tXkYrI/Ti615UtgjwpliPwFWOo0ty4RDAL3nvUNR0/wAu0gbO4nmtB7ZJjRguzC6a3pxKuzEjg/pSUAP5QY9wc+9fRNH0G0FlbYkZzTNrpm5hcZQsAgSBEV0r1KTM0qoz3RbDEqxVkT+x9r3Iq+vOrQqsWJEHEfeaP+wl4hyAAfqHE15tGRtM8cz3+Nc05bnY9or9F9HGtu0MAp+zz+NWmk0rOht3ADH1TUjrTHAIHpR1tKQBuM+xplrSTsRp1kUboRDA7xt9DTV3otoj+E44MVNVMgqT7ya4ys5JD7Y7etD3JN2LnyVN36P2jqhhipQ7jPfEVeWekWQI2/fXGtErII+VEGoiDImmepJitfYS50u05BKAkcVw9ItQQLYz71xtaB6TXbmuCxJGarGpYZNqXQu/RVP2fxpq/pg67GGK9/pAc121qw6zTe2l2D5HrHTbaqR60HRdEtm3FzmTgH3xTKapeMVG7fFTepT8hSkMWunWh3OPejarQ2mUluAPU0kHjvP8q743Yt8KMdWK5igOD8mc+jenHinBA3GJ5icVc/SbRhF8XdkYj1mmtTcUZxIrE/Sfqj3X+t5BwoP4mrac1LHZRKUpWVoXPMmvLeodp816w4kk1YuXfTmVPKRlsg+1MdVKghgTuPMmcVVI5A3fdRLMNgmD2JpKzZqHLdzywD8ak5xS1kxjmmtVaKgTHrg0DDasNogyfSnLWoJAziqqxTGnaZHpmsI0X3SvrMQePxq1Lbhiqz6M3l3Mp5IBFXT4mBI9qf27SZyaj+QC3ZYV0W29KcBxj8agGppaK7Jbz4f1nRNcW5cYfVU8do9ayOk5r6NbZblu6q7oKNk98d6+e6FZaBS+lncWn0detHKPqfS76iyhY/YHHw71YPcDbdrce1Z/RhWt21FwBwnE5n3FWGruOXS2+1ZAzxJ+NedOPyLlmbgjIPtHb3oGnukEhhM8SPwpLWXxY8oY+WJ7zPpRdP1UMcOXYcLA/GkUWasB7etLcIQR2FdVyFhvMDPIg/AVX3lMM0ieRDER6g1NNQGjzORAYNxBHKijQdobS3wqkoCAv2R2+NMWLjna2wNI53fyr2itElri2yVIMktAb40G67gg2wFPde3yoM3I2F27mIGT2qFx+6KCQY57fCoam+pa2fM3t2+FEsOAcrIPt9X9aZLyLnkLc1hLruWDxE4A9TQ9XcIExzj5expTqI3bXLKU7iYJ9oqd5kQAwwMeUMPLVYwV2LwES6wtlYg84PPz4oK3ye4A9+fwpEau424GGXjyDAol8OLKKA0euMn86pGPRmHN/wA3nJbGI5o7wACSNsd+T8qrdCgBO9mQ+sE/fTPiqAqHaQCYeDVdtC2MW8qdktP4U7p7cKFYrI9DJ+6l0s7hIuwRyEWK79UDfJAHIHmb0zUpsKD7/UAn4cV1IJO2SR/OhJqQ04IAyByRUtKk7iTAOAe/zqVBBXVBMB2O3JIx8qNzBZTEYPpQ3si2oJYsJg+4+VFbTkSdxZTlQB+E0KGtHjbQqWJOMHmq5OlWWO8z7/yMU7d1LeGYG0mMN29veo3r4XY8hoEmeR8qMbXBlZR3Ojgk7GMcAml3+jt9ZJEgdwea1p1ltkLRuzwvJ9cVy9qcASVD4iKotaSNubMgNHdJA2MfgO1NW+n3WEhYA9a1lu6UgQAF5JxPwolzUgZYSCcAdqZ6zBvZkxobixKk/CiE4j0rVgggEjB4oF3plk8j58RWWrfIN/kz1s0fTsI/OrN+jJMJczEj3pe90lxxB+Bpt6DuTHPo64N8QIwYrWMaxXRrbJetyCJaK2b8116P44OP1H5E47UB7WaOxPpUdtWaTOdM+KanV7tHcPhFWgjcoG3nkRn76zOi6TeIDi221uGjBrbKg2OAVVZgjdkEZMA8yPhFN6QIUU222gnlCrQOJM/lXlw1vbTpHqThudlP0vo+Fe45XsMCf1qwv3LlxY8rqphiDBQD7Ud6V0tllusbxBHmIKHz+U+UmMZ9KjorhLq8BtzNEHkD+OMCQKSTcnZRLA2nTFctDO6QPrDM8n4irC14apus2SG4DLBxQf2tpm0r24GQ4+qI9xx75r1l7qJlwyAyWgAATnt8cVLdjIXbIaBVVWRbkXWJaTJ3d4zihixee6u9GH+yAg+m4TjFF0alFuOQGZWLc4YHiD2EflXRbugsEtOhYbvryJxiZkVk8mY1e0z2zsD3FXE5kCRnmu3rS2APNu3fbBwuMYqu1V+6wAZN6khYBiG5IJr161fuofD0+xQQpTBJCnIB+NGr5BXksLagR5LjM2QVMKPc96Xv6B0YgO8HPaFJ7ZzTlzUXDtL29gjgtBxiAKENWjNtId2PZs7T/doxbTyCnyiC2mS0ZYBlMjAO71qFncQLbXVZnceVh9XE/dR9V0fcm4GCJ3biRtHI7kVW/sYteZtOWI+0GwfQyKvFdibrHL94q5WEUAxKyB8TFOaJyUIGxjnAMHPcTzQP9Ks4LqVtgDbs+tPypQEu4PiESOWkAH0o0DJ7T2CWM7iMzESPTmmFdWQKFfdPYiPiKgdFCk71PsDJ9jFT0N5LfmZl9gd0g/ACmtGLT9l8SPDZgFGd0ifX417U8hATcjgBgI+VKabW21MB2gnECR75Nd1DoWHhzLHzFh3+I7UmRayH0zuisoLK2fNtkVPxHZFt7w7HucQfepOmoVRLJt7BSf5Cg6t7MEbTuMGVacjmZrJrk1BblmB+9kv9WAwAPuBXmuNZH1mcnEcr8PlSY1SuuUSVg7h9b7/WrDU3LjoroCm0dzGO5gUvYcnbLFwYVSCCCIjPrNLXNPtCuyTJAgkCheKLnCmVIljIn396s9PbdFbcNyfifbb7UvLD+Iho7ylngFQMLtzB96PpbagL4j7h9n+KaG5CkJb8rsT5SCN3cEHipa5SdgS6u8GCAJOeRQoZuxnUaqfJ4Rf0IyB8fepsCsMTgiIj7oHNRJ8IQ5kxGQQflUBcAUOW8gyGMyPUGeaDfQleAWo6oAwkwBxA4NMaW4HMhpB/ikT7UDVMLib0QbQZkgAH3oli+Xtm2uBzKj17Gfzo0qC1gmSyksVwJAgz8Jo/jbRJUkkfIUu7eGnkVWz5l3fiPeoWupCYdiy7SRsEj5GJrJdgabGbd0AQSdwyCBxPEUZNTdZidxlY5Haqm9ZXyhW80TzDUTa4HiK4Y/GKO5rhmcEXD/SNFEXMN/ZzNMW+sJAkN91Z17qljcchR2wOeCRNdt9KZgG8aJ9f+tXXqpk3oQMNptO0s14sQymDABkcOTwVjmM5oGk/Z0YRdbxCMkjyz/CDEAH1PzrlrrrJeUKRcswYB2zwYmW4zTB6dd1LeLpLRS3BHmZRJ+0Jzie1Ltf8RZ0iPROq2zqSt4RmF3YIj1IwZ+6rrqehRyzWD5iIOwksB6R3qs6novHMaiyRfthVBUwlwkGJkx27U0ugbTKrrZRNwG4C6w3z27mQfgPepzjG7Tp/4Cm0cu+Gqw+pvbT9hkLHEbhMYk8Zpu9pi4H7Mri0YLDeNwAkfUOfeKW6lr7xQm9bKj+JFEjHMsM0LTrdRwUuKbsCEaJGeWjygxFLTHVj3TNBaWQboIeRtYN5cSS0cfA4o2G1CByoUDYWDEBxyPaaAuu8VmTWYaBtCAqGJ+qN3GfeuXukWSQy79xw1g7mCtHOc95obO2wJ5phbdg22u7PFZQxja0YHG6eYo76u49kixy3BDQwPwHJNC03Tr+xmt3NyyBtMK3lEfakQRio6TWKL21QE2iWFxlEEYhGEKSfQ0nLGxRXX31IYeKWUgcMDPxk0SxqihJwxPcgSPWMVqdT1UYPkZghDDcJBI4jNUy3Lam2y21YtJdXwEbB2lgCAc8VeM4+CVyrIC51K4xP1Sp4BRfuMDIqWl122f3akkGIlQD2kDEfKi6TQurl7iADPlgFACcAmAPnVld6Orq2y6V3LB8PyqR24x8+aMpwWAcCPTL9khjctWbdzuC5AaeTxTNrSWnINtwBOCoLZiYkmKW0FkrqBbvKryJJIYgzwQTie0QBQ9a1ouUIdbedwXn4QYA47UM3hhpDVrp6C6dyvdJySFAX4Ge/wo+o0VtjuVxZxIVoBnv8aT8eZW022zBw2ePUbx+fbim7+iS8F8JklV80Fs+nM/nTf1FeCeiUPlWZtoIyogesmltRrbCuSWa4/wDCFx8dwxSV/RvbfYwIbmP51KywBG7dHeMGjsXTMM6fUK8mCp7bmzROmadLhMsNwP1SOffjIoGqv29vkRgZ7sDI+7n2r2pubWU296GOTIPy/Sgo7VWQt2O/t5QsFdiZ4KLH3c0vbdwDcW6SxOVHI/3a5Yv3rjgxauEcqywSOCSZzVhqLJst47AqvBW3JA49hj2ii2lyAq11zGJuYBna4AE/3sUzqLzkh1Jg97fE+n1qX12vtXiWUuCIkEAyOMYxVloremgRAfiCwJ9iVME/KldWM8K6JmxsKqo3XQT8dp9DJFJnUG1chvIZ4/i9wROKfa2u/ako4GTEbvYA5ip6ZVuCLgKuvJZNpj1B70KF3YFr9hbgS66vnEgkn2mMARRjdtqWDQREAbsH5Hg+1Rlg7f8AaJtKQGXbBBwIkUPqNhG84dXI7SFxPcjmi6YET03gvPhtBGD5vu5oTJuggsqA7S3E+7fOuC9p3MQVMYIU49QTMGmdTdVBtS9cOMbRifWSM0NjDupiquqfVRZ3ERMFvnwaPaBDSD4crOQCV9sdqrlx59hLqTt3AGe5IHrR9FeN5twMv3jBI96PtsZsjrdUAwCENcmZbn5cECiX1hQ4tMIEHHf1MnioX7cki9bVnHDMYIHvEffUtKzneQykdpYkKPeRNBxpGsnY3Xm2NCqoBgjPrIn+VMPpGYkrcUDtPtj+GlLBFpmF5yzHgAEACeQfTJp61orTCQqEHuRP40rnTqgO+jDajrFy4jBLS+GFKhAPN/KM1atp3bSb7d24C6jam6Ajd8ATg/Gs9q2hFS87IhPhjbM7cQzSojgExMiYrQdQ0C2NHt0bqWUBmbcJZcAsW+JBppJJKvIW6pFJoPFsXl1F64l1gCFtsxMjAxPcZ5pzW/SLT/tSXWYq6gW1VPNCnJLEwPtdu1Q12ms27aXjbYXIBdWeQwMbiCTtIJ+eaY0vUlS3sS2kNwIBZQwzEc4is5J/Jr6Dtb4Pafr6Xrt21eIVdp8K4wUMOZ+sCBIqSabS7hu1LbigYDYPN/DKle3xFe09i1IW6QwOClhIVRnLwAx+FA6x1Owu1bBY3J9Ow5HmHPwo1mooVSzVjxQ3QLljct5RBAYgsOQYkqc0xZ0102VZrjo5cswuBXIgxyDiQJwe/aqex1sEi3cLBXI84GzeSMK5UDA9Zz6VdL1K0FZLdtbZVCdxLALxEAQTIMzzQ23hoMm1wVGmW7cukKrEAmWAMEeytGKtunXrSWxbZgLzSUUgjzejCMdvxikejddsX1C3NS9i6CVUhm2vxBO8FQe3Iqz67sNoD9sN1gcBNkkjuxGfx++g9GnRpa14I6RrN9v3yNbuWstgEN7ZHHfifemN9oKV0z2UBO4szKJP9kAc+s1T2+r31UW1cNkQWWSPaFIk/Gj6jxRN9rFo7hhSQATjzlZP40Vptcgbs7Z6XcZ2gK4YksVIdZGTPafupVdBds+ZVYAHcQzzPpJBJpjR9bKgBrOyDJFpbcGPcgHPwpkdZU2nIsQXMEtEeuSOT7e1Nc262gtoW1XWLjm2zLAVh9VrhMcSI2jHuaauPYVXljedjMlXxj3afYZqv0moAkunie27b+QP8qbPULZDL+ygenn7RzMTPtTPHCMDv9SAVTbUK+JlWaInG2dpx3mr/VaVHTd4ng7o4C4btIIOPTis6r7DNuVn1M5PfIjH30PXavUsPLqNqxBXapBj1+NK9Nthf0WWv099J3F2Bx4m1Qx9fMuY+dI2sAgSfU5JH3810dXvKih7gTaMG0pAI7SDP8qs9T0zxQtxrwcTOZxETBU/pTfjyC/JXoo+6pXb9wkN4ue24BgPQSattZYRbYi3bLMIkMZzwVB+tQ+kWLTI630Cx9q5KgzwMxRUk1YN3YrZGougw1k3FMbmCmDyAFCY++vaa9eZ2Goi06xABOxvYgHHzFc1KoDm1bmQUZHDqImO0ge00JyziWIJzOB+lKo2+Bhy+jmCdPAByVVgY+IBP4U3fuaV4DEMynLuCCvwdgMj2zVMyvx4zlTyvaPbuPlTfSNd4UrcUupyJaQP90r/ADrOLBWA/U1Kp5ClxZGCzcdoJEE9+aDpdQFXFtPXMz981PUdTvjNtUtg8blZpHtkD7hXtRrfEQbrabuCwBz8h/OaaMcZQLfYF3tsCLjXLZOV2hmQyMFgOalpLYclAVbyxI3BYjusbgZnnFR0FwCUvZSPKygAr8QImgaq2rHyFgOxyp+cGhsHvouOnsqKbV22xUHNxioEcSODH41C7qgp8G04e36M5Ed9obn/AK0tpmuFFuOobmBskwOGIJz8RTFrRm+c2hBzDrEEYwwafwpbfDFaXIawDdRk3EADIncwM8bjnEHsDSGm6aGLMUuKQSAwYHd95Bmu3UW2v9FtJMGDuz22ggMe+Zod7X27nlgptw1yCpWOCwUyfgRWzXwYSVzplxrm4q5doEmBtHEypMwKDq7DWGU3FbaCRu3lQ855HPz9Ku011lVlXa6cAkASPc8fhQ9Tct3AQAzgxIDkyR6oTPzoKdOpCpsrfHtPt80boyyFgPZjP40K4QSSL1sj+zbuAfIAEfjQ9Zp3CbVRFWZMs5MZwZkflUtP09nUMPCE/wATuD6ZEVTbFLI1lff0Aezd098sw3C8joQNo4AO7I7j51XHpVmyhKWy7GALarLEd5ac/HHFIdaDW0ZBdF4sVVrbTMjIgo+QD24mrTTdOTwf3lprrwckn93jsZMfn71KXxim3jwGKttVkBbuXNXbVLlorZDwr7cjsYWSTEDj3qxm1ZsgLY3NEJedF3E8A+WOPWaqrHS2Krb3XWks1sKmAARugg5PbMVeL0rUMhmzaAP1VIBYRkFi0ZoteOP7GdR5KnxdUXEWimY3svkE+oye0c4mrq9qbNlS9y2u12GDtcKT9oEqH9+9V/V11ttbckos7S25GLdySGDCTJ/yKsk09wlVvXLbhzAtK0k4JywAHr61pQb5pL6E3ZwV464tx0tC3ttkgFw25AZMHiImDkGPlXj9IPBZrVxryMD5WLKUJnMMqliMzn8K1em6VYW35togZckCD687RWWv6ZnLbGtai2Gw9tXLJnjHljBES3NNpqK4NKe5g7nRXRQ260ZJZ5MHM5yBuJ9qAFx7e3tXP2bjAAHsPaYMUfw4yV7HvHwxVla7NZyzcKsrkAqMsMAEGRE9jwatNPpLrsptNasAgFd5VmPqVEH+VVqpuEFZ5n04z6z8KE9sbeAQODjGeBzFLKG52bdijZXtJbtRdusLjiATtE5MbmVVAj3PFA13Vz5LFuyG3An96CFaMYChoj1Iqj2XtihvECmCsCNwnA3KJPPE0Ao6tk3FYerNIE8STMGDxU1CV5YKRo9T0S0LW8lkYc+YEEk/AD2nFK3uiDcAuot8wAZBY/ATPypC31S4uIWT9ViGJHzLEfKq/wDZEZ5gB2I8wwZJyZGeaZKXYa+y0TRbiwF+zIMHJxB7+WlQwYkeJCif3gUsmMZMYB9abHRVuMA9+6HQEzdIudswHPHtmlbfh2rzBH1N0BBJtjyAYki2ATHHfvQUr4yFFj07Q3XJTxbInzSpfIP8OSIxxFJWdOtvUobYMEEu9mGK4HqsETyI70/qfo5p3UtYZhcxhSVE4ncDwY7YPtRB0m5ZsqrXfKTB2wpQHuGInk5JHf50uFlB3AbXWbqEiQzbp3Oi7vgdsYqOt17Xml4xwBwPXn/OKZ6TdDeIBqg1wCEF8W22wfrQADtPE+9C6pqrrFVu+EGTg2xyDxmT91UjTE4YsABxOfT1/wClRj2yPzpltDdXm20H7QyKG+kukf0ZYRJkYj7iKa0NZyCMcH35qVm7DBiAY5U94oFnSSh2oFVeSIj5kKAPnRNH0u27y6sFHDKJz6c1m/JsFre6oHA/7ODz3aD3PAoOl6yiSHsN5uSsEfcRMfGiPr7yMbdnZ4aKJDFd6/2o3H8QaQv64udzxjjCj8hn76RKxUguu2bibRJQ8bhEHiMxj9aasauzkPp/TIJP5xFKaa012fDKkiJUMJ/H51HVWrlpYuJ9biSvziDPpTmxwe1FhST4dy6o+zDkR9xijWuoX0hQwb2ZZJ+akEmkltg+o7T6/wCRRdPqCpkbTHZ1DD/PwrOKayEFqrd53DPads5BQsIIgidpaPn91G1PVrpi1bAVByWVgDAyGH1gwwPN+NHudaubSpVAexUER7bZNV1rVkA7g7N2IcL98qQalKDfQyflDFi34/nb92wIWBCi4s8zOMdzQtT064niXNMW8NYlrpgGY/o2x3MT+NQsdYsG26XQ1tw0o4nd8iAYPb3mn7mu3If2gulojcjgnkcTBz/dIzSJuOGg5fBVajVMSGvXLduAIjcSw9zOeeaivU1jkn33uJ+Rqy6Vas3NMsXULKTuBEnJJGCcHmOxoHgWzmSPnbHtxuq0ZLhmf0Kdb6L+5d7S+HdjsR5h3UTxOcj0FZ/QafVRtF11ABkgbgsYieJjPyovUPpFN4KA9y0PLjl/VgI7dh+tI3NTumGuiTKW5icj61sHH86npac1CpGtcmt6QiOGtFXATbFxoAckz5YE4M8Y969eW6j7V112CQF/dEqCYH1mbv8AhVQnWrwRU23ZEbgtppUTmSQBxV51DxAs2rtpk2/UuIwYiOIEmfuoSUo4x+/0NSbyRfqxXjZduEQGYEbQfXGCPl/Okf2Q+BcuF2YjJKQRuGR/vGRzSdqyysoUm6zljCQGAPOG4+Bq0Gru6JAgcqSJAIVonneAZHxHtSfJ4RacIRVp5M1Z+kd9l27ZEQQwUk+7bpH4VdadFMXboNphEW12puAMx5MfgDSlzVXC9xnW1cDnJiDiYI2gQfz9aA3T9+VUMwyd0tjB8010zh4wQUn3kuNVavW1DWtu1XMkhHG05QMrCd3rtPara11IlQl/T2QXXDLjEHzREjMY3Tmnr3Ubts27du1aDlAxliFQHHpJzSmq0zDc999OJYbSi+UDMzidxPuOKg5us8ipJsrtPbUbxKsADAggn0JAJIXHpml7jEBp8IjgQHMEmIliO3sfnTGq0ulssmo8TkkLszuMQZAE/ImpW+uWoZRaUXCsgMPrKTy0AAY4AJJ9qVampdpf6K7I0V/7XdGzbdYC3wrDAxwcTwAKZu6xncsxOZgEztkkwPTngUmjemcd/wBK6JkcR3OJ4/zx6V3bVyQCM4gjMen517SOLb7wM7SIIPtJHecH8agzBSCc+/8AKuFvYyMk+n4T91aStBQ5fstdIfYBbBAYw8gSJODnv2NWNrX2dlxU3lY8zIhtg/FmYtxjAB/ChfRno1nVTcZi5UwVJyO4nkgenFM9e65aS0FsbSqsJ28EAkFce+K5Hj4rkfdboptZrkFu3aQ3Ci+ZWa0W3HJ3ecr3PanbOv0d5fDOodGXBYqQH9e0fKi2ddZutu2k2xaXG6SXYEx32kQRNW99l2jxNOJgFXK5HAknbIIPaZo3FP7M26SENUosWrd/T3GYFoZvUEH6srtPB/Ckl1Ruozfs9o527lMENzO0YmPfntQBaVT+/d2thjhZ8hMdhJAODMdxR+o9P0wBTTDUeJk+UMQT77sj4gYp00Cqwz2lTVoP3bkWxnaVUz6yWkmaten2tym89wKxBCJhUXONwAGSczjms9bvXgoRyGZSdpdQWUzG1jgOD7/fXn1V3yN4drxEaQ0EAziGUex9e9Fxb6M19mo6ojJpXYXFJJAwMCTnaBOfc5qmHW7yqqBVP8UcR27Ut0m+PCdb1tVYtwigBgeCIwD2yR2oV24fsBQo/jEH57Wj7xWULw0COOQyqrNIVBu7BeYzwOT7V0sM9h2kx6HjnvQrNzc6i4pABGVfHzkfPFWpuWba71YXyxAAYjE8yAsjE5INF2n9BYh03RhmLWwsqQHBYrKn4AzwfnVtqS8FVto8nyy/nA9VlQB8poV3q2nFpi+nJmPsr5hjJPljOe1J/wCmrXhDwL1wMDDKwjHbaTwO3NTlDfLd4MnJdEHuFs8NOffPcYz8IoL6p0UBbm0TJO0E+hgkTRdCbdx7QLjbcaIB8ywMyIx90fGrLV9AuJJQrcT0H1vT6vfHpVscMDdMha0qFD+9ssI3K6swJjmUM9uYb5V250tQDvvIp7DMfMmKpb2kUzutrOfs5H35H/Wi6kl8OzEAQPM2OB/IUrhLpmTXYQ9Juvc8PZ2mSfL8Of8A5qKai2179nY+EDFs24YKpmJz3+dD0z3/APu3uGIxl4+MCa71PSXryb71rI5ugEY4G5T3HrQcbxIZSosj9F7tkOunK7pBFxj5gO4HlgYqpu6fXAkbSc8gW4PvQNN1HVpGzUswHZxuH3sDT13rF6eLZ9yoz/8A1W2Ss0W1yZux4V3cckqSZEDA4I2gEEetWvStdp4BW473gjYMngnbBPeCe9VvR+neE+9iARMKdpxEGc5wTT2itWRftkWG8nJT+YIg1Kc43SspTcboa6f13UapxbW2UGZYqSViYxxPt70RLet0rM9wodxA8QbmCLOSbawM/fV1qPpRplRmkkIQCFAkTx7AY5pG11GybhuPe8NHQHw3BMz3mIiO1Luf8uCWQP7piWS3cckmXKEg9wIMQPc4pHqu8FttmAsbmiRkSMSce8RWk0vV9MEuXFugqgO7ytEcYBGflWX1/wBImF64iXLa2bhAFxkYlQQBOGEQZjHvR0t7lfgF4K1dYqkknPfb+OPn2rSfRez4rQs+ChBJiPEbkY7Acx8KWufRW3dU3RqDcPLMu2GjODOPj+FXvQNRZsW0suy2n52s31h/ErH6wM8zT601JYMrQPXWHfXlmRvDCKiEwqT9YmWInJ7AnFV/WrN57m/w1VF8q4Vi2fryRyY/+KrvpAty7fuFy4QsdgEiVBiQe44qXT9HqltxZa94f2dmV5zmMd62zh4CnSA63ppUg3bZG+Ce24Y3H2MD071rum9X0dpdiNtgYAVySTzmDJPxrN3emap8eHcbGC4M8RGe1V+q0+qsXVdXFu4vaQRnlWVTHyNUcVLsV5NN1K5b1GbWnui6IhmUKpGZB83Ppj50jqujvat77jIsH6v2jPYdj8vSmNF9JBuZ7tp1LHJUhlwO0kH7qJ/9zpcuFbloi2FwZndnHlA/zxQua6NSXBUHTXPCFwL5GUZUAhR/aEY4mk+o3LlxEuWRaRVO2UkktwZnAH61daj6UlCxsFACQYa25OfbcsUvqfpC161t/ZbSlp3GW5H2lCwZ7wTjHM0ylJ8oKWR/pV0Wba3riWwCY3BtpkYP14njtPz5o2r6ppryRc09xpAhlTg84aCR8aymhUBwt2VWIt3AMAk53H9fb405c1KwAzBgCUN2w+Djl7ZxJ7kc81N6dStFKTyTs6u3Zvqw0ysPTewKYglt8AcyCRFbbWdR2/WG620SzKyhO8ltpWO0zish0Dq1nTwbxK3JKlwrGVORJiPSfhWk1HWNItgoBbdSPKiDynPaBAE9xxFJNvdTT/6TlTeEUvVtWibrlq6qs3Kh7VxWgQIKuGGKtjpdbtRla1dP203sv/puACe3IHzrKkqwP7sBc+XBj4d5AjmuPZQZUAccQI7YPfg+lUejF8j72lRZ9RN6Tv03hTzDsZ/h831SZ+HNJWcwCc/2hBIxGM98Ympi+5BUuYUjBZgDieCY9K4ZIDLyswSY7CZ9iTH41WK2qhD127tBO3cPYx+MH8u/NXPRrelvqB5y4EsCDIgx6e/xzVGbhkGIb7QbsDPqfU10MMMARj5kQff2PFLOLksOjGpPRLPhsAzKTLDzEmPTbiePSazuisX2H7lVY8eaIHwJPI/zFA0WrdGJtXYn6wYbln1AOQfcU0/UDCsh2FVygUxPJ284PypGppVyFIsunW9RcUrqbYZkbaVOGiJBBGGH6YrnVuj2Am61auPHKIV4nP1oPEnAPFRbrflW7YA8THipePAHJXzAfj3pLW/SZ2zsCnMkFguT3E5+NJHfeA02OWG0bWjaUXbDA7g7rlTxO4SODxVU52XhbOsuMpMC4hx8xiO45r2juC8YJO4RPlYz/akbsYGSPnTo+jznIKOR9WCQyxmYj/pVLjwaq5B2ijHa+pdjnYzbiIkYM5Hx4/CeXdGYlCtzP2G3GB7fpQ9bp3Bi4QSI9JzkZHOPnSdy2hYGIaRDdxz6GYFNFSrLA6vAz03UbNRa3Ap5gCxxIJ4b2rb666SrC0QW4g5HzFYvWWLqLu3lkbh1aQfaYmfY+vekVZiQZYMB5SSZn2PbE5FSnpubUk6BSHdfpRaIXnGe/wAZjtSQuRjy/dVh07QteckurGfOhJDgdoDCrR/ovYJmbo9vKfxiqRlSqTyZtGM6j0LVA4ZXk4HcVotPp302mC7fEvPyBifgScxSnTf6QfCtR1X6tn4n8qhJ7qiyksSMfodJN8eInhISBcJXLYzuJHlUnH3ZoPUuqo+qZXA8B2VS0kQqSFAbECZJj1q96v8AZ+J/lWK6x/Rr/eP5mrw008snNs+naHQaQ29lvwYIgbChIxyOZrLdN6NpzdvWb3iLdtmVDMALin7awB91YO39Zfgv5tV0n9In+fsVvacbpgo2S9PUWDZKotqTBDDvyI5OfnR+haNmKhy9y3bb90XAEY+G7g9zXuk/1VPh/M0zpv6w3+zX864reUVfB36S2tSiNdtXotgeZNqSJMYJUkj51mvov1a5pi8jxEfzAHBB/vQfurUfSv8Aq134D8xWL0X1fv8AzFdWglKGSVF7c+mGobhbaAyARJz6SefuFZ64wDDc6iTktMAkkGWOI78HgVDTfz/nUeo/U/z/AAirxglwbg0+j6NauIhGqV5PmNkiMdpJJ7fjVr1bo1pNMfCWHEEEAlm9VxnNLfRn/wDHr8P5mr3RfVX+4K5ZTlu5M+LPnarA2kQTyOCPX4dqmMc7SR9YDII4yw+WKJ1z+v3P8/w0Bv8A3NXUngI3odLvuIgaC7AHOQOdxHcQDnHatGn0SKkzdBVvROIyOSazmm/rVj+9/wA9fRhUNWbi6Qkm0Yj6Q9FGnteKrb1mGDCInggTnNMaDpdhbaXbhDeIswD5ZI/lNN//AFF/qyf7Qfkay3T/AOqfM0snJwTvsppZ5Lj9mRmS3p7gZslpXypwY3DBPFL63RXLFwo4G7JEZBUzxjMz371bfRX+p3f9o/8AwrRvpR9XTf7M/ktUjJ7toOzOyAYLAzzE5HuPc8moFzBaDMYEfVzHrFF039K39wfnXLP1P9z+dVMDUGAT2E/DjPz4NTEZkzHYDnM4I9jkUax9f5H+VB1P/uP5CsYA9uZhiAYEA8cz9YT/AJNFZWkGSZzkjJ5HwJ9KF9l/7zfkacPA/uH8zWMDW4SJgxIB7D19OROPjQF6iiFhfttdQ/at4K+oI4qd3+jHxH/EaR0P2viKzQS2sfSa1bRxb0oNsmQCQCTxukSV/wDivXPpI3g23sg7tzB0uMWIXEFWIGPvrM6j69z4fpRtF/Rj/PcVP2oj4qzT6W14p8rIWIwVYqxnsynn0kE/ypbX9JuKhZ0IXG5vKQe3Ezz7d6z5/rFj4D/javpzf1d/hQ/GkLN0YnpGsu6XCw9p8sjZjMEj3ol3Xw4vWU8IryjEEGT9nmPlxSj8n4frQtL3/un/AIlp2rYDW6f6W22Ub7TqYyV2uP5H8Kk/XNKT/SXh7ANH5VlDzQmpfbiKoo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AAAQABAAD/2wCEAAkGBxQTEhUTExMVFhUXGBoaFxgXGRodHRceHRoYGBgaGRodHSggHyAlHRcYIjEhJikrLi4uFx8zODMtNygtLisBCgoKDg0OGxAQGy8lICUtLS0vNTUtLS01LS0tLS0tLS0tLS0tLS0tLS0tLS0tLS0tLS0tLS0tLS0tLS0tLS0tLf/AABEIAKkBKwMBIgACEQEDEQH/xAAcAAACAwEBAQEAAAAAAAAAAAADBAIFBgEABwj/xABIEAACAQMDAgQCBwQGBwcFAAABAhEAAyEEEjEFQRMiUWFxgQYyQpGhsdEUI1LBMzRicpPwFVNzgrLS8SRDVIOSwuEHFjVEov/EABkBAAMBAQEAAAAAAAAAAAAAAAECAwAEBf/EACsRAAICAQQBBAECBwAAAAAAAAABAhEhAxIxQVEEEyJhMoHwQlJxkaHB0f/aAAwDAQACEQMRAD8Aw3VVTw0CqJkkmADkLj8DTP0RsodTZDKpBeCCAQeexrnUba/sqNgt4ke4G3j8K99E2jU2f9ov51zX8H+p3tfI+sXukWGwunsz/s0x+FCs/RWwMtbt/Dw1/SrBbL22JBEE96dta5YmD91efGp5ss8cIpNf9G7N5DbGntopxuCKG+RAr5N1fo7aa61p1EA4McjtX3N9WeYMV8/+nqhrbN3DCrxnslXNm22soyWr1VprS21tKCpy8CSPupSxbWfqg49BXGiBXbFyDV0qWBHyOW7CGIRfuFfS+k9EsG0jeFaMqMm2v6V8ztMPevoH0U6iTY2c7TA9YPFcPrd2xNFIpD2s6fph/wDrWoEz+7XP4Vidb1O06si6e0hkjdsXGe2Oa3N67GotptIhSSPX0r53168HvvCBYYjHfNS9KnJ0wqjQ/RHp9p0YvatsQeSi/pV4nT7AMCxZ/wANP0of0JtBbLgwBMz34pttQoaBUvUbvcdM2PArqdFp0I/c2RPbw0/Sj2elaed3g2YjI8NMfhVV1LT3W3XFBZR+HvRbWpIKlhGBMcGkelLanZrQ+nS9OtzabFrIx+7T9KaHR7AGLNk/+Wn6Uo+oVvMJnsfSi6XV+bnFI9/kVpFha6Np++ns/wCGn6Vx+maYKf8As1nHB8NP0py08jHNA1yjYA0+4FK5SxkRRRQ3tBZlYsWcjvbSD+FC1Fmyt9R+zWiNuR4afpVpdsBlVZ8q8RzSAtRqRtloXvV9OTfL6YVFNlld6Jav2wV01hM/6tJ/AUkOhWU+tYtSePIv6Vf9MuMMDI7+1PX1SO0+9S92SxYGksUZfVdJteCzixYEA/8Adp+lB6H0uwEUtYtH421P8qe+lDKLQC9yBAp/pOnHhrOMV1wk1pN2ZpKIS10rSESNPYn08JP+WmB0bShSTprEAf6pP+Wmk04EUp1/qItWiIywKj5iqemm1K2Q23hHzi5oLJJItW4kx5F+Xam7XSrUCbVrP9hf0qOym7BwK6m2ehtR5emWf9Ta/wDQv6U3Z6ZY/wBRa/w0/SvKaYtNS2xXFHf9E2MfuLP+Gn6Uf/RGn/8AD2f8NP0rqvJFMBs0ykyTijqdH08f1ex/hp+lMWehac8aayf/ACk/Si213EAdzWh09gKIHz96tBORz6jUSs030c0wydNpz/5Sf8tMf6B0v/hdP/hW/wDlp9RXC1XWEc7yz8137I/Y3but1flhhSXQz+9t/wB9fzFF1znZcA43An7zFLdJaHQjsyn8RUorDOt8o+9sDAU5Hekr2uFnG0kdo/KmWuvIlcetVvUrNxSCvmUniOK8bS1nvwWST5G9Nrg5ET8KzX0sVfDv7uI/GmtKuoS4HXjuCKq/pwW8F3YEbiK61mSyaqPnqSflTGjtk5Ar2lSDDDkT8RUrLbWO2Y/KuxsWu2ELRB7g1c/R7XC3eBYkK1V1vQXbom2pYTz70S0GACujyvoDioS2yVMZJm30WuD6t2ZifKAKxmsQHUsBgbzWg6K4jeZmMFf51S6nRXEvB3U+ZpBqWjBRk68DONZNn0HT7wVnaBzVxc6YoAaQaQ+jl1Atxbj7NyyOM0XralbSlGV8D6pyPeqPQi3uaJW91GW1HVbqXLlkEheNo7zW00XTF8FSwz7187vSNS/MwDmtroupM1g+I/EbT8+9LOCpY6Gkn0Wj27dq4lsidykj2iP1olyzZ3AmATxVP9JdSPFslWkhTJHypTqWqVwhWYWJ9a49fQqfx4NBbkrLzVdRW2dqxn0olvWDEr5T3qhu302hgOPXmrnTFbdqWwvYGouDdKhpJJBNYAvnUAj0FVNzUq98FPLAhj617oV8sL7FyEDEKp7UpYddjMwkk4IqkNGUbTFUcjfUNc6f0Y5OY70xpNZuyxINL3FbyyvI7U1asbBLDtikpVQGV/Uzuu27cyBmtZp4VQDxWJ6beN3USTxgVsNawVQJ966pKoqJprhDV3UBQSTgc1iuudU8e55fqDC+/qaB1vrLXTsBhB+PxpHSt5hNU0tBQe7spp6dZY6dpIUmIouqUK20do+dIhCWBEGfw+NWfVZ8UA8hRNWKEFembb0sgx8K6HxQZiysmmlbNJ2GppaBNlnoHh0PvWj8YetZnpYlhVyx5NUjquODk1Y2x62w7V4pSVm7U/2in99JfIltZ8C63olFzVrxtXcoHxX9az+gaCD6EVe/SV2F24f4lz+H6Vn9LTaOYHVqfkfoCxrAVBPBA/Koajbzv54qjsFzbSCCNg4+FRhyJgRNeRLwy6gXVy7tXkYrI/Ti615UtgjwpliPwFWOo0ty4RDAL3nvUNR0/wAu0gbO4nmtB7ZJjRguzC6a3pxKuzEjg/pSUAP5QY9wc+9fRNH0G0FlbYkZzTNrpm5hcZQsAgSBEV0r1KTM0qoz3RbDEqxVkT+x9r3Iq+vOrQqsWJEHEfeaP+wl4hyAAfqHE15tGRtM8cz3+Nc05bnY9or9F9HGtu0MAp+zz+NWmk0rOht3ADH1TUjrTHAIHpR1tKQBuM+xplrSTsRp1kUboRDA7xt9DTV3otoj+E44MVNVMgqT7ya4ys5JD7Y7etD3JN2LnyVN36P2jqhhipQ7jPfEVeWekWQI2/fXGtErII+VEGoiDImmepJitfYS50u05BKAkcVw9ItQQLYz71xtaB6TXbmuCxJGarGpYZNqXQu/RVP2fxpq/pg67GGK9/pAc121qw6zTe2l2D5HrHTbaqR60HRdEtm3FzmTgH3xTKapeMVG7fFTepT8hSkMWunWh3OPejarQ2mUluAPU0kHjvP8q743Yt8KMdWK5igOD8mc+jenHinBA3GJ5icVc/SbRhF8XdkYj1mmtTcUZxIrE/Sfqj3X+t5BwoP4mrac1LHZRKUpWVoXPMmvLeodp816w4kk1YuXfTmVPKRlsg+1MdVKghgTuPMmcVVI5A3fdRLMNgmD2JpKzZqHLdzywD8ak5xS1kxjmmtVaKgTHrg0DDasNogyfSnLWoJAziqqxTGnaZHpmsI0X3SvrMQePxq1Lbhiqz6M3l3Mp5IBFXT4mBI9qf27SZyaj+QC3ZYV0W29KcBxj8agGppaK7Jbz4f1nRNcW5cYfVU8do9ayOk5r6NbZblu6q7oKNk98d6+e6FZaBS+lncWn0detHKPqfS76iyhY/YHHw71YPcDbdrce1Z/RhWt21FwBwnE5n3FWGruOXS2+1ZAzxJ+NedOPyLlmbgjIPtHb3oGnukEhhM8SPwpLWXxY8oY+WJ7zPpRdP1UMcOXYcLA/GkUWasB7etLcIQR2FdVyFhvMDPIg/AVX3lMM0ieRDER6g1NNQGjzORAYNxBHKijQdobS3wqkoCAv2R2+NMWLjna2wNI53fyr2itElri2yVIMktAb40G67gg2wFPde3yoM3I2F27mIGT2qFx+6KCQY57fCoam+pa2fM3t2+FEsOAcrIPt9X9aZLyLnkLc1hLruWDxE4A9TQ9XcIExzj5expTqI3bXLKU7iYJ9oqd5kQAwwMeUMPLVYwV2LwES6wtlYg84PPz4oK3ye4A9+fwpEau424GGXjyDAol8OLKKA0euMn86pGPRmHN/wA3nJbGI5o7wACSNsd+T8qrdCgBO9mQ+sE/fTPiqAqHaQCYeDVdtC2MW8qdktP4U7p7cKFYrI9DJ+6l0s7hIuwRyEWK79UDfJAHIHmb0zUpsKD7/UAn4cV1IJO2SR/OhJqQ04IAyByRUtKk7iTAOAe/zqVBBXVBMB2O3JIx8qNzBZTEYPpQ3si2oJYsJg+4+VFbTkSdxZTlQB+E0KGtHjbQqWJOMHmq5OlWWO8z7/yMU7d1LeGYG0mMN29veo3r4XY8hoEmeR8qMbXBlZR3Ojgk7GMcAml3+jt9ZJEgdwea1p1ltkLRuzwvJ9cVy9qcASVD4iKotaSNubMgNHdJA2MfgO1NW+n3WEhYA9a1lu6UgQAF5JxPwolzUgZYSCcAdqZ6zBvZkxobixKk/CiE4j0rVgggEjB4oF3plk8j58RWWrfIN/kz1s0fTsI/OrN+jJMJczEj3pe90lxxB+Bpt6DuTHPo64N8QIwYrWMaxXRrbJetyCJaK2b8116P44OP1H5E47UB7WaOxPpUdtWaTOdM+KanV7tHcPhFWgjcoG3nkRn76zOi6TeIDi221uGjBrbKg2OAVVZgjdkEZMA8yPhFN6QIUU222gnlCrQOJM/lXlw1vbTpHqThudlP0vo+Fe45XsMCf1qwv3LlxY8rqphiDBQD7Ud6V0tllusbxBHmIKHz+U+UmMZ9KjorhLq8BtzNEHkD+OMCQKSTcnZRLA2nTFctDO6QPrDM8n4irC14apus2SG4DLBxQf2tpm0r24GQ4+qI9xx75r1l7qJlwyAyWgAATnt8cVLdjIXbIaBVVWRbkXWJaTJ3d4zihixee6u9GH+yAg+m4TjFF0alFuOQGZWLc4YHiD2EflXRbugsEtOhYbvryJxiZkVk8mY1e0z2zsD3FXE5kCRnmu3rS2APNu3fbBwuMYqu1V+6wAZN6khYBiG5IJr161fuofD0+xQQpTBJCnIB+NGr5BXksLagR5LjM2QVMKPc96Xv6B0YgO8HPaFJ7ZzTlzUXDtL29gjgtBxiAKENWjNtId2PZs7T/doxbTyCnyiC2mS0ZYBlMjAO71qFncQLbXVZnceVh9XE/dR9V0fcm4GCJ3biRtHI7kVW/sYteZtOWI+0GwfQyKvFdibrHL94q5WEUAxKyB8TFOaJyUIGxjnAMHPcTzQP9Ks4LqVtgDbs+tPypQEu4PiESOWkAH0o0DJ7T2CWM7iMzESPTmmFdWQKFfdPYiPiKgdFCk71PsDJ9jFT0N5LfmZl9gd0g/ACmtGLT9l8SPDZgFGd0ifX417U8hATcjgBgI+VKabW21MB2gnECR75Nd1DoWHhzLHzFh3+I7UmRayH0zuisoLK2fNtkVPxHZFt7w7HucQfepOmoVRLJt7BSf5Cg6t7MEbTuMGVacjmZrJrk1BblmB+9kv9WAwAPuBXmuNZH1mcnEcr8PlSY1SuuUSVg7h9b7/WrDU3LjoroCm0dzGO5gUvYcnbLFwYVSCCCIjPrNLXNPtCuyTJAgkCheKLnCmVIljIn396s9PbdFbcNyfifbb7UvLD+Iho7ylngFQMLtzB96PpbagL4j7h9n+KaG5CkJb8rsT5SCN3cEHipa5SdgS6u8GCAJOeRQoZuxnUaqfJ4Rf0IyB8fepsCsMTgiIj7oHNRJ8IQ5kxGQQflUBcAUOW8gyGMyPUGeaDfQleAWo6oAwkwBxA4NMaW4HMhpB/ikT7UDVMLib0QbQZkgAH3oli+Xtm2uBzKj17Gfzo0qC1gmSyksVwJAgz8Jo/jbRJUkkfIUu7eGnkVWz5l3fiPeoWupCYdiy7SRsEj5GJrJdgabGbd0AQSdwyCBxPEUZNTdZidxlY5Haqm9ZXyhW80TzDUTa4HiK4Y/GKO5rhmcEXD/SNFEXMN/ZzNMW+sJAkN91Z17qljcchR2wOeCRNdt9KZgG8aJ9f+tXXqpk3oQMNptO0s14sQymDABkcOTwVjmM5oGk/Z0YRdbxCMkjyz/CDEAH1PzrlrrrJeUKRcswYB2zwYmW4zTB6dd1LeLpLRS3BHmZRJ+0Jzie1Ltf8RZ0iPROq2zqSt4RmF3YIj1IwZ+6rrqehRyzWD5iIOwksB6R3qs6novHMaiyRfthVBUwlwkGJkx27U0ugbTKrrZRNwG4C6w3z27mQfgPepzjG7Tp/4Cm0cu+Gqw+pvbT9hkLHEbhMYk8Zpu9pi4H7Mri0YLDeNwAkfUOfeKW6lr7xQm9bKj+JFEjHMsM0LTrdRwUuKbsCEaJGeWjygxFLTHVj3TNBaWQboIeRtYN5cSS0cfA4o2G1CByoUDYWDEBxyPaaAuu8VmTWYaBtCAqGJ+qN3GfeuXukWSQy79xw1g7mCtHOc95obO2wJ5phbdg22u7PFZQxja0YHG6eYo76u49kixy3BDQwPwHJNC03Tr+xmt3NyyBtMK3lEfakQRio6TWKL21QE2iWFxlEEYhGEKSfQ0nLGxRXX31IYeKWUgcMDPxk0SxqihJwxPcgSPWMVqdT1UYPkZghDDcJBI4jNUy3Lam2y21YtJdXwEbB2lgCAc8VeM4+CVyrIC51K4xP1Sp4BRfuMDIqWl122f3akkGIlQD2kDEfKi6TQurl7iADPlgFACcAmAPnVld6Orq2y6V3LB8PyqR24x8+aMpwWAcCPTL9khjctWbdzuC5AaeTxTNrSWnINtwBOCoLZiYkmKW0FkrqBbvKryJJIYgzwQTie0QBQ9a1ouUIdbedwXn4QYA47UM3hhpDVrp6C6dyvdJySFAX4Ge/wo+o0VtjuVxZxIVoBnv8aT8eZW022zBw2ePUbx+fbim7+iS8F8JklV80Fs+nM/nTf1FeCeiUPlWZtoIyogesmltRrbCuSWa4/wDCFx8dwxSV/RvbfYwIbmP51KywBG7dHeMGjsXTMM6fUK8mCp7bmzROmadLhMsNwP1SOffjIoGqv29vkRgZ7sDI+7n2r2pubWU296GOTIPy/Sgo7VWQt2O/t5QsFdiZ4KLH3c0vbdwDcW6SxOVHI/3a5Yv3rjgxauEcqywSOCSZzVhqLJst47AqvBW3JA49hj2ii2lyAq11zGJuYBna4AE/3sUzqLzkh1Jg97fE+n1qX12vtXiWUuCIkEAyOMYxVloremgRAfiCwJ9iVME/KldWM8K6JmxsKqo3XQT8dp9DJFJnUG1chvIZ4/i9wROKfa2u/ako4GTEbvYA5ip6ZVuCLgKuvJZNpj1B70KF3YFr9hbgS66vnEgkn2mMARRjdtqWDQREAbsH5Hg+1Rlg7f8AaJtKQGXbBBwIkUPqNhG84dXI7SFxPcjmi6YET03gvPhtBGD5vu5oTJuggsqA7S3E+7fOuC9p3MQVMYIU49QTMGmdTdVBtS9cOMbRifWSM0NjDupiquqfVRZ3ERMFvnwaPaBDSD4crOQCV9sdqrlx59hLqTt3AGe5IHrR9FeN5twMv3jBI96PtsZsjrdUAwCENcmZbn5cECiX1hQ4tMIEHHf1MnioX7cki9bVnHDMYIHvEffUtKzneQykdpYkKPeRNBxpGsnY3Xm2NCqoBgjPrIn+VMPpGYkrcUDtPtj+GlLBFpmF5yzHgAEACeQfTJp61orTCQqEHuRP40rnTqgO+jDajrFy4jBLS+GFKhAPN/KM1atp3bSb7d24C6jam6Ajd8ATg/Gs9q2hFS87IhPhjbM7cQzSojgExMiYrQdQ0C2NHt0bqWUBmbcJZcAsW+JBppJJKvIW6pFJoPFsXl1F64l1gCFtsxMjAxPcZ5pzW/SLT/tSXWYq6gW1VPNCnJLEwPtdu1Q12ms27aXjbYXIBdWeQwMbiCTtIJ+eaY0vUlS3sS2kNwIBZQwzEc4is5J/Jr6Dtb4Pafr6Xrt21eIVdp8K4wUMOZ+sCBIqSabS7hu1LbigYDYPN/DKle3xFe09i1IW6QwOClhIVRnLwAx+FA6x1Owu1bBY3J9Ow5HmHPwo1mooVSzVjxQ3QLljct5RBAYgsOQYkqc0xZ0102VZrjo5cswuBXIgxyDiQJwe/aqex1sEi3cLBXI84GzeSMK5UDA9Zz6VdL1K0FZLdtbZVCdxLALxEAQTIMzzQ23hoMm1wVGmW7cukKrEAmWAMEeytGKtunXrSWxbZgLzSUUgjzejCMdvxikejddsX1C3NS9i6CVUhm2vxBO8FQe3Iqz67sNoD9sN1gcBNkkjuxGfx++g9GnRpa14I6RrN9v3yNbuWstgEN7ZHHfifemN9oKV0z2UBO4szKJP9kAc+s1T2+r31UW1cNkQWWSPaFIk/Gj6jxRN9rFo7hhSQATjzlZP40Vptcgbs7Z6XcZ2gK4YksVIdZGTPafupVdBds+ZVYAHcQzzPpJBJpjR9bKgBrOyDJFpbcGPcgHPwpkdZU2nIsQXMEtEeuSOT7e1Nc262gtoW1XWLjm2zLAVh9VrhMcSI2jHuaauPYVXljedjMlXxj3afYZqv0moAkunie27b+QP8qbPULZDL+ygenn7RzMTPtTPHCMDv9SAVTbUK+JlWaInG2dpx3mr/VaVHTd4ng7o4C4btIIOPTis6r7DNuVn1M5PfIjH30PXavUsPLqNqxBXapBj1+NK9Nthf0WWv099J3F2Bx4m1Qx9fMuY+dI2sAgSfU5JH3810dXvKih7gTaMG0pAI7SDP8qs9T0zxQtxrwcTOZxETBU/pTfjyC/JXoo+6pXb9wkN4ue24BgPQSattZYRbYi3bLMIkMZzwVB+tQ+kWLTI630Cx9q5KgzwMxRUk1YN3YrZGougw1k3FMbmCmDyAFCY++vaa9eZ2Goi06xABOxvYgHHzFc1KoDm1bmQUZHDqImO0ge00JyziWIJzOB+lKo2+Bhy+jmCdPAByVVgY+IBP4U3fuaV4DEMynLuCCvwdgMj2zVMyvx4zlTyvaPbuPlTfSNd4UrcUupyJaQP90r/ADrOLBWA/U1Kp5ClxZGCzcdoJEE9+aDpdQFXFtPXMz981PUdTvjNtUtg8blZpHtkD7hXtRrfEQbrabuCwBz8h/OaaMcZQLfYF3tsCLjXLZOV2hmQyMFgOalpLYclAVbyxI3BYjusbgZnnFR0FwCUvZSPKygAr8QImgaq2rHyFgOxyp+cGhsHvouOnsqKbV22xUHNxioEcSODH41C7qgp8G04e36M5Ed9obn/AK0tpmuFFuOobmBskwOGIJz8RTFrRm+c2hBzDrEEYwwafwpbfDFaXIawDdRk3EADIncwM8bjnEHsDSGm6aGLMUuKQSAwYHd95Bmu3UW2v9FtJMGDuz22ggMe+Zod7X27nlgptw1yCpWOCwUyfgRWzXwYSVzplxrm4q5doEmBtHEypMwKDq7DWGU3FbaCRu3lQ855HPz9Ku011lVlXa6cAkASPc8fhQ9Tct3AQAzgxIDkyR6oTPzoKdOpCpsrfHtPt80boyyFgPZjP40K4QSSL1sj+zbuAfIAEfjQ9Zp3CbVRFWZMs5MZwZkflUtP09nUMPCE/wATuD6ZEVTbFLI1lff0Aezd098sw3C8joQNo4AO7I7j51XHpVmyhKWy7GALarLEd5ac/HHFIdaDW0ZBdF4sVVrbTMjIgo+QD24mrTTdOTwf3lprrwckn93jsZMfn71KXxim3jwGKttVkBbuXNXbVLlorZDwr7cjsYWSTEDj3qxm1ZsgLY3NEJedF3E8A+WOPWaqrHS2Krb3XWks1sKmAARugg5PbMVeL0rUMhmzaAP1VIBYRkFi0ZoteOP7GdR5KnxdUXEWimY3svkE+oye0c4mrq9qbNlS9y2u12GDtcKT9oEqH9+9V/V11ttbckos7S25GLdySGDCTJ/yKsk09wlVvXLbhzAtK0k4JywAHr61pQb5pL6E3ZwV464tx0tC3ttkgFw25AZMHiImDkGPlXj9IPBZrVxryMD5WLKUJnMMqliMzn8K1em6VYW35togZckCD687RWWv6ZnLbGtai2Gw9tXLJnjHljBES3NNpqK4NKe5g7nRXRQ260ZJZ5MHM5yBuJ9qAFx7e3tXP2bjAAHsPaYMUfw4yV7HvHwxVla7NZyzcKsrkAqMsMAEGRE9jwatNPpLrsptNasAgFd5VmPqVEH+VVqpuEFZ5n04z6z8KE9sbeAQODjGeBzFLKG52bdijZXtJbtRdusLjiATtE5MbmVVAj3PFA13Vz5LFuyG3An96CFaMYChoj1Iqj2XtihvECmCsCNwnA3KJPPE0Ao6tk3FYerNIE8STMGDxU1CV5YKRo9T0S0LW8lkYc+YEEk/AD2nFK3uiDcAuot8wAZBY/ATPypC31S4uIWT9ViGJHzLEfKq/wDZEZ5gB2I8wwZJyZGeaZKXYa+y0TRbiwF+zIMHJxB7+WlQwYkeJCif3gUsmMZMYB9abHRVuMA9+6HQEzdIudswHPHtmlbfh2rzBH1N0BBJtjyAYki2ATHHfvQUr4yFFj07Q3XJTxbInzSpfIP8OSIxxFJWdOtvUobYMEEu9mGK4HqsETyI70/qfo5p3UtYZhcxhSVE4ncDwY7YPtRB0m5ZsqrXfKTB2wpQHuGInk5JHf50uFlB3AbXWbqEiQzbp3Oi7vgdsYqOt17Xml4xwBwPXn/OKZ6TdDeIBqg1wCEF8W22wfrQADtPE+9C6pqrrFVu+EGTg2xyDxmT91UjTE4YsABxOfT1/wClRj2yPzpltDdXm20H7QyKG+kukf0ZYRJkYj7iKa0NZyCMcH35qVm7DBiAY5U94oFnSSh2oFVeSIj5kKAPnRNH0u27y6sFHDKJz6c1m/JsFre6oHA/7ODz3aD3PAoOl6yiSHsN5uSsEfcRMfGiPr7yMbdnZ4aKJDFd6/2o3H8QaQv64udzxjjCj8hn76RKxUguu2bibRJQ8bhEHiMxj9aasauzkPp/TIJP5xFKaa012fDKkiJUMJ/H51HVWrlpYuJ9biSvziDPpTmxwe1FhST4dy6o+zDkR9xijWuoX0hQwb2ZZJ+akEmkltg+o7T6/wCRRdPqCpkbTHZ1DD/PwrOKayEFqrd53DPads5BQsIIgidpaPn91G1PVrpi1bAVByWVgDAyGH1gwwPN+NHudaubSpVAexUER7bZNV1rVkA7g7N2IcL98qQalKDfQyflDFi34/nb92wIWBCi4s8zOMdzQtT064niXNMW8NYlrpgGY/o2x3MT+NQsdYsG26XQ1tw0o4nd8iAYPb3mn7mu3If2gulojcjgnkcTBz/dIzSJuOGg5fBVajVMSGvXLduAIjcSw9zOeeaivU1jkn33uJ+Rqy6Vas3NMsXULKTuBEnJJGCcHmOxoHgWzmSPnbHtxuq0ZLhmf0Kdb6L+5d7S+HdjsR5h3UTxOcj0FZ/QafVRtF11ABkgbgsYieJjPyovUPpFN4KA9y0PLjl/VgI7dh+tI3NTumGuiTKW5icj61sHH86npac1CpGtcmt6QiOGtFXATbFxoAckz5YE4M8Y969eW6j7V112CQF/dEqCYH1mbv8AhVQnWrwRU23ZEbgtppUTmSQBxV51DxAs2rtpk2/UuIwYiOIEmfuoSUo4x+/0NSbyRfqxXjZduEQGYEbQfXGCPl/Okf2Q+BcuF2YjJKQRuGR/vGRzSdqyysoUm6zljCQGAPOG4+Bq0Gru6JAgcqSJAIVonneAZHxHtSfJ4RacIRVp5M1Z+kd9l27ZEQQwUk+7bpH4VdadFMXboNphEW12puAMx5MfgDSlzVXC9xnW1cDnJiDiYI2gQfz9aA3T9+VUMwyd0tjB8010zh4wQUn3kuNVavW1DWtu1XMkhHG05QMrCd3rtPara11IlQl/T2QXXDLjEHzREjMY3Tmnr3Ubts27du1aDlAxliFQHHpJzSmq0zDc999OJYbSi+UDMzidxPuOKg5us8ipJsrtPbUbxKsADAggn0JAJIXHpml7jEBp8IjgQHMEmIliO3sfnTGq0ulssmo8TkkLszuMQZAE/ImpW+uWoZRaUXCsgMPrKTy0AAY4AJJ9qVampdpf6K7I0V/7XdGzbdYC3wrDAxwcTwAKZu6xncsxOZgEztkkwPTngUmjemcd/wBK6JkcR3OJ4/zx6V3bVyQCM4gjMen517SOLb7wM7SIIPtJHecH8agzBSCc+/8AKuFvYyMk+n4T91aStBQ5fstdIfYBbBAYw8gSJODnv2NWNrX2dlxU3lY8zIhtg/FmYtxjAB/ChfRno1nVTcZi5UwVJyO4nkgenFM9e65aS0FsbSqsJ28EAkFce+K5Hj4rkfdboptZrkFu3aQ3Ci+ZWa0W3HJ3ecr3PanbOv0d5fDOodGXBYqQH9e0fKi2ddZutu2k2xaXG6SXYEx32kQRNW99l2jxNOJgFXK5HAknbIIPaZo3FP7M26SENUosWrd/T3GYFoZvUEH6srtPB/Ckl1Ruozfs9o527lMENzO0YmPfntQBaVT+/d2thjhZ8hMdhJAODMdxR+o9P0wBTTDUeJk+UMQT77sj4gYp00Cqwz2lTVoP3bkWxnaVUz6yWkmaten2tym89wKxBCJhUXONwAGSczjms9bvXgoRyGZSdpdQWUzG1jgOD7/fXn1V3yN4drxEaQ0EAziGUex9e9Fxb6M19mo6ojJpXYXFJJAwMCTnaBOfc5qmHW7yqqBVP8UcR27Ut0m+PCdb1tVYtwigBgeCIwD2yR2oV24fsBQo/jEH57Wj7xWULw0COOQyqrNIVBu7BeYzwOT7V0sM9h2kx6HjnvQrNzc6i4pABGVfHzkfPFWpuWba71YXyxAAYjE8yAsjE5INF2n9BYh03RhmLWwsqQHBYrKn4AzwfnVtqS8FVto8nyy/nA9VlQB8poV3q2nFpi+nJmPsr5hjJPljOe1J/wCmrXhDwL1wMDDKwjHbaTwO3NTlDfLd4MnJdEHuFs8NOffPcYz8IoL6p0UBbm0TJO0E+hgkTRdCbdx7QLjbcaIB8ywMyIx90fGrLV9AuJJQrcT0H1vT6vfHpVscMDdMha0qFD+9ssI3K6swJjmUM9uYb5V250tQDvvIp7DMfMmKpb2kUzutrOfs5H35H/Wi6kl8OzEAQPM2OB/IUrhLpmTXYQ9Juvc8PZ2mSfL8Of8A5qKai2179nY+EDFs24YKpmJz3+dD0z3/APu3uGIxl4+MCa71PSXryb71rI5ugEY4G5T3HrQcbxIZSosj9F7tkOunK7pBFxj5gO4HlgYqpu6fXAkbSc8gW4PvQNN1HVpGzUswHZxuH3sDT13rF6eLZ9yoz/8A1W2Ss0W1yZux4V3cckqSZEDA4I2gEEetWvStdp4BW473gjYMngnbBPeCe9VvR+neE+9iARMKdpxEGc5wTT2itWRftkWG8nJT+YIg1Kc43SspTcboa6f13UapxbW2UGZYqSViYxxPt70RLet0rM9wodxA8QbmCLOSbawM/fV1qPpRplRmkkIQCFAkTx7AY5pG11GybhuPe8NHQHw3BMz3mIiO1Luf8uCWQP7piWS3cckmXKEg9wIMQPc4pHqu8FttmAsbmiRkSMSce8RWk0vV9MEuXFugqgO7ytEcYBGflWX1/wBImF64iXLa2bhAFxkYlQQBOGEQZjHvR0t7lfgF4K1dYqkknPfb+OPn2rSfRez4rQs+ChBJiPEbkY7Acx8KWufRW3dU3RqDcPLMu2GjODOPj+FXvQNRZsW0suy2n52s31h/ErH6wM8zT601JYMrQPXWHfXlmRvDCKiEwqT9YmWInJ7AnFV/WrN57m/w1VF8q4Vi2fryRyY/+KrvpAty7fuFy4QsdgEiVBiQe44qXT9HqltxZa94f2dmV5zmMd62zh4CnSA63ppUg3bZG+Ce24Y3H2MD071rum9X0dpdiNtgYAVySTzmDJPxrN3emap8eHcbGC4M8RGe1V+q0+qsXVdXFu4vaQRnlWVTHyNUcVLsV5NN1K5b1GbWnui6IhmUKpGZB83Ppj50jqujvat77jIsH6v2jPYdj8vSmNF9JBuZ7tp1LHJUhlwO0kH7qJ/9zpcuFbloi2FwZndnHlA/zxQua6NSXBUHTXPCFwL5GUZUAhR/aEY4mk+o3LlxEuWRaRVO2UkktwZnAH61daj6UlCxsFACQYa25OfbcsUvqfpC161t/ZbSlp3GW5H2lCwZ7wTjHM0ylJ8oKWR/pV0Wba3riWwCY3BtpkYP14njtPz5o2r6ppryRc09xpAhlTg84aCR8aymhUBwt2VWIt3AMAk53H9fb405c1KwAzBgCUN2w+Djl7ZxJ7kc81N6dStFKTyTs6u3Zvqw0ysPTewKYglt8AcyCRFbbWdR2/WG620SzKyhO8ltpWO0zish0Dq1nTwbxK3JKlwrGVORJiPSfhWk1HWNItgoBbdSPKiDynPaBAE9xxFJNvdTT/6TlTeEUvVtWibrlq6qs3Kh7VxWgQIKuGGKtjpdbtRla1dP203sv/puACe3IHzrKkqwP7sBc+XBj4d5AjmuPZQZUAccQI7YPfg+lUejF8j72lRZ9RN6Tv03hTzDsZ/h831SZ+HNJWcwCc/2hBIxGM98Ympi+5BUuYUjBZgDieCY9K4ZIDLyswSY7CZ9iTH41WK2qhD127tBO3cPYx+MH8u/NXPRrelvqB5y4EsCDIgx6e/xzVGbhkGIb7QbsDPqfU10MMMARj5kQff2PFLOLksOjGpPRLPhsAzKTLDzEmPTbiePSazuisX2H7lVY8eaIHwJPI/zFA0WrdGJtXYn6wYbln1AOQfcU0/UDCsh2FVygUxPJ284PypGppVyFIsunW9RcUrqbYZkbaVOGiJBBGGH6YrnVuj2Am61auPHKIV4nP1oPEnAPFRbrflW7YA8THipePAHJXzAfj3pLW/SZ2zsCnMkFguT3E5+NJHfeA02OWG0bWjaUXbDA7g7rlTxO4SODxVU52XhbOsuMpMC4hx8xiO45r2juC8YJO4RPlYz/akbsYGSPnTo+jznIKOR9WCQyxmYj/pVLjwaq5B2ijHa+pdjnYzbiIkYM5Hx4/CeXdGYlCtzP2G3GB7fpQ9bp3Bi4QSI9JzkZHOPnSdy2hYGIaRDdxz6GYFNFSrLA6vAz03UbNRa3Ap5gCxxIJ4b2rb666SrC0QW4g5HzFYvWWLqLu3lkbh1aQfaYmfY+vekVZiQZYMB5SSZn2PbE5FSnpubUk6BSHdfpRaIXnGe/wAZjtSQuRjy/dVh07QteckurGfOhJDgdoDCrR/ovYJmbo9vKfxiqRlSqTyZtGM6j0LVA4ZXk4HcVotPp302mC7fEvPyBifgScxSnTf6QfCtR1X6tn4n8qhJ7qiyksSMfodJN8eInhISBcJXLYzuJHlUnH3ZoPUuqo+qZXA8B2VS0kQqSFAbECZJj1q96v8AZ+J/lWK6x/Rr/eP5mrw008snNs+naHQaQ29lvwYIgbChIxyOZrLdN6NpzdvWb3iLdtmVDMALin7awB91YO39Zfgv5tV0n9In+fsVvacbpgo2S9PUWDZKotqTBDDvyI5OfnR+haNmKhy9y3bb90XAEY+G7g9zXuk/1VPh/M0zpv6w3+zX864reUVfB36S2tSiNdtXotgeZNqSJMYJUkj51mvov1a5pi8jxEfzAHBB/vQfurUfSv8Aq134D8xWL0X1fv8AzFdWglKGSVF7c+mGobhbaAyARJz6SefuFZ64wDDc6iTktMAkkGWOI78HgVDTfz/nUeo/U/z/AAirxglwbg0+j6NauIhGqV5PmNkiMdpJJ7fjVr1bo1pNMfCWHEEEAlm9VxnNLfRn/wDHr8P5mr3RfVX+4K5ZTlu5M+LPnarA2kQTyOCPX4dqmMc7SR9YDII4yw+WKJ1z+v3P8/w0Bv8A3NXUngI3odLvuIgaC7AHOQOdxHcQDnHatGn0SKkzdBVvROIyOSazmm/rVj+9/wA9fRhUNWbi6Qkm0Yj6Q9FGnteKrb1mGDCInggTnNMaDpdhbaXbhDeIswD5ZI/lNN//AFF/qyf7Qfkay3T/AOqfM0snJwTvsppZ5Lj9mRmS3p7gZslpXypwY3DBPFL63RXLFwo4G7JEZBUzxjMz371bfRX+p3f9o/8AwrRvpR9XTf7M/ktUjJ7toOzOyAYLAzzE5HuPc8moFzBaDMYEfVzHrFF039K39wfnXLP1P9z+dVMDUGAT2E/DjPz4NTEZkzHYDnM4I9jkUax9f5H+VB1P/uP5CsYA9uZhiAYEA8cz9YT/AJNFZWkGSZzkjJ5HwJ9KF9l/7zfkacPA/uH8zWMDW4SJgxIB7D19OROPjQF6iiFhfttdQ/at4K+oI4qd3+jHxH/EaR0P2viKzQS2sfSa1bRxb0oNsmQCQCTxukSV/wDivXPpI3g23sg7tzB0uMWIXEFWIGPvrM6j69z4fpRtF/Rj/PcVP2oj4qzT6W14p8rIWIwVYqxnsynn0kE/ypbX9JuKhZ0IXG5vKQe3Ezz7d6z5/rFj4D/javpzf1d/hQ/GkLN0YnpGsu6XCw9p8sjZjMEj3ol3Xw4vWU8IryjEEGT9nmPlxSj8n4frQtL3/un/AIlp2rYDW6f6W22Ub7TqYyV2uP5H8Kk/XNKT/SXh7ANH5VlDzQmpfbiKoo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32" y="1201782"/>
            <a:ext cx="3448732" cy="3568267"/>
          </a:xfrm>
          <a:prstGeom prst="rect">
            <a:avLst/>
          </a:prstGeom>
        </p:spPr>
      </p:pic>
      <p:sp>
        <p:nvSpPr>
          <p:cNvPr id="13" name="Bevel 12"/>
          <p:cNvSpPr/>
          <p:nvPr/>
        </p:nvSpPr>
        <p:spPr>
          <a:xfrm>
            <a:off x="0" y="-78377"/>
            <a:ext cx="12192000" cy="6858000"/>
          </a:xfrm>
          <a:prstGeom prst="bevel">
            <a:avLst>
              <a:gd name="adj" fmla="val 8881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accent2">
                    <a:lumMod val="7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5174" y="510471"/>
            <a:ext cx="10743201" cy="646331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                    ছবির </a:t>
            </a:r>
            <a:r>
              <a:rPr lang="bn-IN" sz="3600" dirty="0">
                <a:solidFill>
                  <a:srgbClr val="00B0F0"/>
                </a:solidFill>
                <a:latin typeface="Times New Roman" panose="02020603050405020304" pitchFamily="18" charset="0"/>
              </a:rPr>
              <a:t>মাধ্যেমে আলোচনা।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470" y="745587"/>
            <a:ext cx="6696221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Times New Roman" panose="02020603050405020304" pitchFamily="18" charset="0"/>
              </a:rPr>
              <a:t>      বিপরীত শব্দ শিখি</a:t>
            </a:r>
            <a:endParaRPr 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213" y="1885071"/>
            <a:ext cx="2082019" cy="452431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Times New Roman" panose="02020603050405020304" pitchFamily="18" charset="0"/>
              </a:rPr>
              <a:t>শীত</a:t>
            </a:r>
          </a:p>
          <a:p>
            <a:endParaRPr lang="bn-IN" sz="3200" b="1" dirty="0">
              <a:latin typeface="Times New Roman" panose="02020603050405020304" pitchFamily="18" charset="0"/>
            </a:endParaRPr>
          </a:p>
          <a:p>
            <a:r>
              <a:rPr lang="bn-IN" sz="3200" b="1" dirty="0" smtClean="0">
                <a:latin typeface="Times New Roman" panose="02020603050405020304" pitchFamily="18" charset="0"/>
              </a:rPr>
              <a:t>ঢাকা</a:t>
            </a:r>
          </a:p>
          <a:p>
            <a:endParaRPr lang="bn-IN" sz="3200" b="1" dirty="0">
              <a:latin typeface="Times New Roman" panose="02020603050405020304" pitchFamily="18" charset="0"/>
            </a:endParaRPr>
          </a:p>
          <a:p>
            <a:r>
              <a:rPr lang="bn-IN" sz="3200" b="1" dirty="0" smtClean="0">
                <a:latin typeface="Times New Roman" panose="02020603050405020304" pitchFamily="18" charset="0"/>
              </a:rPr>
              <a:t>সকাল</a:t>
            </a:r>
          </a:p>
          <a:p>
            <a:endParaRPr lang="bn-IN" sz="3200" b="1" dirty="0">
              <a:latin typeface="Times New Roman" panose="02020603050405020304" pitchFamily="18" charset="0"/>
            </a:endParaRPr>
          </a:p>
          <a:p>
            <a:r>
              <a:rPr lang="bn-IN" sz="3200" b="1" dirty="0" smtClean="0">
                <a:latin typeface="Times New Roman" panose="02020603050405020304" pitchFamily="18" charset="0"/>
              </a:rPr>
              <a:t>শুরু</a:t>
            </a:r>
          </a:p>
          <a:p>
            <a:endParaRPr lang="bn-IN" sz="3200" b="1" dirty="0">
              <a:latin typeface="Times New Roman" panose="02020603050405020304" pitchFamily="18" charset="0"/>
            </a:endParaRPr>
          </a:p>
          <a:p>
            <a:r>
              <a:rPr lang="bn-IN" sz="3200" b="1" dirty="0" smtClean="0">
                <a:latin typeface="Times New Roman" panose="02020603050405020304" pitchFamily="18" charset="0"/>
              </a:rPr>
              <a:t>সাদা</a:t>
            </a:r>
            <a:endParaRPr lang="en-US" sz="3200" b="1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0442" y="1885070"/>
            <a:ext cx="1786598" cy="4524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Times New Roman" panose="02020603050405020304" pitchFamily="18" charset="0"/>
              </a:rPr>
              <a:t>গ্রীষ্ম</a:t>
            </a:r>
          </a:p>
          <a:p>
            <a:endParaRPr lang="bn-IN" sz="3200" dirty="0">
              <a:latin typeface="Times New Roman" panose="02020603050405020304" pitchFamily="18" charset="0"/>
            </a:endParaRPr>
          </a:p>
          <a:p>
            <a:r>
              <a:rPr lang="bn-IN" sz="3200" dirty="0" smtClean="0">
                <a:latin typeface="Times New Roman" panose="02020603050405020304" pitchFamily="18" charset="0"/>
              </a:rPr>
              <a:t>খোলা</a:t>
            </a:r>
          </a:p>
          <a:p>
            <a:endParaRPr lang="bn-IN" sz="3200" dirty="0">
              <a:latin typeface="Times New Roman" panose="02020603050405020304" pitchFamily="18" charset="0"/>
            </a:endParaRPr>
          </a:p>
          <a:p>
            <a:r>
              <a:rPr lang="bn-IN" sz="3200" dirty="0" smtClean="0">
                <a:latin typeface="Times New Roman" panose="02020603050405020304" pitchFamily="18" charset="0"/>
              </a:rPr>
              <a:t>বিকাল</a:t>
            </a:r>
          </a:p>
          <a:p>
            <a:endParaRPr lang="bn-IN" sz="3200" dirty="0">
              <a:latin typeface="Times New Roman" panose="02020603050405020304" pitchFamily="18" charset="0"/>
            </a:endParaRPr>
          </a:p>
          <a:p>
            <a:r>
              <a:rPr lang="bn-IN" sz="3200" dirty="0" smtClean="0">
                <a:latin typeface="Times New Roman" panose="02020603050405020304" pitchFamily="18" charset="0"/>
              </a:rPr>
              <a:t>শেষ</a:t>
            </a:r>
          </a:p>
          <a:p>
            <a:endParaRPr lang="bn-IN" sz="3200" dirty="0">
              <a:latin typeface="Times New Roman" panose="02020603050405020304" pitchFamily="18" charset="0"/>
            </a:endParaRPr>
          </a:p>
          <a:p>
            <a:r>
              <a:rPr lang="bn-IN" sz="3200" dirty="0" smtClean="0">
                <a:latin typeface="Times New Roman" panose="02020603050405020304" pitchFamily="18" charset="0"/>
              </a:rPr>
              <a:t>কালো</a:t>
            </a:r>
            <a:endParaRPr lang="en-US" sz="32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95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615" y="618978"/>
            <a:ext cx="4262511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/>
              <a:t>     বাক্য তৈরি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8474" y="2560320"/>
            <a:ext cx="278540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/>
              <a:t>শিশির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1667" y="2560320"/>
            <a:ext cx="846875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Times New Roman" panose="02020603050405020304" pitchFamily="18" charset="0"/>
              </a:rPr>
              <a:t>সকালে ঘাসের ডগায় শিশির জমে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81157"/>
            <a:ext cx="281353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/>
              <a:t>ঋতু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20086" y="3981157"/>
            <a:ext cx="8520332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/>
              <a:t>পৌষ ও মাঘ মাস নিয়ে শীত ঋতু। 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" y="5176910"/>
            <a:ext cx="2307102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/>
              <a:t>পাতা 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20086" y="5176910"/>
            <a:ext cx="852033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/>
              <a:t>শীত কালে গাছ থেকে পাতা ঝরে।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829439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177" y="371414"/>
            <a:ext cx="5711483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Times New Roman" panose="02020603050405020304" pitchFamily="18" charset="0"/>
              </a:rPr>
              <a:t>      একক কজ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6084" y="1091412"/>
            <a:ext cx="855315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/>
              <a:t>    যুক্ত বর্ণ ভেঙ্গে নতুন শব্দ গঠন কর।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96084" y="1749855"/>
            <a:ext cx="897518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/>
              <a:t>           এসো মিল করে নেই।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25413" y="2658794"/>
            <a:ext cx="1941342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/>
              <a:t>সূর্য</a:t>
            </a:r>
          </a:p>
          <a:p>
            <a:endParaRPr lang="bn-IN" sz="3200" b="1" dirty="0"/>
          </a:p>
          <a:p>
            <a:r>
              <a:rPr lang="bn-IN" sz="3200" b="1" dirty="0" smtClean="0"/>
              <a:t>পশ্চিম</a:t>
            </a:r>
          </a:p>
          <a:p>
            <a:endParaRPr lang="bn-IN" sz="3200" b="1" dirty="0"/>
          </a:p>
          <a:p>
            <a:r>
              <a:rPr lang="bn-IN" sz="3200" b="1" dirty="0" smtClean="0"/>
              <a:t>আশ্বিন</a:t>
            </a:r>
          </a:p>
          <a:p>
            <a:endParaRPr lang="bn-IN" sz="3200" b="1" dirty="0"/>
          </a:p>
          <a:p>
            <a:r>
              <a:rPr lang="bn-IN" sz="3200" b="1" dirty="0" smtClean="0"/>
              <a:t>সুন্দর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62177" y="2658794"/>
            <a:ext cx="900334" cy="353943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র্য </a:t>
            </a:r>
          </a:p>
          <a:p>
            <a:endParaRPr lang="bn-IN" sz="3200" dirty="0"/>
          </a:p>
          <a:p>
            <a:r>
              <a:rPr lang="bn-IN" sz="3200" dirty="0" smtClean="0"/>
              <a:t>শ্চ</a:t>
            </a:r>
          </a:p>
          <a:p>
            <a:endParaRPr lang="bn-IN" sz="3200" dirty="0"/>
          </a:p>
          <a:p>
            <a:r>
              <a:rPr lang="bn-IN" sz="3200" dirty="0" smtClean="0"/>
              <a:t>শ্ব</a:t>
            </a:r>
          </a:p>
          <a:p>
            <a:endParaRPr lang="bn-IN" sz="3200" dirty="0"/>
          </a:p>
          <a:p>
            <a:r>
              <a:rPr lang="bn-IN" sz="3200" dirty="0" smtClean="0"/>
              <a:t>ন্দ 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76905" y="2658794"/>
            <a:ext cx="3481755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/>
              <a:t>                     য</a:t>
            </a:r>
          </a:p>
          <a:p>
            <a:endParaRPr lang="bn-IN" sz="3200" b="1" dirty="0" smtClean="0"/>
          </a:p>
          <a:p>
            <a:r>
              <a:rPr lang="bn-IN" sz="3200" b="1" dirty="0" smtClean="0"/>
              <a:t>শ                   চ</a:t>
            </a:r>
          </a:p>
          <a:p>
            <a:endParaRPr lang="bn-IN" sz="3200" b="1" dirty="0" smtClean="0"/>
          </a:p>
          <a:p>
            <a:r>
              <a:rPr lang="bn-IN" sz="3200" b="1" dirty="0" smtClean="0"/>
              <a:t>শ                   ব</a:t>
            </a:r>
          </a:p>
          <a:p>
            <a:endParaRPr lang="bn-IN" sz="3200" b="1" dirty="0" smtClean="0"/>
          </a:p>
          <a:p>
            <a:r>
              <a:rPr lang="bn-IN" sz="3200" b="1" dirty="0" smtClean="0"/>
              <a:t>ন                    দ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872447" y="2829155"/>
            <a:ext cx="307979" cy="37554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31454" y="2658794"/>
            <a:ext cx="1885073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/>
              <a:t>কার্য</a:t>
            </a:r>
          </a:p>
          <a:p>
            <a:endParaRPr lang="bn-IN" sz="3200" b="1" dirty="0"/>
          </a:p>
          <a:p>
            <a:r>
              <a:rPr lang="bn-IN" sz="3200" b="1" dirty="0" smtClean="0"/>
              <a:t>নিশ্চয়</a:t>
            </a:r>
          </a:p>
          <a:p>
            <a:endParaRPr lang="bn-IN" sz="3200" b="1" dirty="0"/>
          </a:p>
          <a:p>
            <a:r>
              <a:rPr lang="bn-IN" sz="3200" b="1" dirty="0" smtClean="0"/>
              <a:t>বিশ্ব</a:t>
            </a:r>
          </a:p>
          <a:p>
            <a:endParaRPr lang="bn-IN" sz="3200" b="1" dirty="0"/>
          </a:p>
          <a:p>
            <a:r>
              <a:rPr lang="bn-IN" sz="3200" b="1" dirty="0" smtClean="0"/>
              <a:t>আনন্দ</a:t>
            </a:r>
            <a:endParaRPr lang="en-US" sz="3200" b="1" dirty="0"/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305211" cy="6858000"/>
          </a:xfrm>
          <a:prstGeom prst="frame">
            <a:avLst>
              <a:gd name="adj1" fmla="val 4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2060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3566" y="1195636"/>
            <a:ext cx="1058091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/>
              <a:t>ফাঁকা জায়গায় ঠিক শব্দ  বসিয়ে বাক্য তৈরি কর।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90703" y="391885"/>
            <a:ext cx="434993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/>
              <a:t>জোড়ায় কাজ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5390" y="1999387"/>
            <a:ext cx="8739052" cy="64633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                   এসো মিল করি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7562" y="3932710"/>
            <a:ext cx="11376212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/>
              <a:t>শরৎ ঋতুতে আকাশে ......................................মেঘ ভেসে বেড়ায়।</a:t>
            </a:r>
          </a:p>
          <a:p>
            <a:endParaRPr lang="bn-IN" sz="2800" b="1" dirty="0" smtClean="0"/>
          </a:p>
          <a:p>
            <a:r>
              <a:rPr lang="bn-IN" sz="2800" b="1" dirty="0" smtClean="0"/>
              <a:t>হেমন্ত ঋতুতে একটু একটু করে ............................পড়তে থাকে।</a:t>
            </a:r>
          </a:p>
          <a:p>
            <a:endParaRPr lang="bn-IN" sz="2800" b="1" dirty="0" smtClean="0"/>
          </a:p>
          <a:p>
            <a:r>
              <a:rPr lang="bn-IN" sz="2800" b="1" dirty="0" smtClean="0"/>
              <a:t>বৈশাখ ও জ্যৈষ্ঠ মাস মিলে হয়.................................ঋতু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6856" y="2894494"/>
            <a:ext cx="1077762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সাদা---কালো,      শীত___গ্রীষ্ম,      গরম_____ঠাণ্ডা।</a:t>
            </a:r>
            <a:endParaRPr lang="en-US" sz="36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4595" y="3932710"/>
            <a:ext cx="1358537" cy="69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সাদা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7070" y="4753044"/>
            <a:ext cx="1913708" cy="658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ঠাণ্ডা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4023" y="5539546"/>
            <a:ext cx="1717765" cy="47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গ্রীষ্ম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6685" y="525309"/>
            <a:ext cx="3200400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দলীয় কাজ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0382" y="1397061"/>
            <a:ext cx="9353005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কোন কোন মাস নিয়ে কোন ঋতু হয় তা ফাঁকা ঘরে লিখ।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2371" y="2009190"/>
            <a:ext cx="10528662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</a:rPr>
              <a:t>ভাদ্র ও আশ্বিন, বৈশাখ ও জ্যৈষ্ঠ,  কার্তিক ও অগ্রহায়ণ</a:t>
            </a:r>
          </a:p>
          <a:p>
            <a:r>
              <a:rPr lang="bn-IN" sz="3200" b="1" dirty="0" smtClean="0">
                <a:solidFill>
                  <a:srgbClr val="0070C0"/>
                </a:solidFill>
              </a:rPr>
              <a:t>পৌষ ও মাঘ ,আষাঢ় ও শ্রাবণ ,ফাল্গুন ও চৈত্র।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244687"/>
              </p:ext>
            </p:extLst>
          </p:nvPr>
        </p:nvGraphicFramePr>
        <p:xfrm>
          <a:off x="2032000" y="3304968"/>
          <a:ext cx="8128000" cy="3159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062775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85393838"/>
                    </a:ext>
                  </a:extLst>
                </a:gridCol>
              </a:tblGrid>
              <a:tr h="4513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376130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326031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829193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991342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607257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135824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46917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2074" y="3197549"/>
            <a:ext cx="220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ঋতু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49589" y="3267361"/>
            <a:ext cx="220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মাস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52073" y="3643825"/>
            <a:ext cx="220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হেমন্ত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2072" y="4159340"/>
            <a:ext cx="220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শরৎ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2072" y="4511309"/>
            <a:ext cx="220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গ্রীষ্ম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2071" y="5047944"/>
            <a:ext cx="220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শীত  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52069" y="5424703"/>
            <a:ext cx="220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বসন্ত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070" y="5936548"/>
            <a:ext cx="220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বর্ষা</a:t>
            </a:r>
            <a:endParaRPr lang="en-US" sz="2800" b="1" dirty="0"/>
          </a:p>
        </p:txBody>
      </p:sp>
      <p:sp>
        <p:nvSpPr>
          <p:cNvPr id="14" name="Frame 13"/>
          <p:cNvSpPr/>
          <p:nvPr/>
        </p:nvSpPr>
        <p:spPr>
          <a:xfrm>
            <a:off x="0" y="36206"/>
            <a:ext cx="12192000" cy="6821794"/>
          </a:xfrm>
          <a:prstGeom prst="frame">
            <a:avLst>
              <a:gd name="adj1" fmla="val 5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63"/>
          <a:stretch/>
        </p:blipFill>
        <p:spPr>
          <a:xfrm>
            <a:off x="1358537" y="1959429"/>
            <a:ext cx="9731828" cy="41670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907177" y="705395"/>
            <a:ext cx="7994469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শিক্ষকের আর্দশ পাঠ</a:t>
            </a:r>
            <a:endParaRPr lang="en-US" sz="48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357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2018" y="684349"/>
            <a:ext cx="5314276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পরিচিতি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7478" y="1956134"/>
            <a:ext cx="7300396" cy="37856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</a:rPr>
              <a:t>নামঃশাহিনা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</a:rPr>
              <a:t>আক্তার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endParaRPr lang="bn-IN" sz="480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bn-IN" sz="480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সহকারী শিক্ষক</a:t>
            </a:r>
          </a:p>
          <a:p>
            <a:pPr algn="ctr"/>
            <a:r>
              <a:rPr lang="bn-IN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</a:rPr>
              <a:t>মাঝের গাঁ সঃপ্রাঃবিঃ</a:t>
            </a:r>
          </a:p>
          <a:p>
            <a:pPr algn="ctr"/>
            <a:r>
              <a:rPr lang="bn-IN" sz="480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কোম্পানিগঞ্জ,সিলেট।</a:t>
            </a:r>
            <a:endParaRPr lang="en-US" sz="48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মোবাইলঃ০১৭৪৮২৩৬৭৩৮</a:t>
            </a:r>
            <a:endParaRPr lang="bn-IN" sz="48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756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4" y="1956134"/>
            <a:ext cx="3719704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2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63"/>
          <a:stretch/>
        </p:blipFill>
        <p:spPr>
          <a:xfrm>
            <a:off x="1358537" y="1959429"/>
            <a:ext cx="9731828" cy="41670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54233" y="901338"/>
            <a:ext cx="6740435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শিক্ষক শিক্ষার্থীর মিলিত পাঠ 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7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63"/>
          <a:stretch/>
        </p:blipFill>
        <p:spPr>
          <a:xfrm>
            <a:off x="1358537" y="1959429"/>
            <a:ext cx="9731828" cy="41670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566160" y="822960"/>
            <a:ext cx="5316582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শিক্ষার্থীর পাঠ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063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5600" y="2376297"/>
            <a:ext cx="170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কুয়াশায়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1367" y="2376297"/>
            <a:ext cx="119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পাতা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4499" y="2410036"/>
            <a:ext cx="141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ঘাসের 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1025" y="2410036"/>
            <a:ext cx="1936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পিঠাপুলি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8339" y="2376297"/>
            <a:ext cx="1881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গাছপালা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8835" y="2376297"/>
            <a:ext cx="119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হেমন্ত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8188" y="3331998"/>
            <a:ext cx="10165976" cy="25545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১।এ সময় ----------খাওয়ার ধুম পড়ে যায়।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২।পৌষ আর মাঘ মাস নিয়ে -----------ঋতু।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৩।চারপাশ ঢাকা থাকে------------------------।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৪।সকালে--------  আর --------ডগায় বেশ শিশির জমে।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৫।শীতের শেষ দিকে শুরু হয় গাছ থেকে...------</a:t>
            </a:r>
            <a:r>
              <a:rPr lang="bn-IN" sz="2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ঝরা।</a:t>
            </a:r>
            <a:endParaRPr lang="en-US" sz="2800" b="1" dirty="0" smtClean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3341" y="709122"/>
            <a:ext cx="2621990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মূল্যায়ন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824" y="1495327"/>
            <a:ext cx="10434918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নিচের শব্দ গুলো খালি জাগায় বসিয়ে বাক্য তৈরি কর।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6094" y="682824"/>
            <a:ext cx="461234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এসো মিলিয়ে নেই</a:t>
            </a:r>
            <a:r>
              <a:rPr lang="bn-IN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।</a:t>
            </a:r>
            <a:endParaRPr lang="en-US" sz="3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7019365"/>
          </a:xfrm>
          <a:prstGeom prst="frame">
            <a:avLst>
              <a:gd name="adj1" fmla="val 8669"/>
            </a:avLst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7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24375 0.14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1111 L 0.41862 0.219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26732 0.2879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185 L -0.40326 0.348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0806 0.34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0185 L 0.48763 0.427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32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Orleans | Rooted in the Earth: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44"/>
            <a:ext cx="12192000" cy="6843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707621" y="2967335"/>
            <a:ext cx="87767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 সবাইকে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43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2731" y="640080"/>
            <a:ext cx="4258492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পাঠ পরিচিতি 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3964" y="1731818"/>
            <a:ext cx="7661563" cy="4154984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শ্রেণিঃদ্বিতীয়</a:t>
            </a:r>
          </a:p>
          <a:p>
            <a:r>
              <a:rPr lang="bn-I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বিষয়ঃবাংলা</a:t>
            </a:r>
          </a:p>
          <a:p>
            <a:r>
              <a:rPr lang="bn-I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পাঠের শিরোনামঃছয় ঋতুর দেশ।</a:t>
            </a:r>
          </a:p>
          <a:p>
            <a:r>
              <a:rPr lang="bn-I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সময়ঃ৪০ মিনিট</a:t>
            </a:r>
          </a:p>
          <a:p>
            <a:r>
              <a:rPr lang="bn-I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তারিখঃ০২/০৬/২০২০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4615"/>
            <a:ext cx="3435531" cy="4154985"/>
          </a:xfrm>
          <a:prstGeom prst="rect">
            <a:avLst/>
          </a:prstGeom>
        </p:spPr>
      </p:pic>
      <p:sp>
        <p:nvSpPr>
          <p:cNvPr id="6" name="AutoShape 2" descr="Image result for বাংলাদেশের শীতকালীন প্রাকৃতিক দৃশ্য"/>
          <p:cNvSpPr>
            <a:spLocks noChangeAspect="1" noChangeArrowheads="1"/>
          </p:cNvSpPr>
          <p:nvPr/>
        </p:nvSpPr>
        <p:spPr bwMode="auto">
          <a:xfrm>
            <a:off x="248463" y="1704617"/>
            <a:ext cx="157162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বাংলাদেশের শীতকালীন প্রাকৃতিক দৃশ্য"/>
          <p:cNvSpPr>
            <a:spLocks noChangeAspect="1" noChangeArrowheads="1"/>
          </p:cNvSpPr>
          <p:nvPr/>
        </p:nvSpPr>
        <p:spPr bwMode="auto">
          <a:xfrm>
            <a:off x="248463" y="1704616"/>
            <a:ext cx="19621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বাংলাদেশের শীতকালীন প্রাকৃতিক দৃশ্য"/>
          <p:cNvSpPr>
            <a:spLocks noChangeAspect="1" noChangeArrowheads="1"/>
          </p:cNvSpPr>
          <p:nvPr/>
        </p:nvSpPr>
        <p:spPr bwMode="auto">
          <a:xfrm>
            <a:off x="248463" y="2505809"/>
            <a:ext cx="19240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962503"/>
          </a:xfrm>
          <a:prstGeom prst="frame">
            <a:avLst>
              <a:gd name="adj1" fmla="val 593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9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1292" y="365761"/>
            <a:ext cx="478100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          শিখন ফলঃ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063" y="1058092"/>
            <a:ext cx="11403873" cy="5262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শোনা </a:t>
            </a:r>
            <a:r>
              <a:rPr lang="bn-I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২.২.১ গল্প শুনে বুঝতে পারবে।</a:t>
            </a:r>
          </a:p>
          <a:p>
            <a:r>
              <a:rPr lang="bn-I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৩.১.২ বর্ণ্না শুনে বুঝতে পারবে।</a:t>
            </a:r>
          </a:p>
          <a:p>
            <a:r>
              <a:rPr lang="bn-I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৩.৪.৪ বাংলা ছয় ঋতুর বর্ণ্না শুনে বুঝতে পারবে। 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বলাঃ</a:t>
            </a:r>
            <a:r>
              <a:rPr lang="bn-IN" sz="2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২.৭.১ বাংলা বারো মাসের নাম বলতে পারবে।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২.৭.২ ছয় ঋতুর নাম শুদ্ধভাবে বলতে পারবে।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৪.১.১ অধীত বিষয় সম্পর্কে অনুভতি শুদ্ধভাবে ব্যক্ত করতে পারবে।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পড়াঃ</a:t>
            </a:r>
            <a:r>
              <a:rPr lang="bn-IN" sz="2800" b="1" dirty="0" smtClean="0">
                <a:latin typeface="Times New Roman" panose="02020603050405020304" pitchFamily="18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১.৩.১ যুক্তব্যঞ্জন পড়তে পারবে।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৩.১.১ নিজের লেখা শব্দ শুদ্ধ উচ্চারণে পড়তে পারবে।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৩.১.৪ অন্যের স্পষ্ট লেখা বাক্য প্রমিত উচ্চারণে পড়তে পারবে।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লেখাঃ</a:t>
            </a:r>
            <a:r>
              <a:rPr lang="bn-IN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১.৫.১ পাঠে ব্যবহ্রত শব্দ দিয়ে বাক্য লিখতে পারবে।</a:t>
            </a:r>
          </a:p>
          <a:p>
            <a:r>
              <a:rPr lang="bn-IN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১.৬.১ দাঁড়ি বিরাম চিহটি ব্যবহার করে বাক্য লিখতে পারবে।</a:t>
            </a:r>
          </a:p>
          <a:p>
            <a:r>
              <a:rPr lang="bn-IN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২.৫.৪ ছঋতু সংশ্লিষ্ট প্রশ্নের উত্তর লিখতে পারবে।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10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1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5749"/>
            <a:ext cx="10515600" cy="1325563"/>
          </a:xfr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4000" dirty="0" smtClean="0">
                <a:latin typeface="Times New Roman" panose="02020603050405020304" pitchFamily="18" charset="0"/>
              </a:rPr>
              <a:t>                  </a:t>
            </a:r>
            <a:r>
              <a:rPr lang="bn-IN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পূর্ব জ্ঞান যাচাই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160" y="2532024"/>
            <a:ext cx="8593183" cy="3562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b="1" dirty="0" smtClean="0">
                <a:solidFill>
                  <a:srgbClr val="7030A0"/>
                </a:solidFill>
              </a:rPr>
              <a:t>১।বাংলাদেশে কয়টি ঋতু?</a:t>
            </a:r>
          </a:p>
          <a:p>
            <a:pPr marL="0" indent="0">
              <a:buNone/>
            </a:pPr>
            <a:r>
              <a:rPr lang="bn-IN" sz="3600" b="1" dirty="0" smtClean="0">
                <a:solidFill>
                  <a:srgbClr val="7030A0"/>
                </a:solidFill>
              </a:rPr>
              <a:t>২। কয় মাস পর পর ঋতু বদল হয়?</a:t>
            </a:r>
          </a:p>
          <a:p>
            <a:pPr marL="0" indent="0">
              <a:buNone/>
            </a:pPr>
            <a:r>
              <a:rPr lang="bn-IN" sz="3600" b="1" dirty="0" smtClean="0">
                <a:solidFill>
                  <a:srgbClr val="7030A0"/>
                </a:solidFill>
              </a:rPr>
              <a:t>৩।বাংলা বছর কোন মাস দিয়ে শুরু হয়?</a:t>
            </a:r>
          </a:p>
          <a:p>
            <a:pPr marL="0" indent="0">
              <a:buNone/>
            </a:pPr>
            <a:r>
              <a:rPr lang="bn-IN" sz="3600" b="1" dirty="0" smtClean="0">
                <a:solidFill>
                  <a:srgbClr val="7030A0"/>
                </a:solidFill>
              </a:rPr>
              <a:t>৪।কোন ঋতুতে ব্যাঙ ডাকে? </a:t>
            </a:r>
          </a:p>
          <a:p>
            <a:pPr marL="0" indent="0">
              <a:buNone/>
            </a:pPr>
            <a:r>
              <a:rPr lang="bn-IN" sz="3600" b="1" dirty="0" smtClean="0">
                <a:solidFill>
                  <a:srgbClr val="7030A0"/>
                </a:solidFill>
              </a:rPr>
              <a:t>৫।কখন নবান্ন উৎসব শুরু হয়?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836" y="643575"/>
            <a:ext cx="2683595" cy="2757493"/>
          </a:xfrm>
          <a:prstGeom prst="rect">
            <a:avLst/>
          </a:prstGeom>
        </p:spPr>
      </p:pic>
      <p:sp>
        <p:nvSpPr>
          <p:cNvPr id="6" name="AutoShape 10" descr="শীতের সকাল ছবিতে শীতের সকালের কিচু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শীতের বাংলাদেশ: গল্প আর ছবির কথ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7" y="3352544"/>
            <a:ext cx="2667260" cy="31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2.wp.com/www.sarabanglasaradin.com/wp-content/uploads/2020/01/%E0%A6%B6%E0%A7%80%E0%A6%A4.jpg?fit=1024%2C5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6" y="643576"/>
            <a:ext cx="2690270" cy="275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0" descr="আমাদের গ্রাম-বাংলার মাছ ধরার এক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33" y="643576"/>
            <a:ext cx="2968044" cy="270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8" descr="শীতের সেই সব সকাল - Al Ihsan News Agenc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777" y="643575"/>
            <a:ext cx="2615686" cy="275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4" descr="শীতের সবজি সতেজ থাকুক – etcnewsb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57" y="3352542"/>
            <a:ext cx="2716619" cy="31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শীতের সকাল ছবিতে শীতের সকালের কিচু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54" y="3354212"/>
            <a:ext cx="2573007" cy="31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শীতকালীন প্রকৃতি ও মানব জীবনের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27" y="3352543"/>
            <a:ext cx="2927371" cy="31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5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788" y="160338"/>
            <a:ext cx="726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এসো আমরা কিছু ছবি দেখি।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Winter Landscapes Course by Serge Ramelli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যেদিকে চোখ যায় শুধু হলুদ আর শুধু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34" y="3670946"/>
            <a:ext cx="2914735" cy="279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শীতকালীন প্রকৃতি ও মানব জীবনে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16" y="835776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শীতের সকাল ছবিতে শীতের সকালের কিচু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34" y="769940"/>
            <a:ext cx="3007583" cy="29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4" descr="Trees in the winter stock image. Image of cold, meteorology ..."/>
          <p:cNvSpPr>
            <a:spLocks noChangeAspect="1" noChangeArrowheads="1"/>
          </p:cNvSpPr>
          <p:nvPr/>
        </p:nvSpPr>
        <p:spPr bwMode="auto">
          <a:xfrm>
            <a:off x="-2389249" y="-1731653"/>
            <a:ext cx="2309167" cy="230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0" descr="শীতের সেই সব সকাল - Al Ihsan News Agenc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4" descr="শীতের সেই সব সকাল - Al Ihsan News Agenc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50" descr="আমাদের গ্রাম-বাংলার মাছ ধরার এক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56" descr="আমাদের গ্রাম-বাংলার মাছ ধরার এক ..."/>
          <p:cNvSpPr>
            <a:spLocks noChangeAspect="1" noChangeArrowheads="1"/>
          </p:cNvSpPr>
          <p:nvPr/>
        </p:nvSpPr>
        <p:spPr bwMode="auto">
          <a:xfrm flipV="1">
            <a:off x="2084332" y="312737"/>
            <a:ext cx="1304185" cy="130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8" descr="আমাদের গ্রাম-বাংলার মাছ ধরার এক ..."/>
          <p:cNvSpPr>
            <a:spLocks noChangeAspect="1" noChangeArrowheads="1"/>
          </p:cNvSpPr>
          <p:nvPr/>
        </p:nvSpPr>
        <p:spPr bwMode="auto">
          <a:xfrm>
            <a:off x="-688410" y="11347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4" descr="শীতকালীন প্রকৃতি ও মানব জীবনের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17" y="769939"/>
            <a:ext cx="2917286" cy="29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হাকালুকি হাওর যাওয়ার উপায় কী? - Quo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98" y="761262"/>
            <a:ext cx="2838450" cy="29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এ বাংলার, শাশ্বত শীত প্রকৃতির গল্প ঃ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52" y="769938"/>
            <a:ext cx="2754921" cy="290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6" descr="Birampur News FB-24 (2020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45" y="3670945"/>
            <a:ext cx="2839022" cy="279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31" y="3670945"/>
            <a:ext cx="2955958" cy="279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89" y="3670944"/>
            <a:ext cx="2637984" cy="27970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58032" y="325807"/>
            <a:ext cx="903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এসো আমরা আরো কিছু ছবি দেখি।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24275"/>
            <a:ext cx="12192000" cy="7195784"/>
          </a:xfrm>
          <a:prstGeom prst="frame">
            <a:avLst>
              <a:gd name="adj1" fmla="val 4331"/>
            </a:avLst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3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548" y="1843693"/>
            <a:ext cx="1057890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     বলতো দেখি এমন দৃশ্য কোন কালে দেখা যায়। </a:t>
            </a:r>
            <a:endPara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0862" y="3251618"/>
            <a:ext cx="928467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                   শীত কালে </a:t>
            </a:r>
            <a:endPara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4148" y="851878"/>
            <a:ext cx="326370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Times New Roman" panose="02020603050405020304" pitchFamily="18" charset="0"/>
              </a:rPr>
              <a:t>  পাঠ ঘোষনা</a:t>
            </a:r>
            <a:endParaRPr lang="en-US" sz="3600" b="1" dirty="0" smtClean="0"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899" y="4777963"/>
            <a:ext cx="9425354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Times New Roman" panose="02020603050405020304" pitchFamily="18" charset="0"/>
              </a:rPr>
              <a:t>আজ আমরা পড়ব শীত ঋতু </a:t>
            </a:r>
            <a:endParaRPr lang="en-US" sz="5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75000"/>
              <a:lumOff val="25000"/>
            </a:schemeClr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" y="5146765"/>
            <a:ext cx="11826240" cy="120032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</a:t>
            </a:r>
            <a:r>
              <a:rPr lang="bn-IN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ৌষ ও মাঘ মাস নিয়ে শীত  ঋতু।এ সময় খেজুরের রস ও গুড় পাওয়া যায়।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293223"/>
            <a:ext cx="5441981" cy="3722914"/>
          </a:xfrm>
          <a:prstGeom prst="rect">
            <a:avLst/>
          </a:prstGeom>
        </p:spPr>
      </p:pic>
      <p:pic>
        <p:nvPicPr>
          <p:cNvPr id="8" name="Picture 12" descr="শীতের বাংলাদেশ: গল্প আর ছবির কথ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742" y="1293223"/>
            <a:ext cx="6384258" cy="37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5760" y="434481"/>
            <a:ext cx="11826240" cy="646331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                    ছবির </a:t>
            </a:r>
            <a:r>
              <a:rPr lang="bn-IN" sz="3600" dirty="0">
                <a:solidFill>
                  <a:srgbClr val="00B0F0"/>
                </a:solidFill>
                <a:latin typeface="Times New Roman" panose="02020603050405020304" pitchFamily="18" charset="0"/>
              </a:rPr>
              <a:t>মাধ্যেমে আলোচনা।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670971" cy="6858000"/>
          </a:xfrm>
          <a:prstGeom prst="frame">
            <a:avLst>
              <a:gd name="adj1" fmla="val 4461"/>
            </a:avLst>
          </a:prstGeom>
          <a:solidFill>
            <a:schemeClr val="bg2">
              <a:lumMod val="2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549</Words>
  <Application>Microsoft Office PowerPoint</Application>
  <PresentationFormat>Widescreen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Times New Roman</vt:lpstr>
      <vt:lpstr>Tw Cen MT</vt:lpstr>
      <vt:lpstr>Tw Cen MT Condensed</vt:lpstr>
      <vt:lpstr>Vrinda</vt:lpstr>
      <vt:lpstr>Wingdings 3</vt:lpstr>
      <vt:lpstr>Office Theme</vt:lpstr>
      <vt:lpstr>Ion Boardroom</vt:lpstr>
      <vt:lpstr>Integral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                  পূর্ব জ্ঞান যাচাই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79</cp:revision>
  <dcterms:created xsi:type="dcterms:W3CDTF">2020-05-22T17:54:58Z</dcterms:created>
  <dcterms:modified xsi:type="dcterms:W3CDTF">2020-06-01T19:04:35Z</dcterms:modified>
</cp:coreProperties>
</file>