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tableStyles" Target="tableStyle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07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DCA60A27-FDE8-46D6-8E9F-F94E51702F2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1048708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09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0384716F-2740-4EAB-8C52-2830B2ADE050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Rectangle 7"/>
          <p:cNvSpPr/>
          <p:nvPr/>
        </p:nvSpPr>
        <p:spPr>
          <a:xfrm flipH="1">
            <a:off x="2667000" y="0"/>
            <a:ext cx="6477000" cy="6858000"/>
          </a:xfrm>
          <a:prstGeom prst="rect"/>
          <a:blipFill>
            <a:blip xmlns:r="http://schemas.openxmlformats.org/officeDocument/2006/relationships" r:embed="rId1">
              <a:alphaModFix amt="43000"/>
            </a:blip>
            <a:tile algn="tl" flip="none" sx="50000" sy="50000" tx="0" ty="0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</a:gradFill>
            </a:fillOverlay>
            <a:innerShdw blurRad="63500" dir="10800000" dist="4445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68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/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69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rIns="45720" tIns="0">
            <a:noAutofit/>
          </a:bodyPr>
          <a:lstStyle>
            <a:lvl1pPr algn="r">
              <a:defRPr b="1" sz="4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0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bIns="0" lIns="45720" rIns="45720" tIns="0"/>
          <a:lstStyle>
            <a:lvl1pPr algn="r" indent="0" marL="0">
              <a:buNone/>
              <a:defRPr sz="2200">
                <a:solidFill>
                  <a:srgbClr val="FFFFFF"/>
                </a:solidFill>
                <a:effectLst/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67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F6F6A046-69F7-4C81-A044-809576D9E0F6}" type="datetime1">
              <a:rPr lang="en-US" smtClean="0"/>
              <a:t>5/12/2020</a:t>
            </a:fld>
            <a:endParaRPr lang="en-US"/>
          </a:p>
        </p:txBody>
      </p:sp>
      <p:sp>
        <p:nvSpPr>
          <p:cNvPr id="1048672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dirty="0" lang="en-US">
                <a:solidFill>
                  <a:srgbClr val="FFFFFF"/>
                </a:solidFill>
              </a:defRPr>
            </a:lvl1pPr>
          </a:lstStyle>
          <a:p>
            <a:r>
              <a:rPr lang="bn-IN" smtClean="0"/>
              <a:t>ূতাজুল</a:t>
            </a:r>
            <a:endParaRPr lang="en-US"/>
          </a:p>
        </p:txBody>
      </p:sp>
      <p:sp>
        <p:nvSpPr>
          <p:cNvPr id="1048673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8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6189A6A-6A85-4A59-8E9A-4F8626B379A5}" type="datetime1">
              <a:rPr lang="en-US" smtClean="0"/>
              <a:t>5/12/2020</a:t>
            </a:fld>
            <a:endParaRPr lang="en-US"/>
          </a:p>
        </p:txBody>
      </p:sp>
      <p:sp>
        <p:nvSpPr>
          <p:cNvPr id="10486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  <p:sp>
        <p:nvSpPr>
          <p:cNvPr id="10486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anchor="t" vert="eaVert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6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p>
            <a:fld id="{4651A78C-D117-44AF-B1F6-304BAAE55835}" type="datetime1">
              <a:rPr lang="en-US" smtClean="0"/>
              <a:t>5/12/2020</a:t>
            </a:fld>
            <a:endParaRPr lang="en-US"/>
          </a:p>
        </p:txBody>
      </p:sp>
      <p:sp>
        <p:nvSpPr>
          <p:cNvPr id="104867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  <p:sp>
        <p:nvSpPr>
          <p:cNvPr id="10486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5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027A687-8DE7-4D18-B719-3CD5514BCC16}" type="datetime1">
              <a:rPr lang="en-US" smtClean="0"/>
              <a:t>5/12/2020</a:t>
            </a:fld>
            <a:endParaRPr lang="en-US"/>
          </a:p>
        </p:txBody>
      </p:sp>
      <p:sp>
        <p:nvSpPr>
          <p:cNvPr id="10485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  <p:sp>
        <p:nvSpPr>
          <p:cNvPr id="10485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 tIns="0"/>
          <a:lstStyle>
            <a:lvl1pPr algn="r">
              <a:buNone/>
              <a:defRPr b="1" cap="all" sz="4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15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algn="r" indent="0" marL="0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anchor="b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41D4DC-1268-41E1-BC56-52E01CA1286D}" type="datetime1">
              <a:rPr lang="en-US" smtClean="0"/>
              <a:t>5/12/2020</a:t>
            </a:fld>
            <a:endParaRPr lang="en-US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anchor="b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bn-IN" smtClean="0"/>
              <a:t>ূতাজুল</a:t>
            </a:r>
            <a:endParaRPr lang="en-US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9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591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59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A2865F7-01AC-4DDC-A55F-426A4215C51C}" type="datetime1">
              <a:rPr lang="en-US" smtClean="0"/>
              <a:t>5/12/2020</a:t>
            </a:fld>
            <a:endParaRPr lang="en-US"/>
          </a:p>
        </p:txBody>
      </p:sp>
      <p:sp>
        <p:nvSpPr>
          <p:cNvPr id="104859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  <p:sp>
        <p:nvSpPr>
          <p:cNvPr id="104859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9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indent="0" marL="0">
              <a:buNone/>
              <a:defRPr b="1" sz="1800">
                <a:solidFill>
                  <a:schemeClr val="tx2"/>
                </a:solidFill>
                <a:effectLst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9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indent="0" marL="0">
              <a:buNone/>
              <a:defRPr b="1" sz="1800">
                <a:solidFill>
                  <a:schemeClr val="tx2"/>
                </a:solidFill>
                <a:effectLst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9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9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9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A48B198-015E-4711-9CD9-FF2F35091878}" type="datetime1">
              <a:rPr lang="en-US" smtClean="0"/>
              <a:t>5/12/2020</a:t>
            </a:fld>
            <a:endParaRPr lang="en-US"/>
          </a:p>
        </p:txBody>
      </p:sp>
      <p:sp>
        <p:nvSpPr>
          <p:cNvPr id="104869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  <p:sp>
        <p:nvSpPr>
          <p:cNvPr id="104869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2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DCB678F-D0C0-459C-A0A6-62C94DC01CCA}" type="datetime1">
              <a:rPr lang="en-US" smtClean="0"/>
              <a:t>5/12/2020</a:t>
            </a:fld>
            <a:endParaRPr lang="en-US"/>
          </a:p>
        </p:txBody>
      </p:sp>
      <p:sp>
        <p:nvSpPr>
          <p:cNvPr id="10486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  <p:sp>
        <p:nvSpPr>
          <p:cNvPr id="10486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1EC67F-6B6A-4CFA-A3AA-EDE7DBA59A56}" type="datetime1">
              <a:rPr lang="en-US" smtClean="0"/>
              <a:t>5/12/2020</a:t>
            </a:fld>
            <a:endParaRPr lang="en-US"/>
          </a:p>
        </p:txBody>
      </p:sp>
      <p:sp>
        <p:nvSpPr>
          <p:cNvPr id="104860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bn-IN" smtClean="0"/>
              <a:t>ূতাজুল</a:t>
            </a:r>
            <a:endParaRPr lang="en-US"/>
          </a:p>
        </p:txBody>
      </p:sp>
      <p:sp>
        <p:nvSpPr>
          <p:cNvPr id="104860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anchor="b" wrap="square"/>
          <a:lstStyle>
            <a:lvl1pPr algn="l">
              <a:buNone/>
              <a:defRPr baseline="0" sz="2400" lang="en-US" smtClean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01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anchor="t" anchorCtr="0" bIns="0" compatLnSpc="1" forceAA="0" fromWordArt="0" horzOverflow="overflow" lIns="45720" numCol="1" rIns="0" rot="0" rtlCol="0" spcCol="0" spcFirstLastPara="0" tIns="0" vert="horz" vertOverflow="overflow" wrap="square">
            <a:normAutofit/>
          </a:bodyPr>
          <a:lstStyle>
            <a:lvl1pPr indent="0" mar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02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0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3C9777-5A89-456E-B6FB-06156690695E}" type="datetime1">
              <a:rPr lang="en-US" smtClean="0"/>
              <a:t>5/12/2020</a:t>
            </a:fld>
            <a:endParaRPr lang="en-US"/>
          </a:p>
        </p:txBody>
      </p:sp>
      <p:sp>
        <p:nvSpPr>
          <p:cNvPr id="104870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  <p:sp>
        <p:nvSpPr>
          <p:cNvPr id="104870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/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algn="t" blurRad="25000" dir="5400000" dist="127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680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/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algn="tl" blurRad="28000" dir="5400000" dist="127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681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anchor="b" vert="horz"/>
          <a:lstStyle>
            <a:lvl1pPr algn="l">
              <a:buNone/>
              <a:defRPr baseline="0" b="1" sz="300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dirty="0" kumimoji="0" lang="en-US"/>
          </a:p>
        </p:txBody>
      </p:sp>
      <p:sp>
        <p:nvSpPr>
          <p:cNvPr id="1048682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anchor="t" anchorCtr="0" bIns="0" compatLnSpc="1" forceAA="0" fromWordArt="0" horzOverflow="overflow" lIns="82296" numCol="1" rIns="0" rot="0" rtlCol="0" spcCol="0" spcFirstLastPara="0" tIns="0" vert="horz" vertOverflow="overflow" wrap="square">
            <a:normAutofit/>
          </a:bodyPr>
          <a:lstStyle>
            <a:lvl1pPr indent="0" marL="0">
              <a:lnSpc>
                <a:spcPct val="100000"/>
              </a:lnSpc>
              <a:spcBef>
                <a:spcPts val="0"/>
              </a:spcBef>
              <a:buFontTx/>
              <a:buNone/>
              <a:defRPr baseline="0" sz="14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algn="l" defTabSz="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104868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4006CAA-2D10-4FE8-AF87-6205567CA1E0}" type="datetime1">
              <a:rPr lang="en-US" smtClean="0"/>
              <a:t>5/12/2020</a:t>
            </a:fld>
            <a:endParaRPr lang="en-US"/>
          </a:p>
        </p:txBody>
      </p:sp>
      <p:sp>
        <p:nvSpPr>
          <p:cNvPr id="104868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  <p:sp>
        <p:nvSpPr>
          <p:cNvPr id="104868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86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algn="tl" blurRad="44450" dir="5400000" dist="3810" rotWithShape="0">
              <a:srgbClr val="000000">
                <a:alpha val="60000"/>
              </a:srgbClr>
            </a:outerShdw>
          </a:effectLst>
          <a:scene3d>
            <a:camera prst="orthographicFront"/>
            <a:lightRig dir="t" rig="threeP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dirty="0"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8"/>
          <p:cNvSpPr/>
          <p:nvPr/>
        </p:nvSpPr>
        <p:spPr>
          <a:xfrm flipH="1">
            <a:off x="8153400" y="0"/>
            <a:ext cx="990600" cy="6858000"/>
          </a:xfrm>
          <a:prstGeom prst="rect"/>
          <a:blipFill>
            <a:blip xmlns:r="http://schemas.openxmlformats.org/officeDocument/2006/relationships" r:embed="rId12">
              <a:alphaModFix amt="43000"/>
            </a:blip>
            <a:tile algn="tl" flip="none" sx="50000" sy="50000" tx="0" ty="0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</a:gradFill>
            </a:fillOverlay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7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/>
        </p:spPr>
        <p:txBody>
          <a:bodyPr anchor="b" anchorCtr="0" bIns="0" lIns="45720" rIns="45720" tIns="0" vert="horz">
            <a:normAutofit/>
          </a:bodyPr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78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79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/>
        </p:spPr>
        <p:txBody>
          <a:bodyPr anchor="b" bIns="0" tIns="0" vert="horz"/>
          <a:lstStyle>
            <a:lvl1pPr algn="l" eaLnBrk="1" hangingPunct="1" latinLnBrk="0">
              <a:defRPr sz="1000" kumimoji="0">
                <a:solidFill>
                  <a:schemeClr val="tx2"/>
                </a:solidFill>
              </a:defRPr>
            </a:lvl1pPr>
          </a:lstStyle>
          <a:p>
            <a:fld id="{1A3A17F3-579D-419D-9ECA-EA89D1FA07CE}" type="datetime1">
              <a:rPr lang="en-US" smtClean="0"/>
              <a:t>5/12/2020</a:t>
            </a:fld>
            <a:endParaRPr lang="en-US"/>
          </a:p>
        </p:txBody>
      </p:sp>
      <p:sp>
        <p:nvSpPr>
          <p:cNvPr id="104858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/>
        </p:spPr>
        <p:txBody>
          <a:bodyPr anchor="b" bIns="0" tIns="0" vert="horz"/>
          <a:lstStyle>
            <a:lvl1pPr algn="r" eaLnBrk="1" hangingPunct="1" latinLnBrk="0">
              <a:defRPr sz="1000" kumimoji="0">
                <a:solidFill>
                  <a:schemeClr val="tx2"/>
                </a:solidFill>
              </a:defRPr>
            </a:lvl1pPr>
          </a:lstStyle>
          <a:p>
            <a:r>
              <a:rPr lang="bn-IN" smtClean="0"/>
              <a:t>ূতাজুল</a:t>
            </a:r>
            <a:endParaRPr lang="en-US"/>
          </a:p>
        </p:txBody>
      </p:sp>
      <p:sp>
        <p:nvSpPr>
          <p:cNvPr id="1048581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/>
        </p:spPr>
        <p:txBody>
          <a:bodyPr anchor="b" bIns="0" lIns="0" rIns="0" tIns="0" vert="horz"/>
          <a:lstStyle>
            <a:lvl1pPr algn="r" eaLnBrk="1" hangingPunct="1" latinLnBrk="0">
              <a:defRPr sz="1100" kumimoji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1" hdr="0" sldNum="0"/>
  <p:txStyles>
    <p:titleStyle>
      <a:lvl1pPr algn="l" eaLnBrk="1" hangingPunct="1" latinLnBrk="0" rtl="0">
        <a:spcBef>
          <a:spcPct val="0"/>
        </a:spcBef>
        <a:buNone/>
        <a:defRPr baseline="0" b="1" cap="all" sz="3800" kern="1200" kumimoji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algn="l" eaLnBrk="1" hangingPunct="1" indent="-274320" latinLnBrk="0" marL="274320" rtl="0">
        <a:spcBef>
          <a:spcPts val="600"/>
        </a:spcBef>
        <a:buClr>
          <a:schemeClr val="tx2"/>
        </a:buClr>
        <a:buSzPct val="73000"/>
        <a:buFont typeface="Wingdings 2"/>
        <a:buChar char=""/>
        <a:defRPr baseline="0" sz="26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28600" latinLnBrk="0" marL="521208" rtl="0">
        <a:spcBef>
          <a:spcPts val="500"/>
        </a:spcBef>
        <a:buClr>
          <a:schemeClr val="accent4"/>
        </a:buClr>
        <a:buSzPct val="80000"/>
        <a:buFont typeface="Wingdings 2"/>
        <a:buChar char=""/>
        <a:defRPr sz="2300" kern="1200" kumimoji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algn="l" eaLnBrk="1" hangingPunct="1" indent="-228600" latinLnBrk="0" marL="758952" rtl="0">
        <a:spcBef>
          <a:spcPts val="400"/>
        </a:spcBef>
        <a:buClr>
          <a:schemeClr val="accent4"/>
        </a:buClr>
        <a:buSzPct val="60000"/>
        <a:buFont typeface="Wingdings"/>
        <a:buChar char="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28600" latinLnBrk="0" marL="1005840" rtl="0">
        <a:spcBef>
          <a:spcPct val="20000"/>
        </a:spcBef>
        <a:buClr>
          <a:schemeClr val="accent4"/>
        </a:buClr>
        <a:buSzPct val="80000"/>
        <a:buFont typeface="Wingdings 2"/>
        <a:buChar char=""/>
        <a:defRPr sz="2000" kern="1200" kumimoji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algn="l" eaLnBrk="1" hangingPunct="1" indent="-228600" latinLnBrk="0" marL="1280160" rtl="0">
        <a:spcBef>
          <a:spcPts val="400"/>
        </a:spcBef>
        <a:buClr>
          <a:schemeClr val="accent4"/>
        </a:buClr>
        <a:buSzPct val="70000"/>
        <a:buFont typeface="Wingdings"/>
        <a:buChar char="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182880" latinLnBrk="0" marL="1472184" rtl="0">
        <a:spcBef>
          <a:spcPts val="400"/>
        </a:spcBef>
        <a:buClr>
          <a:schemeClr val="accent4"/>
        </a:buClr>
        <a:buSzPct val="80000"/>
        <a:buFont typeface="Wingdings 2"/>
        <a:buChar char=""/>
        <a:defRPr sz="1800" kern="1200" kumimoji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algn="l" eaLnBrk="1" hangingPunct="1" indent="-182880" latinLnBrk="0" marL="1673352" rtl="0">
        <a:spcBef>
          <a:spcPct val="20000"/>
        </a:spcBef>
        <a:buClr>
          <a:schemeClr val="accent4"/>
        </a:buClr>
        <a:buSzPct val="80000"/>
        <a:buFont typeface="Wingdings 2"/>
        <a:buChar char=""/>
        <a:defRPr baseline="0" sz="16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1847088" rtl="0">
        <a:spcBef>
          <a:spcPts val="300"/>
        </a:spcBef>
        <a:buClr>
          <a:schemeClr val="accent4"/>
        </a:buClr>
        <a:buSzPct val="100000"/>
        <a:buChar char="•"/>
        <a:defRPr baseline="0" sz="1600" kern="1200" kumimoji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algn="l" eaLnBrk="1" hangingPunct="1" indent="-182880" latinLnBrk="0" marL="2057400" rtl="0">
        <a:spcBef>
          <a:spcPct val="20000"/>
        </a:spcBef>
        <a:buClr>
          <a:schemeClr val="accent4"/>
        </a:buClr>
        <a:buSzPct val="100000"/>
        <a:buFont typeface="Wingdings"/>
        <a:buChar char="§"/>
        <a:defRPr baseline="0" sz="14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4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001000" cy="1143000"/>
          </a:xfrm>
          <a:solidFill>
            <a:srgbClr val="92D050"/>
          </a:solidFill>
        </p:spPr>
        <p:txBody>
          <a:bodyPr>
            <a:noAutofit/>
          </a:bodyPr>
          <a:p>
            <a:pPr algn="ctr">
              <a:lnSpc>
                <a:spcPct val="250000"/>
              </a:lnSpc>
            </a:pPr>
            <a:r>
              <a:rPr dirty="0" sz="4000" lang="bn-IN" smtClean="0">
                <a:solidFill>
                  <a:schemeClr val="tx2"/>
                </a:solidFill>
              </a:rPr>
              <a:t>সবাইকে একগুচ্ছ ফুলের শুভেচ্ছা </a:t>
            </a:r>
            <a:endParaRPr dirty="0" sz="4000" lang="en-US">
              <a:solidFill>
                <a:schemeClr val="tx2"/>
              </a:solidFill>
            </a:endParaRPr>
          </a:p>
        </p:txBody>
      </p:sp>
      <p:pic>
        <p:nvPicPr>
          <p:cNvPr id="2097152" name="Content Placeholder 3" descr="golap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438400" y="1676400"/>
            <a:ext cx="2819400" cy="4572000"/>
          </a:xfrm>
        </p:spPr>
      </p:pic>
      <p:pic>
        <p:nvPicPr>
          <p:cNvPr id="2097153" name="Picture 4" descr="g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1676400"/>
            <a:ext cx="2466975" cy="4572000"/>
          </a:xfrm>
          <a:prstGeom prst="rect"/>
        </p:spPr>
      </p:pic>
      <p:pic>
        <p:nvPicPr>
          <p:cNvPr id="2097154" name="Picture 5" descr="g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257800" y="1676400"/>
            <a:ext cx="2667000" cy="4572000"/>
          </a:xfrm>
          <a:prstGeom prst="rect"/>
        </p:spPr>
      </p:pic>
      <p:sp>
        <p:nvSpPr>
          <p:cNvPr id="104858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>
          <a:solidFill>
            <a:srgbClr val="65FF65"/>
          </a:solidFill>
        </p:spPr>
        <p:txBody>
          <a:bodyPr>
            <a:normAutofit/>
          </a:bodyPr>
          <a:p>
            <a:pPr algn="ctr"/>
            <a:r>
              <a:rPr dirty="0" i="1" lang="bn-IN" smtClean="0">
                <a:solidFill>
                  <a:srgbClr val="36363D"/>
                </a:solidFill>
              </a:rPr>
              <a:t>আর্থ সামাজিক উন্নয়ন ও পরিবেশ রক্ষায় -</a:t>
            </a:r>
            <a:endParaRPr dirty="0" i="1" lang="en-US">
              <a:solidFill>
                <a:srgbClr val="36363D"/>
              </a:solidFill>
            </a:endParaRPr>
          </a:p>
        </p:txBody>
      </p:sp>
      <p:sp>
        <p:nvSpPr>
          <p:cNvPr id="1048632" name="TextBox 2"/>
          <p:cNvSpPr txBox="1"/>
          <p:nvPr/>
        </p:nvSpPr>
        <p:spPr>
          <a:xfrm>
            <a:off x="304800" y="2057400"/>
            <a:ext cx="7620000" cy="646331"/>
          </a:xfrm>
          <a:prstGeom prst="rect"/>
          <a:solidFill>
            <a:srgbClr val="002060"/>
          </a:solidFill>
        </p:spPr>
        <p:txBody>
          <a:bodyPr rtlCol="0" wrap="square">
            <a:spAutoFit/>
          </a:bodyPr>
          <a:p>
            <a:r>
              <a:rPr b="1" dirty="0" sz="3600" i="1" lang="bn-IN" smtClean="0">
                <a:solidFill>
                  <a:srgbClr val="00B050"/>
                </a:solidFill>
              </a:rPr>
              <a:t> বৃক্ষ রোপণঃ-  </a:t>
            </a:r>
            <a:endParaRPr b="1" dirty="0" sz="3600" i="1" lang="en-US">
              <a:solidFill>
                <a:srgbClr val="00B050"/>
              </a:solidFill>
            </a:endParaRPr>
          </a:p>
        </p:txBody>
      </p:sp>
      <p:pic>
        <p:nvPicPr>
          <p:cNvPr id="2097158" name="Picture 3" descr="images (2)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2667000"/>
            <a:ext cx="8153400" cy="3962399"/>
          </a:xfrm>
          <a:prstGeom prst="rect"/>
        </p:spPr>
      </p:pic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3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18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/>
      <p:bldP spid="10486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1" descr="images (4)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347787"/>
            <a:ext cx="8077199" cy="5510213"/>
          </a:xfrm>
          <a:prstGeom prst="rect"/>
        </p:spPr>
      </p:pic>
      <p:sp>
        <p:nvSpPr>
          <p:cNvPr id="1048634" name="TextBox 3"/>
          <p:cNvSpPr txBox="1"/>
          <p:nvPr/>
        </p:nvSpPr>
        <p:spPr>
          <a:xfrm>
            <a:off x="457200" y="457200"/>
            <a:ext cx="7391400" cy="815340"/>
          </a:xfrm>
          <a:prstGeom prst="rect"/>
          <a:solidFill>
            <a:srgbClr val="FF6600"/>
          </a:solidFill>
        </p:spPr>
        <p:txBody>
          <a:bodyPr rtlCol="0" wrap="square">
            <a:spAutoFit/>
          </a:bodyPr>
          <a:p>
            <a:pPr algn="ctr"/>
            <a:r>
              <a:rPr b="1" dirty="0" sz="4800" i="1" lang="bn-IN" smtClean="0">
                <a:solidFill>
                  <a:srgbClr val="36363D"/>
                </a:solidFill>
              </a:rPr>
              <a:t> কৃষিকাজ এর ক্ষেত্রে ঃ </a:t>
            </a:r>
            <a:endParaRPr b="1" dirty="0" sz="4800" i="1" lang="en-US">
              <a:solidFill>
                <a:srgbClr val="36363D"/>
              </a:solidFill>
            </a:endParaRPr>
          </a:p>
        </p:txBody>
      </p:sp>
      <p:sp>
        <p:nvSpPr>
          <p:cNvPr id="10486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1" descr="images (3)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52400" y="1905000"/>
            <a:ext cx="7924800" cy="4724400"/>
          </a:xfrm>
          <a:prstGeom prst="rect"/>
        </p:spPr>
      </p:pic>
      <p:sp>
        <p:nvSpPr>
          <p:cNvPr id="1048636" name="TextBox 3"/>
          <p:cNvSpPr txBox="1"/>
          <p:nvPr/>
        </p:nvSpPr>
        <p:spPr>
          <a:xfrm>
            <a:off x="457200" y="685800"/>
            <a:ext cx="6248400" cy="815340"/>
          </a:xfrm>
          <a:prstGeom prst="rect"/>
          <a:solidFill>
            <a:srgbClr val="FFCB00"/>
          </a:solidFill>
        </p:spPr>
        <p:txBody>
          <a:bodyPr rtlCol="0" wrap="square">
            <a:spAutoFit/>
          </a:bodyPr>
          <a:p>
            <a:pPr algn="ctr"/>
            <a:r>
              <a:rPr b="1" dirty="0" sz="4800" i="1" lang="bn-IN" smtClean="0"/>
              <a:t> মাংসের চাহিদা পূরন- </a:t>
            </a:r>
            <a:endParaRPr b="1" dirty="0" sz="4800" i="1" lang="en-US"/>
          </a:p>
        </p:txBody>
      </p:sp>
      <p:sp>
        <p:nvSpPr>
          <p:cNvPr id="10486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ransition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1" descr="images (8)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28600" y="1828800"/>
            <a:ext cx="7848600" cy="4876800"/>
          </a:xfrm>
          <a:prstGeom prst="rect"/>
        </p:spPr>
      </p:pic>
      <p:sp>
        <p:nvSpPr>
          <p:cNvPr id="1048638" name="TextBox 2"/>
          <p:cNvSpPr txBox="1"/>
          <p:nvPr/>
        </p:nvSpPr>
        <p:spPr>
          <a:xfrm>
            <a:off x="457200" y="533400"/>
            <a:ext cx="5334000" cy="815340"/>
          </a:xfrm>
          <a:prstGeom prst="rect"/>
          <a:solidFill>
            <a:srgbClr val="7030A0"/>
          </a:solidFill>
        </p:spPr>
        <p:txBody>
          <a:bodyPr rtlCol="0" wrap="square">
            <a:spAutoFit/>
          </a:bodyPr>
          <a:p>
            <a:pPr algn="ctr"/>
            <a:r>
              <a:rPr b="1" dirty="0" sz="4800" i="1" lang="bn-IN" smtClean="0">
                <a:solidFill>
                  <a:srgbClr val="00B050"/>
                </a:solidFill>
              </a:rPr>
              <a:t>অক্সিজেন পুরনে- </a:t>
            </a:r>
            <a:endParaRPr b="1" dirty="0" sz="4800" i="1" lang="en-US">
              <a:solidFill>
                <a:srgbClr val="00B050"/>
              </a:solidFill>
            </a:endParaRPr>
          </a:p>
        </p:txBody>
      </p:sp>
      <p:sp>
        <p:nvSpPr>
          <p:cNvPr id="104863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1" descr="images (7)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628774"/>
            <a:ext cx="8077200" cy="5229225"/>
          </a:xfrm>
          <a:prstGeom prst="rect"/>
        </p:spPr>
      </p:pic>
      <p:sp>
        <p:nvSpPr>
          <p:cNvPr id="1048640" name="TextBox 3"/>
          <p:cNvSpPr txBox="1"/>
          <p:nvPr/>
        </p:nvSpPr>
        <p:spPr>
          <a:xfrm>
            <a:off x="797718" y="368861"/>
            <a:ext cx="5946540" cy="815340"/>
          </a:xfrm>
          <a:prstGeom prst="rect"/>
          <a:solidFill>
            <a:srgbClr val="FFC000"/>
          </a:solidFill>
        </p:spPr>
        <p:txBody>
          <a:bodyPr rtlCol="0" wrap="square">
            <a:spAutoFit/>
          </a:bodyPr>
          <a:p>
            <a:r>
              <a:rPr b="1" dirty="0" sz="4800" i="1" lang="bn-IN" smtClean="0"/>
              <a:t>ঔষধ তৈরির জন্য- </a:t>
            </a:r>
            <a:endParaRPr b="1" dirty="0" sz="4800" i="1" lang="en-US"/>
          </a:p>
        </p:txBody>
      </p:sp>
      <p:sp>
        <p:nvSpPr>
          <p:cNvPr id="10486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1" descr="images (9)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267200" y="1524000"/>
            <a:ext cx="3810000" cy="5029200"/>
          </a:xfrm>
          <a:prstGeom prst="rect"/>
        </p:spPr>
      </p:pic>
      <p:sp>
        <p:nvSpPr>
          <p:cNvPr id="1048642" name="TextBox 2"/>
          <p:cNvSpPr txBox="1"/>
          <p:nvPr/>
        </p:nvSpPr>
        <p:spPr>
          <a:xfrm>
            <a:off x="304800" y="1"/>
            <a:ext cx="5486400" cy="1539239"/>
          </a:xfrm>
          <a:prstGeom prst="rect"/>
          <a:solidFill>
            <a:srgbClr val="330066"/>
          </a:solidFill>
        </p:spPr>
        <p:txBody>
          <a:bodyPr rtlCol="0" wrap="square">
            <a:spAutoFit/>
          </a:bodyPr>
          <a:p>
            <a:pPr algn="ctr"/>
            <a:r>
              <a:rPr b="1" dirty="0" sz="4800" i="1" lang="bn-IN" smtClean="0">
                <a:solidFill>
                  <a:srgbClr val="BF0000"/>
                </a:solidFill>
              </a:rPr>
              <a:t>আবহাওয়া  ও জলবায়ু  পরিবর্তনে  - </a:t>
            </a:r>
            <a:endParaRPr b="1" dirty="0" sz="4800" i="1" lang="en-US">
              <a:solidFill>
                <a:srgbClr val="BF0000"/>
              </a:solidFill>
            </a:endParaRPr>
          </a:p>
        </p:txBody>
      </p:sp>
      <p:sp>
        <p:nvSpPr>
          <p:cNvPr id="104864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  <p:pic>
        <p:nvPicPr>
          <p:cNvPr id="2097164" name="Picture 4" descr="images (10)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1524001"/>
            <a:ext cx="3810001" cy="5029200"/>
          </a:xfrm>
          <a:prstGeom prst="rect"/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extBox 2"/>
          <p:cNvSpPr txBox="1"/>
          <p:nvPr/>
        </p:nvSpPr>
        <p:spPr>
          <a:xfrm>
            <a:off x="685800" y="609600"/>
            <a:ext cx="5715000" cy="815340"/>
          </a:xfrm>
          <a:prstGeom prst="rect"/>
          <a:noFill/>
        </p:spPr>
        <p:txBody>
          <a:bodyPr rtlCol="0" wrap="square">
            <a:spAutoFit/>
          </a:bodyPr>
          <a:p>
            <a:pPr algn="ctr">
              <a:lnSpc>
                <a:spcPct val="100000"/>
              </a:lnSpc>
            </a:pPr>
            <a:r>
              <a:rPr b="1" dirty="0" sz="4800" i="1" lang="bn-IN" smtClean="0">
                <a:solidFill>
                  <a:srgbClr val="00B0F0"/>
                </a:solidFill>
              </a:rPr>
              <a:t>সবজি বা তরকারি - </a:t>
            </a:r>
            <a:endParaRPr b="1" dirty="0" sz="4800" i="1" lang="en-US">
              <a:solidFill>
                <a:srgbClr val="00B0F0"/>
              </a:solidFill>
            </a:endParaRPr>
          </a:p>
        </p:txBody>
      </p:sp>
      <p:pic>
        <p:nvPicPr>
          <p:cNvPr id="2097165" name="Picture 3" descr="images (1)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404937"/>
            <a:ext cx="8153400" cy="5453063"/>
          </a:xfrm>
          <a:prstGeom prst="rect"/>
        </p:spPr>
      </p:pic>
      <p:sp>
        <p:nvSpPr>
          <p:cNvPr id="10486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1" descr="images-1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524000"/>
            <a:ext cx="8153400" cy="5334000"/>
          </a:xfrm>
          <a:prstGeom prst="rect"/>
        </p:spPr>
      </p:pic>
      <p:sp>
        <p:nvSpPr>
          <p:cNvPr id="1048646" name="TextBox 2"/>
          <p:cNvSpPr txBox="1"/>
          <p:nvPr/>
        </p:nvSpPr>
        <p:spPr>
          <a:xfrm>
            <a:off x="457200" y="381000"/>
            <a:ext cx="6477000" cy="815340"/>
          </a:xfrm>
          <a:prstGeom prst="rect"/>
          <a:solidFill>
            <a:srgbClr val="65FF65"/>
          </a:solidFill>
        </p:spPr>
        <p:txBody>
          <a:bodyPr rtlCol="0" wrap="square">
            <a:spAutoFit/>
          </a:bodyPr>
          <a:p>
            <a:pPr algn="ctr"/>
            <a:r>
              <a:rPr b="1" dirty="0" sz="4800" i="1" lang="bn-IN" smtClean="0">
                <a:solidFill>
                  <a:schemeClr val="accent6">
                    <a:lumMod val="50000"/>
                  </a:schemeClr>
                </a:solidFill>
              </a:rPr>
              <a:t>ফল উৎপাদন- </a:t>
            </a:r>
            <a:endParaRPr b="1" dirty="0" sz="4800" i="1"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64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  <p:pic>
        <p:nvPicPr>
          <p:cNvPr id="2097167" name="Picture 2" descr="images (11)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114800" y="1066801"/>
            <a:ext cx="3752850" cy="5257800"/>
          </a:xfrm>
          <a:prstGeom prst="rect"/>
        </p:spPr>
      </p:pic>
      <p:pic>
        <p:nvPicPr>
          <p:cNvPr id="2097168" name="Picture 3" descr="PKLS2689_inline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52400" y="990600"/>
            <a:ext cx="3733800" cy="5381625"/>
          </a:xfrm>
          <a:prstGeom prst="rect"/>
        </p:spPr>
      </p:pic>
      <p:sp>
        <p:nvSpPr>
          <p:cNvPr id="1048649" name="TextBox 4"/>
          <p:cNvSpPr txBox="1"/>
          <p:nvPr/>
        </p:nvSpPr>
        <p:spPr>
          <a:xfrm>
            <a:off x="0" y="304800"/>
            <a:ext cx="8001000" cy="396240"/>
          </a:xfrm>
          <a:prstGeom prst="rect"/>
          <a:solidFill>
            <a:srgbClr val="FFCB00"/>
          </a:solidFill>
        </p:spPr>
        <p:txBody>
          <a:bodyPr rtlCol="0" wrap="square">
            <a:spAutoFit/>
          </a:bodyPr>
          <a:p>
            <a:r>
              <a:rPr dirty="0" sz="2000" lang="bn-IN" smtClean="0">
                <a:solidFill>
                  <a:srgbClr val="36363D"/>
                </a:solidFill>
              </a:rPr>
              <a:t> মানুষ ,পশু পাখি কিছু ভক্ষন করলে  বৃক্ষ রোপণ কারীর জন্য সদকা-  </a:t>
            </a:r>
            <a:endParaRPr dirty="0" sz="2000" lang="en-US">
              <a:solidFill>
                <a:srgbClr val="36363D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952500" y="194088"/>
            <a:ext cx="7239000" cy="1098364"/>
          </a:xfrm>
          <a:solidFill>
            <a:srgbClr val="FF6600"/>
          </a:solidFill>
        </p:spPr>
        <p:txBody>
          <a:bodyPr>
            <a:noAutofit/>
          </a:bodyPr>
          <a:p>
            <a:pPr algn="ctr">
              <a:lnSpc>
                <a:spcPct val="200000"/>
              </a:lnSpc>
            </a:pPr>
            <a:r>
              <a:rPr dirty="0" sz="4800" lang="bn-IN" smtClean="0">
                <a:solidFill>
                  <a:srgbClr val="36363D"/>
                </a:solidFill>
              </a:rPr>
              <a:t>হাদিসের শিক্ষা </a:t>
            </a:r>
            <a:endParaRPr dirty="0" sz="4800" lang="en-US">
              <a:solidFill>
                <a:srgbClr val="36363D"/>
              </a:solidFill>
            </a:endParaRPr>
          </a:p>
        </p:txBody>
      </p:sp>
      <p:sp>
        <p:nvSpPr>
          <p:cNvPr id="1048651" name="Content Placeholder 2"/>
          <p:cNvSpPr>
            <a:spLocks noGrp="1"/>
          </p:cNvSpPr>
          <p:nvPr>
            <p:ph idx="1"/>
          </p:nvPr>
        </p:nvSpPr>
        <p:spPr>
          <a:xfrm>
            <a:off x="457199" y="1740510"/>
            <a:ext cx="7239000" cy="4931736"/>
          </a:xfrm>
          <a:solidFill>
            <a:srgbClr val="FFC000"/>
          </a:solidFill>
        </p:spPr>
        <p:txBody>
          <a:bodyPr>
            <a:noAutofit/>
          </a:bodyPr>
          <a:p>
            <a:pPr>
              <a:buFont typeface="Wingdings" pitchFamily="2" charset="2"/>
              <a:buChar char="q"/>
            </a:pPr>
            <a:r>
              <a:rPr b="1" dirty="0" sz="2800" i="1" lang="bn-IN" smtClean="0">
                <a:solidFill>
                  <a:srgbClr val="0070C0"/>
                </a:solidFill>
              </a:rPr>
              <a:t>বৃক্ষ রোপন পুন্যের কাজ। </a:t>
            </a:r>
            <a:endParaRPr b="1" dirty="0" sz="2800" i="1" lang="bn-IN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b="1" dirty="0" sz="2800" i="1" lang="bn-IN" smtClean="0">
                <a:solidFill>
                  <a:srgbClr val="0070C0"/>
                </a:solidFill>
              </a:rPr>
              <a:t>বৃক্ষ রোপণের দ্বারা মানুষ আর্থিকভাবে লাভবান হয়। পরিবেশ সরক্ষিত থাকে। পাশাপাশি আখিরাতে ও প্রতিদান পাওয়া যায়। </a:t>
            </a:r>
            <a:endParaRPr b="1" dirty="0" sz="2800" i="1" lang="bn-IN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b="1" dirty="0" sz="2800" i="1" lang="bn-IN" smtClean="0">
                <a:solidFill>
                  <a:srgbClr val="0070C0"/>
                </a:solidFill>
              </a:rPr>
              <a:t>মহানবি (স) আমাদের বৃক্ষরোপণের  প্রতি উৎসাহ প্রদান করেছেন।</a:t>
            </a:r>
            <a:endParaRPr b="1" dirty="0" sz="2800" i="1" lang="bn-IN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b="1" dirty="0" sz="2800" i="1" lang="bn-IN" smtClean="0">
                <a:solidFill>
                  <a:srgbClr val="0070C0"/>
                </a:solidFill>
              </a:rPr>
              <a:t>মানুষের উৎপাদিত ফল, ফসলে পশু-পাখি ও অন্য মানুষের ও হক রয়েছে।</a:t>
            </a:r>
            <a:endParaRPr b="1" dirty="0" sz="2800" i="1" lang="bn-IN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b="1" dirty="0" sz="2800" i="1" lang="bn-IN" smtClean="0">
                <a:solidFill>
                  <a:srgbClr val="0070C0"/>
                </a:solidFill>
              </a:rPr>
              <a:t>উৎপাদিত ফল, ফসল থেকে কোনো প্রানী কিছু ভক্ষণ করলে তা বিনষ্ট হয় না ।বরং তা সদকা হিসেবে আবাদকারীর আমলনামায় লেখা হয়।  </a:t>
            </a:r>
            <a:endParaRPr b="1" dirty="0" sz="2800" i="1" lang="en-US">
              <a:solidFill>
                <a:srgbClr val="0070C0"/>
              </a:solidFill>
            </a:endParaRPr>
          </a:p>
        </p:txBody>
      </p:sp>
      <p:sp>
        <p:nvSpPr>
          <p:cNvPr id="104865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>
          <a:solidFill>
            <a:srgbClr val="000000"/>
          </a:solidFill>
        </p:spPr>
        <p:txBody>
          <a:bodyPr>
            <a:noAutofit/>
          </a:bodyPr>
          <a:p>
            <a:pPr algn="ctr">
              <a:lnSpc>
                <a:spcPct val="300000"/>
              </a:lnSpc>
            </a:pPr>
            <a:r>
              <a:rPr b="1" dirty="0" sz="4000" i="1" lang="bn-IN" smtClean="0">
                <a:solidFill>
                  <a:srgbClr val="02A5E3"/>
                </a:solidFill>
              </a:rPr>
              <a:t>শিক্ষক পরিচিতি </a:t>
            </a:r>
            <a:endParaRPr b="1" dirty="0" sz="4000" i="1" lang="en-US">
              <a:solidFill>
                <a:srgbClr val="02A5E3"/>
              </a:solidFill>
            </a:endParaRPr>
          </a:p>
        </p:txBody>
      </p:sp>
      <p:pic>
        <p:nvPicPr>
          <p:cNvPr id="2097155" name="Content Placeholder 4"/>
          <p:cNvPicPr>
            <a:picLocks noChangeAspect="1" noGrp="1"/>
          </p:cNvPicPr>
          <p:nvPr>
            <p:ph sz="half" idx="1"/>
          </p:nvPr>
        </p:nvPicPr>
        <p:blipFill>
          <a:blip xmlns:r="http://schemas.openxmlformats.org/officeDocument/2006/relationships" r:embed="rId1" cstate="print"/>
          <a:srcRect t="671" b="671"/>
          <a:stretch>
            <a:fillRect/>
          </a:stretch>
        </p:blipFill>
        <p:spPr>
          <a:xfrm>
            <a:off x="457200" y="2126286"/>
            <a:ext cx="3521075" cy="3473791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596" name="Content Placeholder 3"/>
          <p:cNvSpPr>
            <a:spLocks noGrp="1"/>
          </p:cNvSpPr>
          <p:nvPr>
            <p:ph sz="half" idx="2"/>
          </p:nvPr>
        </p:nvSpPr>
        <p:spPr>
          <a:solidFill>
            <a:srgbClr val="FFFFFF"/>
          </a:solidFill>
        </p:spPr>
        <p:txBody>
          <a:bodyPr>
            <a:normAutofit/>
          </a:bodyPr>
          <a:p>
            <a:r>
              <a:rPr dirty="0" lang="bn-IN" smtClean="0">
                <a:solidFill>
                  <a:srgbClr val="BF0000"/>
                </a:solidFill>
              </a:rPr>
              <a:t>মোঃ </a:t>
            </a:r>
            <a:r>
              <a:rPr dirty="0" lang="bn-IN" smtClean="0">
                <a:solidFill>
                  <a:srgbClr val="BF0000"/>
                </a:solidFill>
              </a:rPr>
              <a:t>ক</a:t>
            </a:r>
            <a:r>
              <a:rPr dirty="0" lang="bn-IN" smtClean="0">
                <a:solidFill>
                  <a:srgbClr val="BF0000"/>
                </a:solidFill>
              </a:rPr>
              <a:t>া</a:t>
            </a:r>
            <a:r>
              <a:rPr dirty="0" lang="bn-IN" smtClean="0">
                <a:solidFill>
                  <a:srgbClr val="BF0000"/>
                </a:solidFill>
              </a:rPr>
              <a:t>ম</a:t>
            </a:r>
            <a:r>
              <a:rPr dirty="0" lang="bn-IN" smtClean="0">
                <a:solidFill>
                  <a:srgbClr val="BF0000"/>
                </a:solidFill>
              </a:rPr>
              <a:t>র</a:t>
            </a:r>
            <a:r>
              <a:rPr dirty="0" lang="bn-IN" smtClean="0">
                <a:solidFill>
                  <a:srgbClr val="BF0000"/>
                </a:solidFill>
              </a:rPr>
              <a:t>ু</a:t>
            </a:r>
            <a:r>
              <a:rPr dirty="0" lang="bn-IN" smtClean="0">
                <a:solidFill>
                  <a:srgbClr val="BF0000"/>
                </a:solidFill>
              </a:rPr>
              <a:t>ল</a:t>
            </a:r>
            <a:r>
              <a:rPr dirty="0" lang="en-US" smtClean="0">
                <a:solidFill>
                  <a:srgbClr val="BF0000"/>
                </a:solidFill>
              </a:rPr>
              <a:t> </a:t>
            </a:r>
            <a:r>
              <a:rPr dirty="0" lang="en-US" smtClean="0">
                <a:solidFill>
                  <a:srgbClr val="BF0000"/>
                </a:solidFill>
              </a:rPr>
              <a:t>ই</a:t>
            </a:r>
            <a:r>
              <a:rPr dirty="0" lang="en-US" smtClean="0">
                <a:solidFill>
                  <a:srgbClr val="BF0000"/>
                </a:solidFill>
              </a:rPr>
              <a:t>স</a:t>
            </a:r>
            <a:r>
              <a:rPr dirty="0" lang="en-US" smtClean="0">
                <a:solidFill>
                  <a:srgbClr val="BF0000"/>
                </a:solidFill>
              </a:rPr>
              <a:t>ল</a:t>
            </a:r>
            <a:r>
              <a:rPr dirty="0" lang="en-US" smtClean="0">
                <a:solidFill>
                  <a:srgbClr val="BF0000"/>
                </a:solidFill>
              </a:rPr>
              <a:t>া</a:t>
            </a:r>
            <a:r>
              <a:rPr dirty="0" lang="en-US" smtClean="0">
                <a:solidFill>
                  <a:srgbClr val="BF0000"/>
                </a:solidFill>
              </a:rPr>
              <a:t>ম</a:t>
            </a:r>
            <a:r>
              <a:rPr dirty="0" lang="en-US" smtClean="0">
                <a:solidFill>
                  <a:srgbClr val="BF0000"/>
                </a:solidFill>
              </a:rPr>
              <a:t> </a:t>
            </a:r>
            <a:r>
              <a:rPr dirty="0" lang="bn-IN" smtClean="0">
                <a:solidFill>
                  <a:srgbClr val="BF0000"/>
                </a:solidFill>
              </a:rPr>
              <a:t> </a:t>
            </a:r>
            <a:endParaRPr altLang="en-US" lang="zh-CN">
              <a:solidFill>
                <a:srgbClr val="BF0000"/>
              </a:solidFill>
            </a:endParaRPr>
          </a:p>
          <a:p>
            <a:r>
              <a:rPr dirty="0" lang="bn-IN" smtClean="0">
                <a:solidFill>
                  <a:srgbClr val="BF0000"/>
                </a:solidFill>
              </a:rPr>
              <a:t>সহকারি শিক্ষক </a:t>
            </a:r>
            <a:endParaRPr dirty="0" lang="bn-IN" smtClean="0">
              <a:solidFill>
                <a:srgbClr val="BF0000"/>
              </a:solidFill>
            </a:endParaRPr>
          </a:p>
          <a:p>
            <a:r>
              <a:rPr dirty="0" lang="bn-IN" smtClean="0">
                <a:solidFill>
                  <a:srgbClr val="BF0000"/>
                </a:solidFill>
              </a:rPr>
              <a:t>নোয়াখ</a:t>
            </a:r>
            <a:r>
              <a:rPr dirty="0" lang="bn-IN" smtClean="0">
                <a:solidFill>
                  <a:srgbClr val="BF0000"/>
                </a:solidFill>
              </a:rPr>
              <a:t>া</a:t>
            </a:r>
            <a:r>
              <a:rPr dirty="0" lang="bn-IN" smtClean="0">
                <a:solidFill>
                  <a:srgbClr val="BF0000"/>
                </a:solidFill>
              </a:rPr>
              <a:t>ল</a:t>
            </a:r>
            <a:r>
              <a:rPr dirty="0" lang="bn-IN" smtClean="0">
                <a:solidFill>
                  <a:srgbClr val="BF0000"/>
                </a:solidFill>
              </a:rPr>
              <a:t>ী</a:t>
            </a:r>
            <a:r>
              <a:rPr dirty="0" lang="en-US" smtClean="0">
                <a:solidFill>
                  <a:srgbClr val="BF0000"/>
                </a:solidFill>
              </a:rPr>
              <a:t> </a:t>
            </a:r>
            <a:r>
              <a:rPr dirty="0" lang="en-US" smtClean="0">
                <a:solidFill>
                  <a:srgbClr val="BF0000"/>
                </a:solidFill>
              </a:rPr>
              <a:t>জ</a:t>
            </a:r>
            <a:r>
              <a:rPr dirty="0" lang="en-US" smtClean="0">
                <a:solidFill>
                  <a:srgbClr val="BF0000"/>
                </a:solidFill>
              </a:rPr>
              <a:t>ি</a:t>
            </a:r>
            <a:r>
              <a:rPr dirty="0" lang="en-US" smtClean="0">
                <a:solidFill>
                  <a:srgbClr val="BF0000"/>
                </a:solidFill>
              </a:rPr>
              <a:t>ল</a:t>
            </a:r>
            <a:r>
              <a:rPr dirty="0" lang="en-US" smtClean="0">
                <a:solidFill>
                  <a:srgbClr val="BF0000"/>
                </a:solidFill>
              </a:rPr>
              <a:t>া</a:t>
            </a:r>
            <a:r>
              <a:rPr dirty="0" lang="en-US" smtClean="0">
                <a:solidFill>
                  <a:srgbClr val="BF0000"/>
                </a:solidFill>
              </a:rPr>
              <a:t> </a:t>
            </a:r>
            <a:r>
              <a:rPr dirty="0" lang="en-US" smtClean="0">
                <a:solidFill>
                  <a:srgbClr val="BF0000"/>
                </a:solidFill>
              </a:rPr>
              <a:t>স</a:t>
            </a:r>
            <a:r>
              <a:rPr dirty="0" lang="en-US" smtClean="0">
                <a:solidFill>
                  <a:srgbClr val="BF0000"/>
                </a:solidFill>
              </a:rPr>
              <a:t>্ক</a:t>
            </a:r>
            <a:r>
              <a:rPr dirty="0" lang="en-US" smtClean="0">
                <a:solidFill>
                  <a:srgbClr val="BF0000"/>
                </a:solidFill>
              </a:rPr>
              <a:t>ু</a:t>
            </a:r>
            <a:r>
              <a:rPr dirty="0" lang="en-US" smtClean="0">
                <a:solidFill>
                  <a:srgbClr val="BF0000"/>
                </a:solidFill>
              </a:rPr>
              <a:t>ল</a:t>
            </a:r>
            <a:r>
              <a:rPr dirty="0" lang="en-US" smtClean="0">
                <a:solidFill>
                  <a:srgbClr val="BF0000"/>
                </a:solidFill>
              </a:rPr>
              <a:t> </a:t>
            </a:r>
            <a:r>
              <a:rPr dirty="0" lang="bn-IN" smtClean="0">
                <a:solidFill>
                  <a:srgbClr val="BF0000"/>
                </a:solidFill>
              </a:rPr>
              <a:t> </a:t>
            </a:r>
            <a:endParaRPr altLang="en-US" lang="zh-CN">
              <a:solidFill>
                <a:srgbClr val="BF0000"/>
              </a:solidFill>
            </a:endParaRPr>
          </a:p>
          <a:p>
            <a:r>
              <a:rPr dirty="0" lang="bn-IN" smtClean="0">
                <a:solidFill>
                  <a:srgbClr val="BF0000"/>
                </a:solidFill>
              </a:rPr>
              <a:t>নোয়াখ</a:t>
            </a:r>
            <a:r>
              <a:rPr dirty="0" lang="bn-IN" smtClean="0">
                <a:solidFill>
                  <a:srgbClr val="BF0000"/>
                </a:solidFill>
              </a:rPr>
              <a:t>া</a:t>
            </a:r>
            <a:r>
              <a:rPr dirty="0" lang="bn-IN" smtClean="0">
                <a:solidFill>
                  <a:srgbClr val="BF0000"/>
                </a:solidFill>
              </a:rPr>
              <a:t>ল</a:t>
            </a:r>
            <a:r>
              <a:rPr dirty="0" lang="bn-IN" smtClean="0">
                <a:solidFill>
                  <a:srgbClr val="BF0000"/>
                </a:solidFill>
              </a:rPr>
              <a:t>ী</a:t>
            </a:r>
            <a:r>
              <a:rPr dirty="0" lang="en-US" smtClean="0">
                <a:solidFill>
                  <a:srgbClr val="BF0000"/>
                </a:solidFill>
              </a:rPr>
              <a:t>,</a:t>
            </a:r>
            <a:r>
              <a:rPr dirty="0" lang="en-US" smtClean="0">
                <a:solidFill>
                  <a:srgbClr val="BF0000"/>
                </a:solidFill>
              </a:rPr>
              <a:t>স</a:t>
            </a:r>
            <a:r>
              <a:rPr dirty="0" lang="en-US" smtClean="0">
                <a:solidFill>
                  <a:srgbClr val="BF0000"/>
                </a:solidFill>
              </a:rPr>
              <a:t>দ</a:t>
            </a:r>
            <a:r>
              <a:rPr dirty="0" lang="en-US" smtClean="0">
                <a:solidFill>
                  <a:srgbClr val="BF0000"/>
                </a:solidFill>
              </a:rPr>
              <a:t>র</a:t>
            </a:r>
            <a:r>
              <a:rPr dirty="0" lang="bn-IN" smtClean="0">
                <a:solidFill>
                  <a:srgbClr val="BF0000"/>
                </a:solidFill>
              </a:rPr>
              <a:t> </a:t>
            </a:r>
            <a:endParaRPr altLang="en-US" lang="zh-CN">
              <a:solidFill>
                <a:srgbClr val="BF0000"/>
              </a:solidFill>
            </a:endParaRPr>
          </a:p>
          <a:p>
            <a:r>
              <a:rPr dirty="0" lang="bn-IN" smtClean="0">
                <a:solidFill>
                  <a:srgbClr val="BF0000"/>
                </a:solidFill>
              </a:rPr>
              <a:t>মোবাইল নং- ০১</a:t>
            </a:r>
            <a:r>
              <a:rPr dirty="0" lang="bn-IN" smtClean="0">
                <a:solidFill>
                  <a:srgbClr val="BF0000"/>
                </a:solidFill>
              </a:rPr>
              <a:t>৮</a:t>
            </a:r>
            <a:r>
              <a:rPr dirty="0" lang="bn-IN" smtClean="0">
                <a:solidFill>
                  <a:srgbClr val="BF0000"/>
                </a:solidFill>
              </a:rPr>
              <a:t>১</a:t>
            </a:r>
            <a:r>
              <a:rPr dirty="0" lang="bn-IN" smtClean="0">
                <a:solidFill>
                  <a:srgbClr val="BF0000"/>
                </a:solidFill>
              </a:rPr>
              <a:t>২</a:t>
            </a:r>
            <a:r>
              <a:rPr dirty="0" lang="bn-IN" smtClean="0">
                <a:solidFill>
                  <a:srgbClr val="BF0000"/>
                </a:solidFill>
              </a:rPr>
              <a:t>৪</a:t>
            </a:r>
            <a:r>
              <a:rPr dirty="0" lang="bn-IN" smtClean="0">
                <a:solidFill>
                  <a:srgbClr val="BF0000"/>
                </a:solidFill>
              </a:rPr>
              <a:t>৩</a:t>
            </a:r>
            <a:r>
              <a:rPr dirty="0" lang="bn-IN" smtClean="0">
                <a:solidFill>
                  <a:srgbClr val="BF0000"/>
                </a:solidFill>
              </a:rPr>
              <a:t>২</a:t>
            </a:r>
            <a:r>
              <a:rPr dirty="0" lang="bn-IN" smtClean="0">
                <a:solidFill>
                  <a:srgbClr val="BF0000"/>
                </a:solidFill>
              </a:rPr>
              <a:t>১</a:t>
            </a:r>
            <a:r>
              <a:rPr dirty="0" lang="bn-IN" smtClean="0">
                <a:solidFill>
                  <a:srgbClr val="BF0000"/>
                </a:solidFill>
              </a:rPr>
              <a:t>১</a:t>
            </a:r>
            <a:r>
              <a:rPr dirty="0" lang="bn-IN" smtClean="0">
                <a:solidFill>
                  <a:srgbClr val="BF0000"/>
                </a:solidFill>
              </a:rPr>
              <a:t>৬</a:t>
            </a:r>
            <a:r>
              <a:rPr dirty="0" lang="bn-IN" smtClean="0">
                <a:solidFill>
                  <a:srgbClr val="BF0000"/>
                </a:solidFill>
              </a:rPr>
              <a:t> </a:t>
            </a:r>
            <a:endParaRPr altLang="en-US" lang="zh-CN">
              <a:solidFill>
                <a:srgbClr val="BF0000"/>
              </a:solidFill>
            </a:endParaRPr>
          </a:p>
          <a:p>
            <a:r>
              <a:rPr dirty="0" lang="bn-IN" smtClean="0">
                <a:solidFill>
                  <a:srgbClr val="BF0000"/>
                </a:solidFill>
              </a:rPr>
              <a:t>ই-মেইল </a:t>
            </a:r>
            <a:r>
              <a:rPr dirty="0" lang="en-US" smtClean="0">
                <a:solidFill>
                  <a:srgbClr val="BF0000"/>
                </a:solidFill>
              </a:rPr>
              <a:t>–t</a:t>
            </a:r>
            <a:r>
              <a:rPr dirty="0" lang="en-US" smtClean="0">
                <a:solidFill>
                  <a:srgbClr val="BF0000"/>
                </a:solidFill>
              </a:rPr>
              <a:t>k</a:t>
            </a:r>
            <a:r>
              <a:rPr dirty="0" lang="en-US" smtClean="0">
                <a:solidFill>
                  <a:srgbClr val="BF0000"/>
                </a:solidFill>
              </a:rPr>
              <a:t>a</a:t>
            </a:r>
            <a:r>
              <a:rPr dirty="0" lang="en-US" smtClean="0">
                <a:solidFill>
                  <a:srgbClr val="BF0000"/>
                </a:solidFill>
              </a:rPr>
              <a:t>m</a:t>
            </a:r>
            <a:r>
              <a:rPr dirty="0" lang="en-US" smtClean="0">
                <a:solidFill>
                  <a:srgbClr val="BF0000"/>
                </a:solidFill>
              </a:rPr>
              <a:t>r</a:t>
            </a:r>
            <a:r>
              <a:rPr dirty="0" lang="en-US" smtClean="0">
                <a:solidFill>
                  <a:srgbClr val="BF0000"/>
                </a:solidFill>
              </a:rPr>
              <a:t>u</a:t>
            </a:r>
            <a:r>
              <a:rPr dirty="0" lang="en-US" smtClean="0">
                <a:solidFill>
                  <a:srgbClr val="BF0000"/>
                </a:solidFill>
              </a:rPr>
              <a:t>l</a:t>
            </a:r>
            <a:r>
              <a:rPr dirty="0" lang="en-US" smtClean="0">
                <a:solidFill>
                  <a:srgbClr val="BF0000"/>
                </a:solidFill>
              </a:rPr>
              <a:t>i</a:t>
            </a:r>
            <a:r>
              <a:rPr dirty="0" lang="en-US" smtClean="0">
                <a:solidFill>
                  <a:srgbClr val="BF0000"/>
                </a:solidFill>
              </a:rPr>
              <a:t>s</a:t>
            </a:r>
            <a:r>
              <a:rPr dirty="0" lang="en-US" smtClean="0">
                <a:solidFill>
                  <a:srgbClr val="BF0000"/>
                </a:solidFill>
              </a:rPr>
              <a:t>l</a:t>
            </a:r>
            <a:r>
              <a:rPr dirty="0" lang="en-US" smtClean="0">
                <a:solidFill>
                  <a:srgbClr val="BF0000"/>
                </a:solidFill>
              </a:rPr>
              <a:t>a</a:t>
            </a:r>
            <a:r>
              <a:rPr dirty="0" lang="en-US" smtClean="0">
                <a:solidFill>
                  <a:srgbClr val="BF0000"/>
                </a:solidFill>
              </a:rPr>
              <a:t>m</a:t>
            </a:r>
            <a:r>
              <a:rPr dirty="0" lang="en-US" smtClean="0">
                <a:solidFill>
                  <a:srgbClr val="BF0000"/>
                </a:solidFill>
              </a:rPr>
              <a:t>1</a:t>
            </a:r>
            <a:r>
              <a:rPr dirty="0" lang="en-US" smtClean="0">
                <a:solidFill>
                  <a:srgbClr val="BF0000"/>
                </a:solidFill>
              </a:rPr>
              <a:t>3</a:t>
            </a:r>
            <a:r>
              <a:rPr dirty="0" lang="en-US" smtClean="0">
                <a:solidFill>
                  <a:srgbClr val="BF0000"/>
                </a:solidFill>
              </a:rPr>
              <a:t>0</a:t>
            </a:r>
            <a:r>
              <a:rPr dirty="0" lang="en-US" smtClean="0">
                <a:solidFill>
                  <a:srgbClr val="BF0000"/>
                </a:solidFill>
              </a:rPr>
              <a:t>@</a:t>
            </a:r>
            <a:r>
              <a:rPr dirty="0" lang="en-US" smtClean="0">
                <a:solidFill>
                  <a:srgbClr val="BF0000"/>
                </a:solidFill>
              </a:rPr>
              <a:t>g</a:t>
            </a:r>
            <a:r>
              <a:rPr dirty="0" lang="en-US" smtClean="0">
                <a:solidFill>
                  <a:srgbClr val="BF0000"/>
                </a:solidFill>
              </a:rPr>
              <a:t>m</a:t>
            </a:r>
            <a:r>
              <a:rPr dirty="0" lang="en-US" smtClean="0">
                <a:solidFill>
                  <a:srgbClr val="BF0000"/>
                </a:solidFill>
              </a:rPr>
              <a:t>a</a:t>
            </a:r>
            <a:r>
              <a:rPr dirty="0" lang="en-US" smtClean="0">
                <a:solidFill>
                  <a:srgbClr val="BF0000"/>
                </a:solidFill>
              </a:rPr>
              <a:t>i</a:t>
            </a:r>
            <a:r>
              <a:rPr dirty="0" lang="en-US" smtClean="0">
                <a:solidFill>
                  <a:srgbClr val="BF0000"/>
                </a:solidFill>
              </a:rPr>
              <a:t>l</a:t>
            </a:r>
            <a:r>
              <a:rPr dirty="0" lang="en-US" smtClean="0">
                <a:solidFill>
                  <a:srgbClr val="BF0000"/>
                </a:solidFill>
              </a:rPr>
              <a:t>.</a:t>
            </a:r>
            <a:r>
              <a:rPr dirty="0" lang="en-US" smtClean="0">
                <a:solidFill>
                  <a:srgbClr val="BF0000"/>
                </a:solidFill>
              </a:rPr>
              <a:t>c</a:t>
            </a:r>
            <a:r>
              <a:rPr dirty="0" lang="en-US" smtClean="0">
                <a:solidFill>
                  <a:srgbClr val="BF0000"/>
                </a:solidFill>
              </a:rPr>
              <a:t>o</a:t>
            </a:r>
            <a:r>
              <a:rPr dirty="0" lang="en-US" smtClean="0">
                <a:solidFill>
                  <a:srgbClr val="BF0000"/>
                </a:solidFill>
              </a:rPr>
              <a:t>m</a:t>
            </a:r>
            <a:endParaRPr dirty="0" lang="en-US">
              <a:solidFill>
                <a:srgbClr val="BF0000"/>
              </a:solidFill>
            </a:endParaRPr>
          </a:p>
        </p:txBody>
      </p:sp>
      <p:sp>
        <p:nvSpPr>
          <p:cNvPr id="104859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>
            <a:normAutofit/>
          </a:bodyPr>
          <a:p>
            <a:pPr algn="ctr"/>
            <a:r>
              <a:rPr dirty="0" sz="6000" lang="bn-IN" smtClean="0"/>
              <a:t>দলীয় কাজ-</a:t>
            </a:r>
            <a:endParaRPr dirty="0" sz="6000" lang="en-US"/>
          </a:p>
        </p:txBody>
      </p:sp>
      <p:sp>
        <p:nvSpPr>
          <p:cNvPr id="1048654" name="Content Placeholder 2"/>
          <p:cNvSpPr>
            <a:spLocks noGrp="1"/>
          </p:cNvSpPr>
          <p:nvPr>
            <p:ph idx="1"/>
          </p:nvPr>
        </p:nvSpPr>
        <p:spPr>
          <a:xfrm>
            <a:off x="700679" y="2223452"/>
            <a:ext cx="7239000" cy="4846320"/>
          </a:xfrm>
          <a:solidFill>
            <a:srgbClr val="330066"/>
          </a:solidFill>
        </p:spPr>
        <p:txBody>
          <a:bodyPr>
            <a:normAutofit/>
          </a:bodyPr>
          <a:p>
            <a:pPr>
              <a:buNone/>
            </a:pPr>
            <a:r>
              <a:rPr b="1" dirty="0" sz="5400" i="1" lang="bn-IN" smtClean="0">
                <a:solidFill>
                  <a:srgbClr val="00B050"/>
                </a:solidFill>
                <a:latin typeface="Droid Sans Mono"/>
                <a:cs typeface="Droid Sans Mono"/>
              </a:rPr>
              <a:t>আর্থ – সামাজিক উন্নয়ন ও পরিবেশ রক্ষায় উক্ত হাদিসের গুরুত্ব বর্ণনা কর ।</a:t>
            </a:r>
            <a:endParaRPr b="1" dirty="0" sz="5400" i="1" lang="en-US">
              <a:solidFill>
                <a:srgbClr val="00B050"/>
              </a:solidFill>
              <a:latin typeface="Droid Sans Mono"/>
              <a:cs typeface="Droid Sans Mono"/>
            </a:endParaRPr>
          </a:p>
        </p:txBody>
      </p:sp>
      <p:sp>
        <p:nvSpPr>
          <p:cNvPr id="104865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14"/>
                                        <p:tgtEl>
                                          <p:spTgt spid="1048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3" grpId="0"/>
      <p:bldP spid="104865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</p:bgPr>
    </p:bg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1143000"/>
          </a:xfrm>
          <a:solidFill>
            <a:srgbClr val="330066"/>
          </a:solidFill>
        </p:spPr>
        <p:txBody>
          <a:bodyPr>
            <a:noAutofit/>
          </a:bodyPr>
          <a:p>
            <a:pPr algn="ctr">
              <a:lnSpc>
                <a:spcPct val="200000"/>
              </a:lnSpc>
            </a:pPr>
            <a:r>
              <a:rPr dirty="0" sz="6000" i="1" lang="bn-IN" smtClean="0">
                <a:solidFill>
                  <a:srgbClr val="FF0000"/>
                </a:solidFill>
              </a:rPr>
              <a:t> মূল্যায়ন </a:t>
            </a:r>
            <a:endParaRPr dirty="0" sz="6000" i="1" lang="en-US">
              <a:solidFill>
                <a:srgbClr val="FF0000"/>
              </a:solidFill>
            </a:endParaRPr>
          </a:p>
        </p:txBody>
      </p:sp>
      <p:sp>
        <p:nvSpPr>
          <p:cNvPr id="1048657" name="Content Placeholder 2"/>
          <p:cNvSpPr>
            <a:spLocks noGrp="1"/>
          </p:cNvSpPr>
          <p:nvPr>
            <p:ph idx="1"/>
          </p:nvPr>
        </p:nvSpPr>
        <p:spPr>
          <a:xfrm>
            <a:off x="457199" y="1685615"/>
            <a:ext cx="7372943" cy="2124384"/>
          </a:xfrm>
          <a:solidFill>
            <a:srgbClr val="FFCB00"/>
          </a:solidFill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dirty="0" sz="3600" lang="bn-IN" smtClean="0"/>
              <a:t>১। বৃক্ষ এর আরবি প্রতিশব্দ কোনটি ?</a:t>
            </a:r>
            <a:endParaRPr dirty="0" sz="3600" lang="bn-IN" smtClean="0"/>
          </a:p>
          <a:p>
            <a:pPr>
              <a:lnSpc>
                <a:spcPct val="100000"/>
              </a:lnSpc>
            </a:pPr>
            <a:r>
              <a:rPr dirty="0" sz="3600" lang="bn-IN" smtClean="0"/>
              <a:t>(ক) জারআন  (খ) গারসান   (গ) তাইরান   (ঘ)  ইয়াগরিসু </a:t>
            </a:r>
            <a:endParaRPr dirty="0" sz="3600" lang="bn-IN" smtClean="0"/>
          </a:p>
          <a:p>
            <a:pPr>
              <a:lnSpc>
                <a:spcPct val="100000"/>
              </a:lnSpc>
            </a:pPr>
            <a:endParaRPr dirty="0" sz="3600" lang="bn-IN" smtClean="0"/>
          </a:p>
          <a:p>
            <a:pPr>
              <a:lnSpc>
                <a:spcPct val="100000"/>
              </a:lnSpc>
            </a:pPr>
            <a:endParaRPr dirty="0" sz="3600" lang="bn-IN" smtClean="0"/>
          </a:p>
        </p:txBody>
      </p:sp>
      <p:sp>
        <p:nvSpPr>
          <p:cNvPr id="104865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  <p:sp>
        <p:nvSpPr>
          <p:cNvPr id="1048659" name="Flowchart: Connector 4"/>
          <p:cNvSpPr/>
          <p:nvPr/>
        </p:nvSpPr>
        <p:spPr>
          <a:xfrm>
            <a:off x="6629400" y="2971800"/>
            <a:ext cx="990600" cy="685800"/>
          </a:xfrm>
          <a:prstGeom prst="flowChartConnector"/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600" lang="bn-IN" smtClean="0"/>
              <a:t> খ </a:t>
            </a:r>
            <a:endParaRPr dirty="0" sz="3600" lang="en-US"/>
          </a:p>
        </p:txBody>
      </p:sp>
      <p:sp>
        <p:nvSpPr>
          <p:cNvPr id="1048660" name="Flowchart: Connector 5"/>
          <p:cNvSpPr/>
          <p:nvPr/>
        </p:nvSpPr>
        <p:spPr>
          <a:xfrm>
            <a:off x="6858000" y="5181600"/>
            <a:ext cx="1219200" cy="533400"/>
          </a:xfrm>
          <a:prstGeom prst="flowChartConnector"/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i="1" lang="bn-IN" smtClean="0"/>
              <a:t> গ </a:t>
            </a:r>
            <a:endParaRPr b="1" dirty="0" sz="3600" i="1" lang="en-US"/>
          </a:p>
        </p:txBody>
      </p:sp>
      <p:sp>
        <p:nvSpPr>
          <p:cNvPr id="1048661" name="Rectangle 6"/>
          <p:cNvSpPr/>
          <p:nvPr/>
        </p:nvSpPr>
        <p:spPr>
          <a:xfrm>
            <a:off x="479712" y="4223853"/>
            <a:ext cx="6978658" cy="2225041"/>
          </a:xfrm>
          <a:prstGeom prst="rect"/>
        </p:spPr>
        <p:txBody>
          <a:bodyPr wrap="square">
            <a:spAutoFit/>
          </a:bodyPr>
          <a:p>
            <a:r>
              <a:rPr dirty="0" sz="3600" lang="bn-IN" smtClean="0">
                <a:solidFill>
                  <a:srgbClr val="BF0000"/>
                </a:solidFill>
              </a:rPr>
              <a:t>২। মানুষের উৎপাদিত ফল , ফসলে  কাদের হক রয়েছে।</a:t>
            </a:r>
            <a:endParaRPr dirty="0" sz="3600" lang="bn-IN" smtClean="0">
              <a:solidFill>
                <a:srgbClr val="BF0000"/>
              </a:solidFill>
            </a:endParaRPr>
          </a:p>
          <a:p>
            <a:r>
              <a:rPr dirty="0" sz="3600" lang="bn-IN" smtClean="0">
                <a:solidFill>
                  <a:srgbClr val="BF0000"/>
                </a:solidFill>
              </a:rPr>
              <a:t>(ক) মুসলমানদের    (খ) হিন্দুদের (গ) পশু ও অন্য মানুষদের   (ঘ)  চাষিদের  </a:t>
            </a:r>
            <a:endParaRPr dirty="0" sz="3600" lang="en-US">
              <a:solidFill>
                <a:srgbClr val="BF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7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2"/>
                                        <p:tgtEl>
                                          <p:spTgt spid="1048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7"/>
                                        <p:tgtEl>
                                          <p:spTgt spid="1048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22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9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34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6" grpId="0"/>
      <p:bldP spid="1048657" grpId="0" uiExpand="1" build="p"/>
      <p:bldP spid="1048659" grpId="0" animBg="1"/>
      <p:bldP spid="1048660" grpId="0" animBg="1"/>
      <p:bldP spid="10486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solidFill>
            <a:srgbClr val="330066"/>
          </a:solidFill>
        </p:spPr>
        <p:txBody>
          <a:bodyPr>
            <a:normAutofit fontScale="90000"/>
          </a:bodyPr>
          <a:p>
            <a:pPr algn="ctr">
              <a:lnSpc>
                <a:spcPct val="200000"/>
              </a:lnSpc>
            </a:pPr>
            <a:r>
              <a:rPr dirty="0" sz="6000" i="1" lang="bn-IN" smtClean="0">
                <a:solidFill>
                  <a:srgbClr val="FF0000"/>
                </a:solidFill>
              </a:rPr>
              <a:t>বাড়ির কাজ </a:t>
            </a:r>
            <a:endParaRPr dirty="0" sz="6000" i="1" lang="en-US">
              <a:solidFill>
                <a:srgbClr val="FF0000"/>
              </a:solidFill>
            </a:endParaRPr>
          </a:p>
        </p:txBody>
      </p:sp>
      <p:sp>
        <p:nvSpPr>
          <p:cNvPr id="1048663" name="Content Placeholder 2"/>
          <p:cNvSpPr>
            <a:spLocks noGrp="1"/>
          </p:cNvSpPr>
          <p:nvPr>
            <p:ph idx="1"/>
          </p:nvPr>
        </p:nvSpPr>
        <p:spPr>
          <a:xfrm>
            <a:off x="264904" y="3005769"/>
            <a:ext cx="7599480" cy="4846320"/>
          </a:xfrm>
          <a:solidFill>
            <a:srgbClr val="0000FF"/>
          </a:solidFill>
        </p:spPr>
        <p:txBody>
          <a:bodyPr>
            <a:normAutofit/>
          </a:bodyPr>
          <a:p>
            <a:r>
              <a:rPr b="1" dirty="0" sz="6000" i="1" lang="bn-IN" smtClean="0">
                <a:solidFill>
                  <a:srgbClr val="00B050"/>
                </a:solidFill>
              </a:rPr>
              <a:t>নিজ নিজ বাড়িতে একটি করে গাছ লাগাবে এবং শিক্ষককে তা জানাবে। </a:t>
            </a:r>
            <a:endParaRPr b="1" dirty="0" sz="6000" i="1" lang="en-US">
              <a:solidFill>
                <a:srgbClr val="00B050"/>
              </a:solidFill>
            </a:endParaRPr>
          </a:p>
        </p:txBody>
      </p:sp>
      <p:sp>
        <p:nvSpPr>
          <p:cNvPr id="104866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7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4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2" grpId="0"/>
      <p:bldP spid="10486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>
          <a:solidFill>
            <a:srgbClr val="330066"/>
          </a:solidFill>
        </p:spPr>
        <p:txBody>
          <a:bodyPr>
            <a:noAutofit/>
          </a:bodyPr>
          <a:p>
            <a:pPr algn="ctr"/>
            <a:r>
              <a:rPr dirty="0" sz="8000" i="1" lang="bn-IN" smtClean="0">
                <a:solidFill>
                  <a:srgbClr val="BF0000"/>
                </a:solidFill>
              </a:rPr>
              <a:t>ধন্যবাদ </a:t>
            </a:r>
            <a:endParaRPr dirty="0" sz="8000" i="1" lang="en-US">
              <a:solidFill>
                <a:srgbClr val="BF0000"/>
              </a:solidFill>
            </a:endParaRPr>
          </a:p>
        </p:txBody>
      </p:sp>
      <p:sp>
        <p:nvSpPr>
          <p:cNvPr id="104866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  <p:pic>
        <p:nvPicPr>
          <p:cNvPr id="2097169" name="Picture 3" descr="images (5)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600200"/>
            <a:ext cx="8153400" cy="4876799"/>
          </a:xfrm>
          <a:prstGeom prst="rect"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>
            <a:normAutofit fontScale="90000"/>
          </a:bodyPr>
          <a:p>
            <a:pPr algn="ctr">
              <a:lnSpc>
                <a:spcPct val="200000"/>
              </a:lnSpc>
            </a:pPr>
            <a:r>
              <a:rPr dirty="0" sz="4800" lang="bn-IN" smtClean="0">
                <a:solidFill>
                  <a:srgbClr val="F46D43"/>
                </a:solidFill>
              </a:rPr>
              <a:t>পাঠ পরিচিতি </a:t>
            </a:r>
            <a:endParaRPr dirty="0" sz="4800" lang="en-US">
              <a:solidFill>
                <a:srgbClr val="F46D43"/>
              </a:solidFill>
            </a:endParaRPr>
          </a:p>
        </p:txBody>
      </p:sp>
      <p:sp>
        <p:nvSpPr>
          <p:cNvPr id="1048599" name="Content Placeholder 2"/>
          <p:cNvSpPr>
            <a:spLocks noGrp="1"/>
          </p:cNvSpPr>
          <p:nvPr>
            <p:ph sz="half" idx="1"/>
          </p:nvPr>
        </p:nvSpPr>
        <p:spPr>
          <a:solidFill>
            <a:srgbClr val="000000"/>
          </a:solidFill>
        </p:spPr>
        <p:txBody>
          <a:bodyPr>
            <a:noAutofit/>
          </a:bodyPr>
          <a:p>
            <a:r>
              <a:rPr dirty="0" sz="4800" lang="bn-IN" smtClean="0">
                <a:solidFill>
                  <a:srgbClr val="02A5E3"/>
                </a:solidFill>
              </a:rPr>
              <a:t>ইসলাম ও নৈতিক শিক্ষা </a:t>
            </a:r>
            <a:endParaRPr dirty="0" sz="4800" lang="bn-IN" smtClean="0">
              <a:solidFill>
                <a:srgbClr val="02A5E3"/>
              </a:solidFill>
            </a:endParaRPr>
          </a:p>
          <a:p>
            <a:r>
              <a:rPr dirty="0" sz="4800" lang="bn-IN" smtClean="0">
                <a:solidFill>
                  <a:srgbClr val="02A5E3"/>
                </a:solidFill>
              </a:rPr>
              <a:t>নবম- দশম শ্রেণি </a:t>
            </a:r>
            <a:endParaRPr dirty="0" sz="4800" lang="bn-IN" smtClean="0">
              <a:solidFill>
                <a:srgbClr val="02A5E3"/>
              </a:solidFill>
            </a:endParaRPr>
          </a:p>
          <a:p>
            <a:endParaRPr dirty="0" sz="4800" lang="bn-IN" smtClean="0">
              <a:solidFill>
                <a:srgbClr val="02A5E3"/>
              </a:solidFill>
            </a:endParaRPr>
          </a:p>
          <a:p>
            <a:endParaRPr dirty="0" sz="4800" lang="bn-IN" smtClean="0">
              <a:solidFill>
                <a:srgbClr val="02A5E3"/>
              </a:solidFill>
            </a:endParaRPr>
          </a:p>
          <a:p>
            <a:endParaRPr dirty="0" sz="4800" lang="bn-IN" smtClean="0">
              <a:solidFill>
                <a:srgbClr val="02A5E3"/>
              </a:solidFill>
            </a:endParaRPr>
          </a:p>
          <a:p>
            <a:endParaRPr dirty="0" sz="4800" lang="bn-IN" smtClean="0">
              <a:solidFill>
                <a:srgbClr val="02A5E3"/>
              </a:solidFill>
            </a:endParaRPr>
          </a:p>
          <a:p>
            <a:r>
              <a:rPr dirty="0" sz="4800" lang="bn-IN" smtClean="0">
                <a:solidFill>
                  <a:srgbClr val="02A5E3"/>
                </a:solidFill>
              </a:rPr>
              <a:t>জাতীয় শিক্ষাক্রম ও পাঠ্যপুস্তক বোর্ড , ঢাকা  </a:t>
            </a:r>
            <a:endParaRPr dirty="0" sz="4800" lang="en-US">
              <a:solidFill>
                <a:srgbClr val="02A5E3"/>
              </a:solidFill>
            </a:endParaRPr>
          </a:p>
        </p:txBody>
      </p:sp>
      <p:sp>
        <p:nvSpPr>
          <p:cNvPr id="1048600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38298" cy="4813716"/>
          </a:xfrm>
          <a:solidFill>
            <a:srgbClr val="993300"/>
          </a:solidFill>
        </p:spPr>
        <p:txBody>
          <a:bodyPr>
            <a:noAutofit/>
          </a:bodyPr>
          <a:p>
            <a:r>
              <a:rPr dirty="0" sz="3600" lang="bn-IN" smtClean="0">
                <a:solidFill>
                  <a:srgbClr val="02A5E3"/>
                </a:solidFill>
              </a:rPr>
              <a:t>অধ্যায় – দ্বিতীয় </a:t>
            </a:r>
            <a:endParaRPr dirty="0" sz="3600" lang="bn-IN" smtClean="0">
              <a:solidFill>
                <a:srgbClr val="02A5E3"/>
              </a:solidFill>
            </a:endParaRPr>
          </a:p>
          <a:p>
            <a:r>
              <a:rPr dirty="0" sz="3600" lang="bn-IN" smtClean="0">
                <a:solidFill>
                  <a:srgbClr val="02A5E3"/>
                </a:solidFill>
              </a:rPr>
              <a:t>শরীয়তের উৎস </a:t>
            </a:r>
            <a:endParaRPr dirty="0" sz="3600" lang="bn-IN" smtClean="0">
              <a:solidFill>
                <a:srgbClr val="02A5E3"/>
              </a:solidFill>
            </a:endParaRPr>
          </a:p>
          <a:p>
            <a:r>
              <a:rPr dirty="0" sz="3600" lang="bn-IN" smtClean="0">
                <a:solidFill>
                  <a:srgbClr val="02A5E3"/>
                </a:solidFill>
              </a:rPr>
              <a:t>হাদিস নং- ০৪ </a:t>
            </a:r>
            <a:endParaRPr dirty="0" sz="3600" lang="bn-IN" smtClean="0">
              <a:solidFill>
                <a:srgbClr val="02A5E3"/>
              </a:solidFill>
            </a:endParaRPr>
          </a:p>
          <a:p>
            <a:r>
              <a:rPr dirty="0" sz="3600" lang="bn-IN" smtClean="0">
                <a:solidFill>
                  <a:srgbClr val="02A5E3"/>
                </a:solidFill>
              </a:rPr>
              <a:t>বৃক্ষ রোপণ </a:t>
            </a:r>
            <a:endParaRPr dirty="0" sz="3600" lang="bn-IN" smtClean="0">
              <a:solidFill>
                <a:srgbClr val="02A5E3"/>
              </a:solidFill>
            </a:endParaRPr>
          </a:p>
          <a:p>
            <a:r>
              <a:rPr dirty="0" sz="3600" lang="bn-IN" smtClean="0">
                <a:solidFill>
                  <a:srgbClr val="02A5E3"/>
                </a:solidFill>
              </a:rPr>
              <a:t>সময়- ৫০ মিনিট </a:t>
            </a:r>
            <a:endParaRPr dirty="0" sz="3600" lang="bn-IN" smtClean="0">
              <a:solidFill>
                <a:srgbClr val="02A5E3"/>
              </a:solidFill>
            </a:endParaRPr>
          </a:p>
          <a:p>
            <a:r>
              <a:rPr dirty="0" sz="3600" lang="bn-IN" smtClean="0">
                <a:solidFill>
                  <a:srgbClr val="02A5E3"/>
                </a:solidFill>
              </a:rPr>
              <a:t>তারিখ- </a:t>
            </a:r>
            <a:r>
              <a:rPr dirty="0" sz="3600" lang="bn-IN" smtClean="0">
                <a:solidFill>
                  <a:srgbClr val="02A5E3"/>
                </a:solidFill>
              </a:rPr>
              <a:t>১২-০৫ -২</a:t>
            </a:r>
            <a:r>
              <a:rPr dirty="0" sz="3600" lang="bn-IN" smtClean="0">
                <a:solidFill>
                  <a:srgbClr val="02A5E3"/>
                </a:solidFill>
              </a:rPr>
              <a:t>০২০ </a:t>
            </a:r>
            <a:endParaRPr dirty="0" sz="3600" lang="bn-IN" smtClean="0">
              <a:solidFill>
                <a:srgbClr val="02A5E3"/>
              </a:solidFill>
            </a:endParaRPr>
          </a:p>
          <a:p>
            <a:r>
              <a:rPr sz="3600" lang="bn-IN" smtClean="0">
                <a:solidFill>
                  <a:srgbClr val="02A5E3"/>
                </a:solidFill>
              </a:rPr>
              <a:t>পৃষ্ঠা নং- ৭৫ </a:t>
            </a:r>
            <a:endParaRPr dirty="0" sz="3600" lang="bn-IN" smtClean="0">
              <a:solidFill>
                <a:srgbClr val="02A5E3"/>
              </a:solidFill>
            </a:endParaRPr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1" descr="images (2)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6199" y="1497798"/>
            <a:ext cx="8077200" cy="4171950"/>
          </a:xfrm>
          <a:prstGeom prst="rect"/>
        </p:spPr>
      </p:pic>
      <p:sp>
        <p:nvSpPr>
          <p:cNvPr id="104860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  <p:sp>
        <p:nvSpPr>
          <p:cNvPr id="1048606" name="TextBox 3"/>
          <p:cNvSpPr txBox="1"/>
          <p:nvPr/>
        </p:nvSpPr>
        <p:spPr>
          <a:xfrm>
            <a:off x="762000" y="711200"/>
            <a:ext cx="4648200" cy="421640"/>
          </a:xfrm>
          <a:prstGeom prst="rect"/>
          <a:solidFill>
            <a:srgbClr val="FFCB00"/>
          </a:solidFill>
        </p:spPr>
        <p:txBody>
          <a:bodyPr anchor="b" anchorCtr="1" rtlCol="0" wrap="square">
            <a:spAutoFit/>
          </a:bodyPr>
          <a:p>
            <a:pPr algn="ctr">
              <a:lnSpc>
                <a:spcPct val="50000"/>
              </a:lnSpc>
            </a:pPr>
            <a:r>
              <a:rPr b="1" dirty="0" sz="4400" i="1" lang="bn-IN" smtClean="0">
                <a:solidFill>
                  <a:srgbClr val="FF6600"/>
                </a:solidFill>
              </a:rPr>
              <a:t>এখানে কি করছে? </a:t>
            </a:r>
            <a:endParaRPr b="1" dirty="0" sz="4400" i="1" lang="en-US">
              <a:solidFill>
                <a:srgbClr val="FF6600"/>
              </a:solidFill>
            </a:endParaRPr>
          </a:p>
        </p:txBody>
      </p:sp>
      <p:sp>
        <p:nvSpPr>
          <p:cNvPr id="1048607" name="TextBox 4"/>
          <p:cNvSpPr txBox="1"/>
          <p:nvPr/>
        </p:nvSpPr>
        <p:spPr>
          <a:xfrm>
            <a:off x="1143000" y="6019800"/>
            <a:ext cx="5943600" cy="646331"/>
          </a:xfrm>
          <a:prstGeom prst="rect"/>
          <a:solidFill>
            <a:srgbClr val="330066"/>
          </a:solidFill>
        </p:spPr>
        <p:txBody>
          <a:bodyPr rtlCol="0" wrap="square">
            <a:spAutoFit/>
          </a:bodyPr>
          <a:p>
            <a:pPr algn="ctr"/>
            <a:r>
              <a:rPr b="1" dirty="0" sz="3600" i="1" lang="bn-IN" smtClean="0">
                <a:solidFill>
                  <a:srgbClr val="F46D43"/>
                </a:solidFill>
              </a:rPr>
              <a:t> বৃক্ষ রোপণ করছে।  </a:t>
            </a:r>
            <a:endParaRPr b="1" dirty="0" sz="3600" i="1" lang="en-US">
              <a:solidFill>
                <a:srgbClr val="F46D43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7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2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>
          <a:solidFill>
            <a:srgbClr val="FFCB00"/>
          </a:solidFill>
        </p:spPr>
        <p:txBody>
          <a:bodyPr>
            <a:noAutofit/>
          </a:bodyPr>
          <a:p>
            <a:pPr algn="ctr">
              <a:lnSpc>
                <a:spcPct val="300000"/>
              </a:lnSpc>
            </a:pPr>
            <a:r>
              <a:rPr b="0" dirty="0" sz="4400" i="1" lang="bn-IN" smtClean="0">
                <a:solidFill>
                  <a:schemeClr val="accent6">
                    <a:lumMod val="75000"/>
                  </a:schemeClr>
                </a:solidFill>
              </a:rPr>
              <a:t>আজ পড়বো - </a:t>
            </a:r>
            <a:endParaRPr b="0" dirty="0" sz="4400" i="1"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48609" name="Content Placeholder 2"/>
          <p:cNvSpPr>
            <a:spLocks noGrp="1"/>
          </p:cNvSpPr>
          <p:nvPr>
            <p:ph idx="1"/>
          </p:nvPr>
        </p:nvSpPr>
        <p:spPr>
          <a:solidFill>
            <a:srgbClr val="000000"/>
          </a:solidFill>
        </p:spPr>
        <p:txBody>
          <a:bodyPr>
            <a:normAutofit/>
          </a:bodyPr>
          <a:p>
            <a:r>
              <a:rPr b="1" dirty="0" sz="8000" i="1" lang="bn-IN" smtClean="0">
                <a:solidFill>
                  <a:srgbClr val="00B050"/>
                </a:solidFill>
                <a:latin typeface="Noto Sans Gurmukhi UI"/>
                <a:cs typeface="Noto Sans Gurmukhi UI"/>
              </a:rPr>
              <a:t>বৃক্ষ রোপণ সম্পর্কিত হাদিস </a:t>
            </a:r>
            <a:endParaRPr b="1" dirty="0" sz="8000" i="1" lang="en-US">
              <a:solidFill>
                <a:srgbClr val="00B050"/>
              </a:solidFill>
              <a:latin typeface="Noto Sans Gurmukhi UI"/>
              <a:cs typeface="Noto Sans Gurmukhi UI"/>
            </a:endParaRPr>
          </a:p>
        </p:txBody>
      </p:sp>
      <p:sp>
        <p:nvSpPr>
          <p:cNvPr id="10486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2"/>
                                        <p:tgtEl>
                                          <p:spTgt spid="104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8" grpId="0"/>
      <p:bldP spid="104860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457200" y="-255743"/>
            <a:ext cx="7239000" cy="1143000"/>
          </a:xfrm>
          <a:solidFill>
            <a:srgbClr val="FF6600"/>
          </a:solidFill>
        </p:spPr>
        <p:txBody>
          <a:bodyPr>
            <a:normAutofit/>
          </a:bodyPr>
          <a:p>
            <a:pPr algn="ctr">
              <a:lnSpc>
                <a:spcPct val="200000"/>
              </a:lnSpc>
            </a:pPr>
            <a:r>
              <a:rPr b="1" dirty="0" i="1" lang="bn-IN" smtClean="0">
                <a:solidFill>
                  <a:srgbClr val="36363D"/>
                </a:solidFill>
              </a:rPr>
              <a:t>পাঠ শেষে বলতে ও লিখতে পারবে </a:t>
            </a:r>
            <a:endParaRPr b="1" dirty="0" i="1" lang="en-US">
              <a:solidFill>
                <a:srgbClr val="36363D"/>
              </a:solidFill>
            </a:endParaRPr>
          </a:p>
        </p:txBody>
      </p:sp>
      <p:sp>
        <p:nvSpPr>
          <p:cNvPr id="1048612" name="Content Placeholder 2"/>
          <p:cNvSpPr>
            <a:spLocks noGrp="1"/>
          </p:cNvSpPr>
          <p:nvPr>
            <p:ph idx="1"/>
          </p:nvPr>
        </p:nvSpPr>
        <p:spPr>
          <a:xfrm>
            <a:off x="457200" y="1005840"/>
            <a:ext cx="7372942" cy="5745980"/>
          </a:xfrm>
          <a:solidFill>
            <a:srgbClr val="000000"/>
          </a:solidFill>
        </p:spPr>
        <p:txBody>
          <a:bodyPr>
            <a:noAutofit/>
          </a:bodyPr>
          <a:p>
            <a:r>
              <a:rPr b="1" dirty="0" sz="3600" i="1" lang="bn-IN" smtClean="0">
                <a:solidFill>
                  <a:srgbClr val="FFC000"/>
                </a:solidFill>
              </a:rPr>
              <a:t>বৃক্ষ রোপণ</a:t>
            </a:r>
            <a:r>
              <a:rPr b="1" dirty="0" sz="3600" i="1" lang="en-US" smtClean="0">
                <a:solidFill>
                  <a:srgbClr val="FFC000"/>
                </a:solidFill>
              </a:rPr>
              <a:t> </a:t>
            </a:r>
            <a:r>
              <a:rPr b="1" dirty="0" sz="3600" i="1" lang="bn-IN" smtClean="0">
                <a:solidFill>
                  <a:srgbClr val="FFC000"/>
                </a:solidFill>
              </a:rPr>
              <a:t> সম্পর্কিত  হাদিসের  অনুবাদ লিখতে ও বলতে পারবে। </a:t>
            </a:r>
            <a:endParaRPr b="1" dirty="0" sz="3600" i="1" lang="bn-IN" smtClean="0">
              <a:solidFill>
                <a:srgbClr val="FFC000"/>
              </a:solidFill>
            </a:endParaRPr>
          </a:p>
          <a:p>
            <a:r>
              <a:rPr b="1" dirty="0" sz="3600" i="1" lang="bn-IN" smtClean="0">
                <a:solidFill>
                  <a:srgbClr val="FFC000"/>
                </a:solidFill>
              </a:rPr>
              <a:t>বৃক্ষ রোপণ করলে আর্থিক লাভ , পরিবেশ  সংরক্ষিত হয় ব্যাখ্যা করতে পারবে।</a:t>
            </a:r>
            <a:endParaRPr b="1" dirty="0" sz="3600" i="1" lang="bn-IN" smtClean="0">
              <a:solidFill>
                <a:srgbClr val="FFC000"/>
              </a:solidFill>
            </a:endParaRPr>
          </a:p>
          <a:p>
            <a:r>
              <a:rPr b="1" dirty="0" sz="3600" i="1" lang="bn-IN" smtClean="0">
                <a:solidFill>
                  <a:srgbClr val="FFC000"/>
                </a:solidFill>
              </a:rPr>
              <a:t> উৎপাদিত  ফল , ফসল থেকে কোন প্রাণী কিছু ভক্ষণ করলে তা বিনষ্ট হয় না । বরং তা সদকা হিসাবে আবাদকারীর আমলনামায় </a:t>
            </a:r>
            <a:r>
              <a:rPr b="1" sz="3600" i="1" lang="bn-IN" smtClean="0">
                <a:solidFill>
                  <a:srgbClr val="FFC000"/>
                </a:solidFill>
              </a:rPr>
              <a:t>লেখা হয় তা বর্ণনা করতে পারবে। </a:t>
            </a:r>
            <a:endParaRPr b="1" dirty="0" sz="3600" i="1" lang="bn-IN" smtClean="0">
              <a:solidFill>
                <a:srgbClr val="FFC000"/>
              </a:solidFill>
            </a:endParaRPr>
          </a:p>
          <a:p>
            <a:endParaRPr b="1" dirty="0" sz="3600" i="1" lang="en-US">
              <a:solidFill>
                <a:srgbClr val="FFC000"/>
              </a:solidFill>
            </a:endParaRPr>
          </a:p>
        </p:txBody>
      </p:sp>
      <p:sp>
        <p:nvSpPr>
          <p:cNvPr id="10486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ransition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-228600" y="2648505"/>
            <a:ext cx="8144471" cy="3947281"/>
          </a:xfrm>
          <a:solidFill>
            <a:srgbClr val="FFCB00"/>
          </a:solidFill>
        </p:spPr>
        <p:txBody>
          <a:bodyPr>
            <a:noAutofit/>
          </a:bodyPr>
          <a:p>
            <a:pPr algn="ctr"/>
            <a:r>
              <a:rPr dirty="0" sz="4400" i="1" lang="bn-IN" smtClean="0">
                <a:solidFill>
                  <a:srgbClr val="BF0000"/>
                </a:solidFill>
              </a:rPr>
              <a:t> অর্থ ঃ কোনো মুসলমান  যদি বৃক্ষ রোপণ করে কিংবা কোনো ফসল আবাদ করে , এরপর তা থেকে কোনো পাখি মানুষ বা চতুস্পদ জন্তু ভক্ষন করে তবে  তা তার জন্য সদকা হিসাবে গণ্য হবে।  </a:t>
            </a:r>
            <a:endParaRPr dirty="0" sz="4400" i="1" lang="en-US">
              <a:solidFill>
                <a:srgbClr val="BF0000"/>
              </a:solidFill>
            </a:endParaRPr>
          </a:p>
        </p:txBody>
      </p:sp>
      <p:sp>
        <p:nvSpPr>
          <p:cNvPr id="1048620" name="Text Placeholder 2"/>
          <p:cNvSpPr>
            <a:spLocks noGrp="1"/>
          </p:cNvSpPr>
          <p:nvPr>
            <p:ph type="body" idx="1"/>
          </p:nvPr>
        </p:nvSpPr>
        <p:spPr>
          <a:xfrm>
            <a:off x="366285" y="-242909"/>
            <a:ext cx="7660482" cy="2891415"/>
          </a:xfrm>
          <a:solidFill>
            <a:srgbClr val="000080"/>
          </a:solidFill>
        </p:spPr>
        <p:txBody>
          <a:bodyPr>
            <a:noAutofit/>
          </a:bodyPr>
          <a:p>
            <a:pPr algn="l"/>
            <a:r>
              <a:rPr b="1" dirty="0" sz="3600" i="1" lang="bn-IN" smtClean="0">
                <a:solidFill>
                  <a:srgbClr val="F46D43"/>
                </a:solidFill>
              </a:rPr>
              <a:t> মা মিন মুসলিমিন  ইয়াগরিসু গারসান আও ইয়াজরাউ  জারআন ফাইয়াকুলু  মিনহু তায়রান আও ইন্সানুন আউ বাহিমাতুন ইল্লা কানা লাহু বিহি সাদাকাতুন।   আল- হাদিস</a:t>
            </a:r>
            <a:endParaRPr b="1" dirty="0" sz="3600" i="1" lang="en-US">
              <a:solidFill>
                <a:srgbClr val="F46D43"/>
              </a:solidFill>
            </a:endParaRPr>
          </a:p>
        </p:txBody>
      </p:sp>
      <p:sp>
        <p:nvSpPr>
          <p:cNvPr id="10486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00"/>
        </a:solidFill>
      </p:bgPr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1" descr="1586768893491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6200000">
            <a:off x="2201346" y="-524947"/>
            <a:ext cx="4741307" cy="9144000"/>
          </a:xfrm>
          <a:prstGeom prst="rect"/>
        </p:spPr>
      </p:pic>
      <p:sp>
        <p:nvSpPr>
          <p:cNvPr id="1048622" name="TextBox 2"/>
          <p:cNvSpPr txBox="1"/>
          <p:nvPr/>
        </p:nvSpPr>
        <p:spPr>
          <a:xfrm>
            <a:off x="304800" y="533400"/>
            <a:ext cx="8382000" cy="1158240"/>
          </a:xfrm>
          <a:prstGeom prst="rect"/>
          <a:solidFill>
            <a:srgbClr val="002060"/>
          </a:solidFill>
        </p:spPr>
        <p:txBody>
          <a:bodyPr rtlCol="0" wrap="square">
            <a:spAutoFit/>
          </a:bodyPr>
          <a:p>
            <a:r>
              <a:rPr b="1" dirty="0" sz="3600" i="1" lang="bn-IN" smtClean="0">
                <a:solidFill>
                  <a:srgbClr val="02A5E3"/>
                </a:solidFill>
              </a:rPr>
              <a:t>এসো আমরা কিছু আরবি শব্দের সঙ্গে পরিচিত হই- </a:t>
            </a:r>
            <a:endParaRPr b="1" dirty="0" sz="3600" i="1" lang="en-US">
              <a:solidFill>
                <a:srgbClr val="02A5E3"/>
              </a:solidFill>
            </a:endParaRPr>
          </a:p>
        </p:txBody>
      </p:sp>
      <p:sp>
        <p:nvSpPr>
          <p:cNvPr id="10486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7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2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 anchor="ctr" anchorCtr="1"/>
          <a:p>
            <a:r>
              <a:rPr dirty="0" sz="7200" i="1" lang="bn-IN" smtClean="0">
                <a:solidFill>
                  <a:srgbClr val="002060"/>
                </a:solidFill>
              </a:rPr>
              <a:t>একক কাজ-</a:t>
            </a:r>
            <a:endParaRPr dirty="0" sz="7200" i="1" lang="en-US">
              <a:solidFill>
                <a:srgbClr val="002060"/>
              </a:solidFill>
            </a:endParaRPr>
          </a:p>
        </p:txBody>
      </p:sp>
      <p:sp>
        <p:nvSpPr>
          <p:cNvPr id="1048625" name="Content Placeholder 2"/>
          <p:cNvSpPr>
            <a:spLocks noGrp="1"/>
          </p:cNvSpPr>
          <p:nvPr>
            <p:ph idx="1"/>
          </p:nvPr>
        </p:nvSpPr>
        <p:spPr>
          <a:xfrm>
            <a:off x="457199" y="2886933"/>
            <a:ext cx="7239000" cy="4846320"/>
          </a:xfrm>
          <a:solidFill>
            <a:srgbClr val="330066"/>
          </a:solidFill>
          <a:ln>
            <a:solidFill>
              <a:srgbClr val="00B0F0"/>
            </a:solidFill>
            <a:prstDash val="solid"/>
          </a:ln>
        </p:spPr>
        <p:txBody>
          <a:bodyPr>
            <a:normAutofit/>
          </a:bodyPr>
          <a:p>
            <a:r>
              <a:rPr b="1" dirty="0" sz="6600" i="1" lang="bn-IN" smtClean="0">
                <a:solidFill>
                  <a:srgbClr val="BF0000"/>
                </a:solidFill>
                <a:latin typeface="SutonnyMJ"/>
                <a:cs typeface="SutonnyMJ"/>
              </a:rPr>
              <a:t> বৃক্ষ রোপণ সম্পর্কিত হাদিসটির অনুবাদ লিখ । </a:t>
            </a:r>
            <a:endParaRPr b="1" dirty="0" sz="6600" i="1" lang="en-US">
              <a:solidFill>
                <a:srgbClr val="BF0000"/>
              </a:solidFill>
              <a:latin typeface="SutonnyMJ"/>
              <a:cs typeface="SutonnyMJ"/>
            </a:endParaRPr>
          </a:p>
        </p:txBody>
      </p:sp>
      <p:sp>
        <p:nvSpPr>
          <p:cNvPr id="104862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bn-IN" smtClean="0"/>
              <a:t>ূতাজুল</a:t>
            </a:r>
            <a:endParaRPr lang="en-US"/>
          </a:p>
        </p:txBody>
      </p:sp>
    </p:spTree>
  </p:cSld>
  <p:clrMapOvr>
    <a:masterClrMapping/>
  </p:clrMapOvr>
  <p:transition>
    <p:pull dir="ld"/>
  </p:transition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lastClr="000000" val="windowText"/>
      </a:dk1>
      <a:lt1>
        <a:sysClr lastClr="FFFFFF" val="window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r="5400000" dist="25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r="5400000" dist="254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r="5400000" dist="254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dir="t" rig="contrasting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algn="tl" flip="none" sx="50000" sy="5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সবাইকে একগুচ্ছ ফুলের শুভেচ্ছা </dc:title>
  <dc:creator>habib rahman</dc:creator>
  <cp:lastModifiedBy>habib rahman</cp:lastModifiedBy>
  <dcterms:created xsi:type="dcterms:W3CDTF">2006-08-15T00:00:00Z</dcterms:created>
  <dcterms:modified xsi:type="dcterms:W3CDTF">2020-06-02T13:29:28Z</dcterms:modified>
</cp:coreProperties>
</file>