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95" autoAdjust="0"/>
  </p:normalViewPr>
  <p:slideViewPr>
    <p:cSldViewPr>
      <p:cViewPr varScale="1">
        <p:scale>
          <a:sx n="66" d="100"/>
          <a:sy n="66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C4288-1D69-4E45-81D4-ED01FCCB99C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A8BD5-22B2-4142-A1E5-DC961F2E5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3"/>
            <a:ext cx="284480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3"/>
            <a:ext cx="284480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3"/>
            <a:ext cx="284480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272" y="46494"/>
            <a:ext cx="12052512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222145" y="138192"/>
            <a:ext cx="11747712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3"/>
            <a:ext cx="284480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3"/>
            <a:ext cx="284480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24603"/>
            <a:ext cx="284480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24603"/>
            <a:ext cx="284480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24603"/>
            <a:ext cx="284480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24603"/>
            <a:ext cx="284480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24603"/>
            <a:ext cx="284480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272" y="46494"/>
            <a:ext cx="12052512" cy="6783090"/>
          </a:xfrm>
          <a:prstGeom prst="rect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35698" y="88059"/>
            <a:ext cx="11900113" cy="6688132"/>
          </a:xfrm>
          <a:prstGeom prst="rect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28600"/>
            <a:ext cx="11811000" cy="632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1000" y="2540000"/>
            <a:ext cx="5588000" cy="133003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7970" tIns="48985" rIns="97970" bIns="48985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bn-BD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87500" y="1219200"/>
            <a:ext cx="9274175" cy="3886200"/>
            <a:chOff x="914400" y="762000"/>
            <a:chExt cx="7572375" cy="4972050"/>
          </a:xfrm>
        </p:grpSpPr>
        <p:pic>
          <p:nvPicPr>
            <p:cNvPr id="2" name="Picture 1" descr="5ty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581400"/>
              <a:ext cx="2124075" cy="21526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 descr="76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3886200"/>
              <a:ext cx="2276475" cy="18192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t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7600" y="2590800"/>
              <a:ext cx="1981200" cy="16859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u567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600" y="762000"/>
              <a:ext cx="2124075" cy="21526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yuy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8400" y="762000"/>
              <a:ext cx="2238375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4295775" y="304801"/>
            <a:ext cx="3086100" cy="688768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3833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 কী ?</a:t>
            </a:r>
            <a:endParaRPr lang="en-US" sz="3833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5257802"/>
            <a:ext cx="11811000" cy="1227569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just"/>
            <a:r>
              <a:rPr lang="bn-BD" sz="3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 একটি ক্ষতিকর প্রোগ্রাম যা কম্পিউটারে প্রবেশ করে কম্পিউটারের </a:t>
            </a:r>
            <a:r>
              <a:rPr lang="en-US" sz="3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		</a:t>
            </a:r>
            <a:r>
              <a:rPr lang="bn-BD" sz="3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ক্ষতি করে থাকে</a:t>
            </a:r>
            <a:endParaRPr lang="en-US" sz="3667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7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7225" y="457202"/>
            <a:ext cx="3851275" cy="1291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5166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pPr algn="ctr"/>
            <a:r>
              <a:rPr lang="bn-BD" sz="2583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 মিনিট </a:t>
            </a:r>
            <a:endParaRPr lang="en-US" sz="2583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2650" y="4419601"/>
            <a:ext cx="8486775" cy="1560865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marL="795977" indent="-795977">
              <a:buFont typeface="+mj-lt"/>
              <a:buAutoNum type="arabicPeriod"/>
            </a:pPr>
            <a:r>
              <a:rPr lang="bn-BD" sz="47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ভাইরাস কী ?</a:t>
            </a:r>
          </a:p>
          <a:p>
            <a:pPr marL="795977" indent="-795977">
              <a:buFont typeface="+mj-lt"/>
              <a:buAutoNum type="arabicPeriod"/>
            </a:pPr>
            <a:r>
              <a:rPr lang="bn-BD" sz="47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ভাইরাসের পূর্ণ রূপ  লিখ ।</a:t>
            </a:r>
            <a:endParaRPr lang="en-US" sz="47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8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752600"/>
            <a:ext cx="30003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020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0" y="1295401"/>
            <a:ext cx="8318500" cy="1868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7970" tIns="48985" rIns="97970" bIns="48985" rtlCol="0">
            <a:spAutoFit/>
          </a:bodyPr>
          <a:lstStyle/>
          <a:p>
            <a:r>
              <a:rPr lang="bn-BD" sz="3833" b="1" dirty="0">
                <a:ln w="0"/>
                <a:latin typeface="NikoshBAN" pitchFamily="2" charset="0"/>
                <a:cs typeface="NikoshBAN" pitchFamily="2" charset="0"/>
              </a:rPr>
              <a:t>‘</a:t>
            </a:r>
            <a:r>
              <a:rPr lang="en-US" sz="3833" b="1" dirty="0">
                <a:ln w="0"/>
                <a:latin typeface="NikoshBAN" pitchFamily="2" charset="0"/>
                <a:cs typeface="NikoshBAN" pitchFamily="2" charset="0"/>
              </a:rPr>
              <a:t>University of new Haven</a:t>
            </a:r>
            <a:r>
              <a:rPr lang="bn-BD" sz="3833" b="1" dirty="0">
                <a:ln w="0"/>
                <a:latin typeface="NikoshBAN" pitchFamily="2" charset="0"/>
                <a:cs typeface="NikoshBAN" pitchFamily="2" charset="0"/>
              </a:rPr>
              <a:t>’</a:t>
            </a:r>
            <a:r>
              <a:rPr lang="en-US" sz="3833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833" b="1" dirty="0">
                <a:ln w="0"/>
                <a:latin typeface="NikoshBAN" pitchFamily="2" charset="0"/>
                <a:cs typeface="NikoshBAN" pitchFamily="2" charset="0"/>
              </a:rPr>
              <a:t>–এর অধ্যাপক</a:t>
            </a:r>
            <a:r>
              <a:rPr lang="en-US" sz="3833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833" b="1" dirty="0">
                <a:ln w="0"/>
                <a:latin typeface="NikoshBAN" pitchFamily="2" charset="0"/>
                <a:cs typeface="NikoshBAN" pitchFamily="2" charset="0"/>
              </a:rPr>
              <a:t>ফ্রেড কোহেন (</a:t>
            </a:r>
            <a:r>
              <a:rPr lang="en-US" sz="3833" b="1" dirty="0">
                <a:ln w="0"/>
                <a:latin typeface="NikoshBAN" pitchFamily="2" charset="0"/>
                <a:cs typeface="NikoshBAN" pitchFamily="2" charset="0"/>
              </a:rPr>
              <a:t>Fred Cohen</a:t>
            </a:r>
            <a:r>
              <a:rPr lang="bn-BD" sz="3833" b="1" dirty="0">
                <a:ln w="0"/>
                <a:latin typeface="NikoshBAN" pitchFamily="2" charset="0"/>
                <a:cs typeface="NikoshBAN" pitchFamily="2" charset="0"/>
              </a:rPr>
              <a:t>) ১৯৮০</a:t>
            </a:r>
            <a:r>
              <a:rPr lang="en-US" sz="3833" b="1" dirty="0" err="1">
                <a:ln w="0"/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833" b="1" dirty="0">
                <a:ln w="0"/>
                <a:latin typeface="NikoshBAN" pitchFamily="2" charset="0"/>
                <a:cs typeface="NikoshBAN" pitchFamily="2" charset="0"/>
              </a:rPr>
              <a:t>.</a:t>
            </a:r>
            <a:r>
              <a:rPr lang="bn-BD" sz="3833" b="1" dirty="0">
                <a:ln w="0"/>
                <a:latin typeface="NikoshBAN" pitchFamily="2" charset="0"/>
                <a:cs typeface="NikoshBAN" pitchFamily="2" charset="0"/>
              </a:rPr>
              <a:t> ভাইরাস এর নামকরণ করেন।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1295400"/>
            <a:ext cx="3257550" cy="3124200"/>
          </a:xfrm>
          <a:prstGeom prst="rect">
            <a:avLst/>
          </a:prstGeom>
          <a:ln w="28575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ouy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810000"/>
            <a:ext cx="2486025" cy="2716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981200" y="304802"/>
            <a:ext cx="9004300" cy="893888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51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 কবে ভাইরাস আবিস্কার করেন ?</a:t>
            </a:r>
            <a:endParaRPr lang="en-US" sz="5166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3952875" y="5029200"/>
            <a:ext cx="3343275" cy="1219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7970" tIns="48985" rIns="97970" bIns="48985" rtlCol="0" anchor="ctr"/>
          <a:lstStyle/>
          <a:p>
            <a:pPr algn="ctr"/>
            <a:r>
              <a:rPr lang="bn-BD" sz="3833" b="1" dirty="0">
                <a:latin typeface="NikoshBAN" pitchFamily="2" charset="0"/>
                <a:cs typeface="NikoshBAN" pitchFamily="2" charset="0"/>
              </a:rPr>
              <a:t>ফ্রেড কোহেন </a:t>
            </a:r>
            <a:endParaRPr lang="en-US" sz="3833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4398" y="4516183"/>
            <a:ext cx="3257550" cy="368231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r>
              <a:rPr lang="en-US" sz="1750" b="1" dirty="0">
                <a:ln w="0"/>
                <a:latin typeface="NikoshBAN" pitchFamily="2" charset="0"/>
                <a:cs typeface="NikoshBAN" pitchFamily="2" charset="0"/>
              </a:rPr>
              <a:t>University of new Haven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91863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2"/>
            <a:ext cx="9429750" cy="829896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47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জেনে </a:t>
            </a:r>
            <a:r>
              <a:rPr lang="en-US" sz="47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47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 কয়েকটি উল্লেখযোগ্য ভাইরাসের নাম </a:t>
            </a:r>
            <a:endParaRPr lang="en-US" sz="47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8675" y="5029201"/>
            <a:ext cx="2571750" cy="12786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7970" tIns="48985" rIns="97970" bIns="48985">
            <a:spAutoFit/>
          </a:bodyPr>
          <a:lstStyle/>
          <a:p>
            <a:pPr algn="ctr"/>
            <a:r>
              <a:rPr lang="bn-BD" sz="2167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33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স্টোন </a:t>
            </a:r>
            <a:r>
              <a:rPr lang="en-US" sz="3833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(Stone)</a:t>
            </a:r>
            <a:r>
              <a:rPr lang="bn-BD" sz="3833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833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133602"/>
            <a:ext cx="2486025" cy="2599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1466850" y="5029200"/>
            <a:ext cx="2400300" cy="11506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7970" tIns="48985" rIns="97970" bIns="48985">
            <a:spAutoFit/>
          </a:bodyPr>
          <a:lstStyle/>
          <a:p>
            <a:pPr algn="ctr"/>
            <a:r>
              <a:rPr lang="bn-BD" sz="3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17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সিআইএইচ</a:t>
            </a:r>
            <a:r>
              <a:rPr lang="en-US" sz="3417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7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(CIH)</a:t>
            </a:r>
            <a:endParaRPr lang="en-US" sz="341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2"/>
          <a:stretch/>
        </p:blipFill>
        <p:spPr>
          <a:xfrm>
            <a:off x="1552575" y="2133600"/>
            <a:ext cx="2314575" cy="2640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7810501" y="5105400"/>
            <a:ext cx="2847835" cy="11504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7970" tIns="48985" rIns="97970" bIns="48985">
            <a:spAutoFit/>
          </a:bodyPr>
          <a:lstStyle/>
          <a:p>
            <a:pPr algn="ctr"/>
            <a:r>
              <a:rPr lang="bn-BD" sz="2583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33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ট্রোজান হর্স</a:t>
            </a:r>
            <a:r>
              <a:rPr lang="en-US" sz="3833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(Trojan Horse)</a:t>
            </a:r>
            <a:endParaRPr lang="en-US" sz="38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6" y="2133601"/>
            <a:ext cx="2624763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380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8300" y="5257803"/>
            <a:ext cx="4543425" cy="14069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7970" tIns="48985" rIns="97970" bIns="48985">
            <a:spAutoFit/>
          </a:bodyPr>
          <a:lstStyle/>
          <a:p>
            <a:pPr algn="ctr"/>
            <a:r>
              <a:rPr lang="bn-BD" sz="2167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25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en-US" sz="425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25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(Folder)</a:t>
            </a:r>
            <a:endParaRPr lang="en-US" sz="425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ফোল্ডার  ভাইরাস এর চিত্র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027" y="1841500"/>
            <a:ext cx="4450134" cy="3187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206500" y="457202"/>
            <a:ext cx="9347200" cy="8298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47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আরো কয়েকটি উল্লেখযোগ্য ভাইরাস হল </a:t>
            </a:r>
            <a:endParaRPr lang="en-US" sz="47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5334001"/>
            <a:ext cx="3429000" cy="12786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7970" tIns="48985" rIns="97970" bIns="48985">
            <a:spAutoFit/>
          </a:bodyPr>
          <a:lstStyle/>
          <a:p>
            <a:pPr algn="ctr"/>
            <a:r>
              <a:rPr lang="bn-BD" sz="2167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33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ভিয়েনা</a:t>
            </a:r>
            <a:r>
              <a:rPr lang="en-US" sz="3833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8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(Vienna)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41500"/>
            <a:ext cx="3343275" cy="3187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40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1"/>
            <a:ext cx="9429750" cy="624776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3417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যেভাবে একটি ভাইরাস মুক্ত কম্পিউটার ভাইরাসে আক্রান্ত  হয় </a:t>
            </a:r>
            <a:endParaRPr lang="en-US" sz="3417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1" y="1066801"/>
            <a:ext cx="2443163" cy="2105025"/>
          </a:xfrm>
          <a:prstGeom prst="rect">
            <a:avLst/>
          </a:prstGeom>
        </p:spPr>
      </p:pic>
      <p:pic>
        <p:nvPicPr>
          <p:cNvPr id="5" name="Picture 4" descr="y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7" y="1066801"/>
            <a:ext cx="2582466" cy="1990725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4210050" y="1905000"/>
            <a:ext cx="3171825" cy="1066800"/>
          </a:xfrm>
          <a:prstGeom prst="leftRightArrow">
            <a:avLst>
              <a:gd name="adj1" fmla="val 57912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pPr algn="ctr"/>
            <a:r>
              <a:rPr lang="bn-BD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ভাইরাস ছড়ায়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2895601"/>
            <a:ext cx="2743200" cy="496408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r>
              <a:rPr lang="bn-BD" sz="2583" b="1" dirty="0"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BD" sz="2583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bn-BD" sz="2583" b="1" dirty="0">
                <a:latin typeface="NikoshBAN" pitchFamily="2" charset="0"/>
                <a:cs typeface="NikoshBAN" pitchFamily="2" charset="0"/>
              </a:rPr>
              <a:t> কম্পিউটার </a:t>
            </a:r>
            <a:endParaRPr lang="en-US" sz="2583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4025" y="2971801"/>
            <a:ext cx="2717774" cy="496408"/>
          </a:xfrm>
          <a:prstGeom prst="rect">
            <a:avLst/>
          </a:prstGeom>
        </p:spPr>
        <p:txBody>
          <a:bodyPr wrap="none" lIns="97970" tIns="48985" rIns="97970" bIns="48985">
            <a:spAutoFit/>
          </a:bodyPr>
          <a:lstStyle/>
          <a:p>
            <a:r>
              <a:rPr lang="bn-BD" sz="2583" b="1" dirty="0"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BD" sz="2583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bn-BD" sz="2583" b="1" dirty="0">
                <a:latin typeface="NikoshBAN" pitchFamily="2" charset="0"/>
                <a:cs typeface="NikoshBAN" pitchFamily="2" charset="0"/>
              </a:rPr>
              <a:t> কম্পিউটার </a:t>
            </a:r>
            <a:endParaRPr lang="en-US" sz="2583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7u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3886200"/>
            <a:ext cx="4200525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" name="Oval Callout 27"/>
          <p:cNvSpPr/>
          <p:nvPr/>
        </p:nvSpPr>
        <p:spPr>
          <a:xfrm>
            <a:off x="7038975" y="3962400"/>
            <a:ext cx="3686175" cy="1676400"/>
          </a:xfrm>
          <a:prstGeom prst="wedgeEllipseCallout">
            <a:avLst>
              <a:gd name="adj1" fmla="val -67202"/>
              <a:gd name="adj2" fmla="val 691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pPr algn="ctr"/>
            <a:r>
              <a:rPr lang="bn-BD" sz="4250" b="1" dirty="0">
                <a:latin typeface="NikoshBAN" pitchFamily="2" charset="0"/>
                <a:cs typeface="NikoshBAN" pitchFamily="2" charset="0"/>
              </a:rPr>
              <a:t>মেমোরি কার্ড </a:t>
            </a:r>
            <a:endParaRPr lang="en-US" sz="425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3748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2" y="2667001"/>
            <a:ext cx="4287194" cy="3760255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295400" y="5524500"/>
            <a:ext cx="4886325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pPr algn="ctr"/>
            <a:r>
              <a:rPr lang="bn-BD" sz="6416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পেন ড্রাইভ </a:t>
            </a:r>
            <a:endParaRPr lang="en-US" sz="6416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0350" y="1752600"/>
            <a:ext cx="428625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pPr algn="ctr"/>
            <a:r>
              <a:rPr lang="bn-BD" sz="425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ডিভিডি </a:t>
            </a:r>
            <a:endParaRPr lang="en-US" sz="425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jhk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1219200"/>
            <a:ext cx="4870738" cy="3810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304800"/>
            <a:ext cx="9429750" cy="752952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3417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যেভাবে একটি </a:t>
            </a:r>
            <a:r>
              <a:rPr lang="bn-BD" sz="425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 মুক্ত </a:t>
            </a:r>
            <a:r>
              <a:rPr lang="bn-BD" sz="3417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3833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bn-BD" sz="3833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17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আক্রান্ত  হয় </a:t>
            </a:r>
            <a:endParaRPr lang="en-US" sz="3417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890" name="Picture 2" descr="https://tse2.mm.bing.net/th?id=OIP.M4768b2e3162c80241bd0c52863ba27baH0&amp;pid=15.1&amp;P=0&amp;w=300&amp;h=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0350" y="2667000"/>
            <a:ext cx="4200525" cy="3733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610350" y="1752600"/>
            <a:ext cx="428625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pPr algn="ctr"/>
            <a:r>
              <a:rPr lang="bn-BD" sz="425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সিডি</a:t>
            </a:r>
            <a:endParaRPr lang="en-US" sz="425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1524000"/>
            <a:ext cx="428625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674" name="AutoShape 2" descr="কম্পিউটার মেমোরি কম দেখায় এর চিত্র ফলাফল"/>
          <p:cNvSpPr>
            <a:spLocks noChangeAspect="1" noChangeArrowheads="1"/>
          </p:cNvSpPr>
          <p:nvPr/>
        </p:nvSpPr>
        <p:spPr bwMode="auto">
          <a:xfrm>
            <a:off x="1127522" y="-144462"/>
            <a:ext cx="342900" cy="304801"/>
          </a:xfrm>
          <a:prstGeom prst="rect">
            <a:avLst/>
          </a:prstGeom>
          <a:noFill/>
        </p:spPr>
        <p:txBody>
          <a:bodyPr vert="horz" wrap="square" lIns="97970" tIns="48985" rIns="97970" bIns="4898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8676" name="AutoShape 4" descr="হার্ড ডিস্ক এর চিত্র ফলাফল"/>
          <p:cNvSpPr>
            <a:spLocks noChangeAspect="1" noChangeArrowheads="1"/>
          </p:cNvSpPr>
          <p:nvPr/>
        </p:nvSpPr>
        <p:spPr bwMode="auto">
          <a:xfrm>
            <a:off x="1127522" y="-144462"/>
            <a:ext cx="342900" cy="304801"/>
          </a:xfrm>
          <a:prstGeom prst="rect">
            <a:avLst/>
          </a:prstGeom>
          <a:noFill/>
        </p:spPr>
        <p:txBody>
          <a:bodyPr vert="horz" wrap="square" lIns="97970" tIns="48985" rIns="97970" bIns="4898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pic>
        <p:nvPicPr>
          <p:cNvPr id="7" name="Picture 6" descr="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2819400"/>
            <a:ext cx="428625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6267450" y="5257800"/>
            <a:ext cx="4286250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pPr algn="ctr"/>
            <a:r>
              <a:rPr lang="bn-BD" sz="641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641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416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466850" y="1447800"/>
            <a:ext cx="4286250" cy="1066800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pPr algn="ctr"/>
            <a:r>
              <a:rPr lang="bn-BD" sz="775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হার্ড ডিস্ক</a:t>
            </a:r>
            <a:endParaRPr lang="en-US" sz="775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04801"/>
            <a:ext cx="9429750" cy="624776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3417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যেভাবে একটি ভাইরাস মুক্ত কম্পিউটার ভাইরাসে আক্রান্ত  হয় </a:t>
            </a:r>
            <a:endParaRPr lang="en-US" sz="3417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522" y="344271"/>
            <a:ext cx="9984978" cy="829896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475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4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bn-BD" sz="475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লক্ষণ গুলো কী কী ?</a:t>
            </a:r>
            <a:endParaRPr lang="en-US" sz="475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6" name="AutoShape 2" descr="ফাইল ওপেন কম্পিউটার এর চিত্র ফলাফল"/>
          <p:cNvSpPr>
            <a:spLocks noChangeAspect="1" noChangeArrowheads="1"/>
          </p:cNvSpPr>
          <p:nvPr/>
        </p:nvSpPr>
        <p:spPr bwMode="auto">
          <a:xfrm>
            <a:off x="1127522" y="-144462"/>
            <a:ext cx="342900" cy="304801"/>
          </a:xfrm>
          <a:prstGeom prst="rect">
            <a:avLst/>
          </a:prstGeom>
          <a:noFill/>
        </p:spPr>
        <p:txBody>
          <a:bodyPr vert="horz" wrap="square" lIns="97970" tIns="48985" rIns="97970" bIns="4898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6628" name="AutoShape 4" descr="ফাইল ওপেন কম্পিউটার এর চিত্র ফলাফল"/>
          <p:cNvSpPr>
            <a:spLocks noChangeAspect="1" noChangeArrowheads="1"/>
          </p:cNvSpPr>
          <p:nvPr/>
        </p:nvSpPr>
        <p:spPr bwMode="auto">
          <a:xfrm>
            <a:off x="1127522" y="-144462"/>
            <a:ext cx="342900" cy="304801"/>
          </a:xfrm>
          <a:prstGeom prst="rect">
            <a:avLst/>
          </a:prstGeom>
          <a:noFill/>
        </p:spPr>
        <p:txBody>
          <a:bodyPr vert="horz" wrap="square" lIns="97970" tIns="48985" rIns="97970" bIns="4898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6630" name="AutoShape 6" descr="ফাইল ওপেন কম্পিউটার এর চিত্র ফলাফল"/>
          <p:cNvSpPr>
            <a:spLocks noChangeAspect="1" noChangeArrowheads="1"/>
          </p:cNvSpPr>
          <p:nvPr/>
        </p:nvSpPr>
        <p:spPr bwMode="auto">
          <a:xfrm>
            <a:off x="1127522" y="-144462"/>
            <a:ext cx="342900" cy="304801"/>
          </a:xfrm>
          <a:prstGeom prst="rect">
            <a:avLst/>
          </a:prstGeom>
          <a:noFill/>
        </p:spPr>
        <p:txBody>
          <a:bodyPr vert="horz" wrap="square" lIns="97970" tIns="48985" rIns="97970" bIns="4898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6632" name="AutoShape 8" descr="ফাইল ওপেন কম্পিউটার এর চিত্র ফলাফল"/>
          <p:cNvSpPr>
            <a:spLocks noChangeAspect="1" noChangeArrowheads="1"/>
          </p:cNvSpPr>
          <p:nvPr/>
        </p:nvSpPr>
        <p:spPr bwMode="auto">
          <a:xfrm>
            <a:off x="1127522" y="-144462"/>
            <a:ext cx="342900" cy="304801"/>
          </a:xfrm>
          <a:prstGeom prst="rect">
            <a:avLst/>
          </a:prstGeom>
          <a:noFill/>
        </p:spPr>
        <p:txBody>
          <a:bodyPr vert="horz" wrap="square" lIns="97970" tIns="48985" rIns="97970" bIns="4898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pic>
        <p:nvPicPr>
          <p:cNvPr id="26638" name="Picture 14" descr=" কম্পিউটার ইন্সটল সফটওয়ারে 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7" y="1219200"/>
            <a:ext cx="4735628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642" name="Picture 18" descr="কম্পিউটার সাটডাউন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962402"/>
            <a:ext cx="4800600" cy="2457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644" name="AutoShape 20" descr="কম্পিউটার ফোল্ডারের  ফাইলগুলোর নাম  পরিবর্তন এর চিত্র ফলাফল"/>
          <p:cNvSpPr>
            <a:spLocks noChangeAspect="1" noChangeArrowheads="1"/>
          </p:cNvSpPr>
          <p:nvPr/>
        </p:nvSpPr>
        <p:spPr bwMode="auto">
          <a:xfrm>
            <a:off x="1127522" y="-144462"/>
            <a:ext cx="342900" cy="304801"/>
          </a:xfrm>
          <a:prstGeom prst="rect">
            <a:avLst/>
          </a:prstGeom>
          <a:noFill/>
        </p:spPr>
        <p:txBody>
          <a:bodyPr vert="horz" wrap="square" lIns="97970" tIns="48985" rIns="97970" bIns="4898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6646" name="AutoShape 22" descr="কম্পিউটার মেমোরি কম দেখায় এর চিত্র ফলাফল"/>
          <p:cNvSpPr>
            <a:spLocks noChangeAspect="1" noChangeArrowheads="1"/>
          </p:cNvSpPr>
          <p:nvPr/>
        </p:nvSpPr>
        <p:spPr bwMode="auto">
          <a:xfrm>
            <a:off x="1127522" y="-144462"/>
            <a:ext cx="342900" cy="304801"/>
          </a:xfrm>
          <a:prstGeom prst="rect">
            <a:avLst/>
          </a:prstGeom>
          <a:noFill/>
        </p:spPr>
        <p:txBody>
          <a:bodyPr vert="horz" wrap="square" lIns="97970" tIns="48985" rIns="97970" bIns="4898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7" name="Left Arrow 16"/>
          <p:cNvSpPr/>
          <p:nvPr/>
        </p:nvSpPr>
        <p:spPr>
          <a:xfrm>
            <a:off x="6120012" y="1447800"/>
            <a:ext cx="4605139" cy="190500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pPr algn="ctr"/>
            <a:r>
              <a:rPr lang="bn-BD" sz="341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ফাইল অপেন করতে সময় বেশি লাগে। </a:t>
            </a:r>
            <a:endParaRPr lang="en-US" sz="341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6120012" y="4267200"/>
            <a:ext cx="4865489" cy="21336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pPr algn="ctr"/>
            <a:endParaRPr lang="bn-BD" sz="2333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333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 করতে করতে হঠাৎ শাট ডাউন হয়ে যায়</a:t>
            </a:r>
            <a:r>
              <a:rPr lang="bn-BD" sz="3333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।</a:t>
            </a:r>
          </a:p>
          <a:p>
            <a:pPr algn="ctr"/>
            <a:endParaRPr lang="en-US" sz="1667" dirty="0"/>
          </a:p>
        </p:txBody>
      </p:sp>
    </p:spTree>
    <p:extLst>
      <p:ext uri="{BB962C8B-B14F-4D97-AF65-F5344CB8AC3E}">
        <p14:creationId xmlns:p14="http://schemas.microsoft.com/office/powerpoint/2010/main" val="22193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 কম্পিউটার অনাকাঙ্ক্ষিত বার্তা 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0275" y="903249"/>
            <a:ext cx="4800600" cy="21466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ight Arrow 2"/>
          <p:cNvSpPr/>
          <p:nvPr/>
        </p:nvSpPr>
        <p:spPr>
          <a:xfrm>
            <a:off x="1381125" y="1371600"/>
            <a:ext cx="4371975" cy="1828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pPr algn="ctr"/>
            <a:r>
              <a:rPr lang="bn-BD" sz="2333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কম্পিইউটার চালু অবস্থায় অপ্রত্যাশিত বার্তা প্রদর্শিত হয়। </a:t>
            </a:r>
            <a:endParaRPr lang="en-US" sz="2333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6" y="3581400"/>
            <a:ext cx="483616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ight Arrow 4"/>
          <p:cNvSpPr/>
          <p:nvPr/>
        </p:nvSpPr>
        <p:spPr>
          <a:xfrm>
            <a:off x="1295400" y="4038600"/>
            <a:ext cx="4543425" cy="1905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r>
              <a:rPr lang="bn-BD" sz="23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ফোল্ডারে বিদ্যমান ফাইল </a:t>
            </a:r>
          </a:p>
          <a:p>
            <a:r>
              <a:rPr lang="bn-BD" sz="23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গুলোর নাম পরিবর্তন হয়ে গেছে।</a:t>
            </a:r>
            <a:endParaRPr lang="en-US" sz="2333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762000" y="1600200"/>
            <a:ext cx="5076826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 lIns="97962" tIns="48981" rIns="97962" bIns="4898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833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8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8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833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833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6064825" y="1600201"/>
            <a:ext cx="4701511" cy="4476259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  <p:txBody>
          <a:bodyPr lIns="97962" tIns="48981" rIns="97962" bIns="48981"/>
          <a:lstStyle/>
          <a:p>
            <a:pPr marL="367342" indent="-367342" algn="ctr">
              <a:spcBef>
                <a:spcPct val="20000"/>
              </a:spcBef>
              <a:defRPr/>
            </a:pPr>
            <a:r>
              <a:rPr lang="bn-BD" sz="3833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83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67342" indent="-367342" algn="ctr">
              <a:spcBef>
                <a:spcPct val="20000"/>
              </a:spcBef>
              <a:defRPr/>
            </a:pPr>
            <a:r>
              <a:rPr lang="bn-BD" sz="3417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417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417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417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BD" sz="3417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67342" indent="-367342">
              <a:spcBef>
                <a:spcPct val="20000"/>
              </a:spcBef>
              <a:defRPr/>
            </a:pPr>
            <a:r>
              <a:rPr lang="bn-BD" sz="2583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583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583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83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583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583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583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83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583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67342" indent="-367342">
              <a:spcBef>
                <a:spcPct val="20000"/>
              </a:spcBef>
              <a:defRPr/>
            </a:pPr>
            <a:r>
              <a:rPr lang="en-US" sz="3833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833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:  </a:t>
            </a:r>
            <a:r>
              <a:rPr lang="en-US" sz="3833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833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67342" indent="-367342">
              <a:spcBef>
                <a:spcPct val="20000"/>
              </a:spcBef>
              <a:defRPr/>
            </a:pPr>
            <a:r>
              <a:rPr lang="en-US" sz="3417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417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17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417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17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417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417" b="1" dirty="0">
              <a:ln/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367342" indent="-367342">
              <a:spcBef>
                <a:spcPct val="20000"/>
              </a:spcBef>
              <a:defRPr/>
            </a:pPr>
            <a:r>
              <a:rPr lang="en-US" sz="3417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417" b="1">
                <a:ln/>
                <a:latin typeface="NikoshBAN" pitchFamily="2" charset="0"/>
                <a:cs typeface="NikoshBAN" pitchFamily="2" charset="0"/>
              </a:rPr>
              <a:t>: </a:t>
            </a:r>
            <a:endParaRPr lang="en-US" sz="3417" b="1" dirty="0">
              <a:ln/>
              <a:latin typeface="NikoshBAN" pitchFamily="2" charset="0"/>
              <a:cs typeface="NikoshBAN" pitchFamily="2" charset="0"/>
            </a:endParaRPr>
          </a:p>
          <a:p>
            <a:pPr marL="367342" indent="-367342">
              <a:spcBef>
                <a:spcPct val="20000"/>
              </a:spcBef>
              <a:defRPr/>
            </a:pPr>
            <a:r>
              <a:rPr lang="en-US" sz="3417" b="1" dirty="0" err="1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417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bn-BD" sz="3417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367342" indent="-367342" algn="ctr">
              <a:spcBef>
                <a:spcPct val="20000"/>
              </a:spcBef>
              <a:defRPr/>
            </a:pPr>
            <a:endParaRPr lang="en-US" sz="1167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67342" indent="-367342" algn="ctr">
              <a:spcBef>
                <a:spcPct val="20000"/>
              </a:spcBef>
              <a:defRPr/>
            </a:pPr>
            <a:endParaRPr lang="en-US" sz="30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67342" indent="-367342" algn="ctr">
              <a:spcBef>
                <a:spcPct val="20000"/>
              </a:spcBef>
              <a:defRPr/>
            </a:pPr>
            <a:endParaRPr lang="en-US" sz="30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1" y="4401180"/>
            <a:ext cx="4426524" cy="1791883"/>
          </a:xfrm>
          <a:prstGeom prst="rect">
            <a:avLst/>
          </a:prstGeom>
          <a:noFill/>
        </p:spPr>
        <p:txBody>
          <a:bodyPr wrap="square" lIns="97962" tIns="48981" rIns="97962" bIns="48981" rtlCol="0">
            <a:spAutoFit/>
          </a:bodyPr>
          <a:lstStyle/>
          <a:p>
            <a:pPr algn="ctr">
              <a:defRPr/>
            </a:pPr>
            <a:r>
              <a:rPr lang="en-US" sz="36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এল.এম</a:t>
            </a:r>
            <a:r>
              <a:rPr lang="en-US" sz="36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আছহাব</a:t>
            </a:r>
            <a:r>
              <a:rPr lang="en-US" sz="36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6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হৃদয়</a:t>
            </a:r>
            <a:endParaRPr lang="en-US" sz="36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6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পেকুয়া</a:t>
            </a:r>
            <a:r>
              <a:rPr lang="en-US" sz="36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5851" y="6248400"/>
            <a:ext cx="2400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2" tIns="48981" rIns="97962" bIns="48981" rtlCol="0" anchor="ctr"/>
          <a:lstStyle/>
          <a:p>
            <a:pPr algn="ctr"/>
            <a:endParaRPr lang="en-US" sz="15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3373" y="2032000"/>
            <a:ext cx="1905000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85110" y="336177"/>
            <a:ext cx="3759427" cy="950958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8288" tIns="39144" rIns="78288" bIns="39144" rtlCol="0">
            <a:spAutoFit/>
          </a:bodyPr>
          <a:lstStyle/>
          <a:p>
            <a:r>
              <a:rPr lang="en-US" sz="5666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5666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endParaRPr lang="en-US" sz="5666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21006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0050" y="228602"/>
            <a:ext cx="4552950" cy="1445449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575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/>
            <a:r>
              <a:rPr lang="bn-BD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en-US" sz="575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60802_090342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0" y="1600200"/>
            <a:ext cx="5784850" cy="308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" y="4953001"/>
            <a:ext cx="11747500" cy="1714754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r>
              <a:rPr lang="bn-BD" sz="475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 লক্ষণ গুলো দেখলে বুঝতে পারবে তোমার কম্পিউটারে </a:t>
            </a:r>
            <a:r>
              <a:rPr lang="bn-BD" sz="575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BD" sz="475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আছে ?  </a:t>
            </a:r>
            <a:endParaRPr lang="en-US" sz="475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7978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ফাইল ওপেন কম্পিউটার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1725" y="2743201"/>
            <a:ext cx="4200525" cy="2066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16" descr=" কম্পিউটার ইন্সটল সফটওয়ারে 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1" y="4800600"/>
            <a:ext cx="3200398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hj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1066800"/>
            <a:ext cx="3429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ight Arrow 10"/>
          <p:cNvSpPr/>
          <p:nvPr/>
        </p:nvSpPr>
        <p:spPr>
          <a:xfrm>
            <a:off x="1638300" y="3200400"/>
            <a:ext cx="4029075" cy="1295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r>
              <a:rPr lang="bn-BD" sz="2583" b="1" dirty="0">
                <a:latin typeface="NikoshBAN" pitchFamily="2" charset="0"/>
                <a:cs typeface="NikoshBAN" pitchFamily="2" charset="0"/>
              </a:rPr>
              <a:t>নতুন প্রোগাম ইন্সটলের ক্ষেত্রে সময় বেশি নেয়। </a:t>
            </a:r>
            <a:endParaRPr lang="en-US" sz="2583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6438900" y="5029200"/>
            <a:ext cx="4029075" cy="1371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7970" tIns="48985" rIns="97970" bIns="48985" rtlCol="0" anchor="ctr"/>
          <a:lstStyle/>
          <a:p>
            <a:r>
              <a:rPr lang="bn-BD" sz="2167" b="1" dirty="0">
                <a:latin typeface="NikoshBAN" pitchFamily="2" charset="0"/>
                <a:cs typeface="NikoshBAN" pitchFamily="2" charset="0"/>
              </a:rPr>
              <a:t>চলমান কাজের ফাইলগুলো বেশি জায়গা দখল  করছে। </a:t>
            </a:r>
            <a:endParaRPr lang="en-US" sz="2167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267450" y="990600"/>
            <a:ext cx="4114800" cy="13716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r>
              <a:rPr lang="bn-BD" sz="2583" b="1" dirty="0">
                <a:latin typeface="NikoshBAN" pitchFamily="2" charset="0"/>
                <a:cs typeface="NikoshBAN" pitchFamily="2" charset="0"/>
              </a:rPr>
              <a:t>মেমোরি কম দেখায় ফলে গতি কমে যায় ।</a:t>
            </a:r>
            <a:endParaRPr lang="en-US" sz="2583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6925" y="304801"/>
            <a:ext cx="8229600" cy="688768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3833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 ভাইরাসের লক্ষণ গুলো কী কী ?</a:t>
            </a:r>
            <a:endParaRPr lang="en-US" sz="3833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9675" y="5562601"/>
            <a:ext cx="9686925" cy="611824"/>
          </a:xfrm>
          <a:prstGeom prst="rect">
            <a:avLst/>
          </a:prstGeom>
        </p:spPr>
        <p:txBody>
          <a:bodyPr wrap="square" lIns="97970" tIns="48985" rIns="97970" bIns="48985">
            <a:spAutoFit/>
          </a:bodyPr>
          <a:lstStyle/>
          <a:p>
            <a:pPr algn="ctr"/>
            <a:r>
              <a:rPr lang="bn-BD" sz="33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BD" sz="33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সিস্টেমের কাজকে ধীরগতি সম্পন্ন করে দেয়।   </a:t>
            </a:r>
            <a:endParaRPr lang="en-US" sz="3333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r="2357"/>
          <a:stretch/>
        </p:blipFill>
        <p:spPr>
          <a:xfrm>
            <a:off x="2152650" y="609600"/>
            <a:ext cx="7715250" cy="4571998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797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1828800"/>
            <a:ext cx="6600825" cy="39477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552575" y="6019800"/>
            <a:ext cx="9172575" cy="56059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সংরক্ষিত কোনো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Delete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81002"/>
            <a:ext cx="8953500" cy="829896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475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 সাধারণত যেসব ক্ষতি করেঃ </a:t>
            </a:r>
            <a:endParaRPr lang="bn-BD" sz="575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-953" r="6183"/>
          <a:stretch/>
        </p:blipFill>
        <p:spPr>
          <a:xfrm flipH="1">
            <a:off x="2409825" y="304802"/>
            <a:ext cx="7458075" cy="5011719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28613" y="5588000"/>
            <a:ext cx="11620500" cy="6887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7970" tIns="48985" rIns="97970" bIns="48985">
            <a:spAutoFit/>
          </a:bodyPr>
          <a:lstStyle/>
          <a:p>
            <a:pPr algn="ctr"/>
            <a:r>
              <a:rPr lang="bn-BD" sz="38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মনিটরের  বিকৃত বা ডিসপ্লেকে </a:t>
            </a:r>
            <a:r>
              <a:rPr lang="en-US" sz="38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Corrupt</a:t>
            </a:r>
            <a:r>
              <a:rPr lang="en-US" sz="38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8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দিতে পারে। </a:t>
            </a:r>
            <a:endParaRPr lang="en-US" sz="3833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92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t="2122" r="4701" b="8594"/>
          <a:stretch/>
        </p:blipFill>
        <p:spPr>
          <a:xfrm>
            <a:off x="2752725" y="1295401"/>
            <a:ext cx="6429375" cy="4243344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381002"/>
            <a:ext cx="9969500" cy="829896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475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 সাধারণত যেসব ক্ষতি করেঃ </a:t>
            </a:r>
            <a:endParaRPr lang="bn-BD" sz="575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500" y="5842000"/>
            <a:ext cx="10858500" cy="714480"/>
          </a:xfrm>
          <a:prstGeom prst="rect">
            <a:avLst/>
          </a:prstGeom>
        </p:spPr>
        <p:txBody>
          <a:bodyPr wrap="square" lIns="97970" tIns="48985" rIns="97970" bIns="48985">
            <a:spAutoFit/>
          </a:bodyPr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করার সময় হঠাৎ অবাঞ্ছিত বার্তা প্রদর্শন করে।</a:t>
            </a:r>
            <a:endParaRPr lang="en-US" sz="40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6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5475" y="381002"/>
            <a:ext cx="9001125" cy="893888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5166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 সাধারণত যা যা ক্ষতি করেঃ </a:t>
            </a:r>
            <a:endParaRPr lang="bn-BD" sz="6416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4721"/>
          <a:stretch/>
        </p:blipFill>
        <p:spPr>
          <a:xfrm>
            <a:off x="2495550" y="1295399"/>
            <a:ext cx="7029450" cy="4328183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38375" y="5943601"/>
            <a:ext cx="7029450" cy="329759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1724025" y="5791202"/>
            <a:ext cx="8915400" cy="82989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475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en-US" sz="475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Corrupt</a:t>
            </a:r>
            <a:r>
              <a:rPr lang="en-US" sz="475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75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75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75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bn-BD" sz="475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475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75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5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75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5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475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0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0" y="381000"/>
            <a:ext cx="4441825" cy="8938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5166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5166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5166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5029200"/>
            <a:ext cx="11747500" cy="13300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7970" tIns="48985" rIns="97970" bIns="48985" rtlCol="0">
            <a:spAutoFit/>
          </a:bodyPr>
          <a:lstStyle/>
          <a:p>
            <a:r>
              <a:rPr lang="bn-BD" sz="3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একটি সুস্থ </a:t>
            </a:r>
            <a:r>
              <a:rPr lang="bn-BD" sz="2667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bn-BD" sz="3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bn-BD" sz="5000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BD" sz="3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দ্বারা আক্রান্ত হয়েই কাজের অনুপযোগী হয়ে যায় এর পক্ষে- তোমার যুক্তি তুলে ধর।   </a:t>
            </a:r>
            <a:endParaRPr lang="en-US" sz="30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1" y="2209800"/>
            <a:ext cx="3181478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jk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078" y="2209800"/>
            <a:ext cx="2644347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ytj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556" y="2209800"/>
            <a:ext cx="2685664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20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4325" y="190501"/>
            <a:ext cx="3857625" cy="829896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47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7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4025" y="1079501"/>
            <a:ext cx="9001125" cy="2715028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marL="795977" indent="-795977">
              <a:buFont typeface="+mj-lt"/>
              <a:buAutoNum type="arabicPeriod"/>
            </a:pPr>
            <a:r>
              <a:rPr lang="bn-BD" sz="425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 ভাইরাস কী ?</a:t>
            </a:r>
          </a:p>
          <a:p>
            <a:pPr marL="795977" indent="-795977">
              <a:buFont typeface="+mj-lt"/>
              <a:buAutoNum type="arabicPeriod"/>
            </a:pPr>
            <a:r>
              <a:rPr lang="bn-BD" sz="425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দুইটি ভাইরাসের নাম বল।</a:t>
            </a:r>
          </a:p>
          <a:p>
            <a:pPr marL="795977" indent="-795977">
              <a:buFont typeface="+mj-lt"/>
              <a:buAutoNum type="arabicPeriod"/>
            </a:pPr>
            <a:r>
              <a:rPr lang="bn-BD" sz="425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ভাইরাসের আবিষ্কর্তা কে ?</a:t>
            </a:r>
          </a:p>
          <a:p>
            <a:pPr marL="795977" indent="-795977">
              <a:buFont typeface="+mj-lt"/>
              <a:buAutoNum type="arabicPeriod"/>
            </a:pPr>
            <a:r>
              <a:rPr lang="bn-BD" sz="425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ভাইরাসের পূর্ণ রূপ কী</a:t>
            </a:r>
            <a:r>
              <a:rPr lang="en-US" sz="425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425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850" y="3692049"/>
            <a:ext cx="7486650" cy="752952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42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50" b="1" dirty="0">
                <a:latin typeface="NikoshBAN" pitchFamily="2" charset="0"/>
                <a:cs typeface="NikoshBAN" pitchFamily="2" charset="0"/>
              </a:rPr>
              <a:t>৫।</a:t>
            </a:r>
            <a:r>
              <a:rPr lang="bn-BD" sz="42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5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সঠিক উত্তরের পাশে টিক দাও</a:t>
            </a:r>
            <a:endParaRPr lang="bn-BD" sz="15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8375" y="4495801"/>
            <a:ext cx="6969125" cy="62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7970" tIns="48985" rIns="97970" bIns="48985" rtlCol="0">
            <a:spAutoFit/>
          </a:bodyPr>
          <a:lstStyle/>
          <a:p>
            <a:r>
              <a:rPr lang="bn-BD" sz="3417" b="1" dirty="0">
                <a:latin typeface="NikoshBAN" pitchFamily="2" charset="0"/>
                <a:cs typeface="NikoshBAN" pitchFamily="2" charset="0"/>
              </a:rPr>
              <a:t>কত সালে ভাইরাস নাম করন করা হয় ?</a:t>
            </a:r>
            <a:endParaRPr lang="en-US" sz="3417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905000" y="5257800"/>
            <a:ext cx="1962150" cy="457200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pPr algn="ctr"/>
            <a:r>
              <a:rPr lang="bn-BD" sz="4250" b="1" dirty="0">
                <a:latin typeface="NikoshBAN" pitchFamily="2" charset="0"/>
                <a:cs typeface="NikoshBAN" pitchFamily="2" charset="0"/>
              </a:rPr>
              <a:t>১৯৬০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5362575" y="5257800"/>
            <a:ext cx="2066925" cy="457200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pPr algn="ctr"/>
            <a:r>
              <a:rPr lang="bn-BD" sz="4250" b="1" dirty="0">
                <a:latin typeface="NikoshBAN" pitchFamily="2" charset="0"/>
                <a:cs typeface="NikoshBAN" pitchFamily="2" charset="0"/>
              </a:rPr>
              <a:t>১৯৭০</a:t>
            </a:r>
            <a:endParaRPr lang="en-US" sz="42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905000" y="6019800"/>
            <a:ext cx="2295525" cy="457200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pPr algn="ctr"/>
            <a:r>
              <a:rPr lang="bn-BD" sz="4250" b="1" dirty="0">
                <a:latin typeface="NikoshBAN" pitchFamily="2" charset="0"/>
                <a:cs typeface="NikoshBAN" pitchFamily="2" charset="0"/>
              </a:rPr>
              <a:t>১৯৮০</a:t>
            </a:r>
            <a:endParaRPr lang="en-US" sz="42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362575" y="6019800"/>
            <a:ext cx="2066925" cy="457200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pPr algn="ctr"/>
            <a:r>
              <a:rPr lang="bn-BD" sz="4750" b="1" dirty="0">
                <a:latin typeface="NikoshBAN" pitchFamily="2" charset="0"/>
                <a:cs typeface="NikoshBAN" pitchFamily="2" charset="0"/>
              </a:rPr>
              <a:t>১৯৯০</a:t>
            </a:r>
            <a:endParaRPr lang="en-US" sz="47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 rot="19113953" flipV="1">
            <a:off x="3185353" y="5542217"/>
            <a:ext cx="1363599" cy="531072"/>
          </a:xfrm>
          <a:prstGeom prst="halfFram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7970" tIns="48985" rIns="97970" bIns="48985"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84866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775" y="457202"/>
            <a:ext cx="3959225" cy="893888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5166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166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3962400"/>
            <a:ext cx="11684000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7970" tIns="48985" rIns="97970" bIns="48985" numCol="1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75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 কীভাবে ভাইরাস বিস্তার ঘটায় এবং  কী কী ক্ষতি সাধন করে তার একটি তালিকা তৈরি করে আনবে। </a:t>
            </a:r>
            <a:endParaRPr lang="en-US" sz="475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42" name="AutoShape 2" descr="শিক্ষক এর চিত্র ফলাফল"/>
          <p:cNvSpPr>
            <a:spLocks noChangeAspect="1" noChangeArrowheads="1"/>
          </p:cNvSpPr>
          <p:nvPr/>
        </p:nvSpPr>
        <p:spPr bwMode="auto">
          <a:xfrm>
            <a:off x="1127522" y="-144462"/>
            <a:ext cx="342900" cy="304801"/>
          </a:xfrm>
          <a:prstGeom prst="rect">
            <a:avLst/>
          </a:prstGeom>
          <a:noFill/>
        </p:spPr>
        <p:txBody>
          <a:bodyPr vert="horz" wrap="square" lIns="97970" tIns="48985" rIns="97970" bIns="4898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grpSp>
        <p:nvGrpSpPr>
          <p:cNvPr id="9" name="Group 8"/>
          <p:cNvGrpSpPr/>
          <p:nvPr/>
        </p:nvGrpSpPr>
        <p:grpSpPr>
          <a:xfrm>
            <a:off x="1381126" y="1295400"/>
            <a:ext cx="9290447" cy="2192278"/>
            <a:chOff x="381000" y="1295400"/>
            <a:chExt cx="8258175" cy="2192278"/>
          </a:xfrm>
        </p:grpSpPr>
        <p:pic>
          <p:nvPicPr>
            <p:cNvPr id="5" name="Picture 4" descr="ht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1295400"/>
              <a:ext cx="2619375" cy="1743075"/>
            </a:xfrm>
            <a:prstGeom prst="rect">
              <a:avLst/>
            </a:prstGeom>
          </p:spPr>
        </p:pic>
        <p:pic>
          <p:nvPicPr>
            <p:cNvPr id="6" name="Picture 5" descr="ht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81000" y="1295400"/>
              <a:ext cx="2514600" cy="1743075"/>
            </a:xfrm>
            <a:prstGeom prst="rect">
              <a:avLst/>
            </a:prstGeom>
          </p:spPr>
        </p:pic>
        <p:pic>
          <p:nvPicPr>
            <p:cNvPr id="8" name="Picture 7" descr="jytrt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800" y="1295400"/>
              <a:ext cx="1524000" cy="2192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52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381000"/>
            <a:ext cx="9779000" cy="752952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3833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 ভাল করে দেখে চিন্তা করে উত্তর দাও </a:t>
            </a:r>
            <a:endParaRPr lang="en-US" sz="42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oiy7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81125" y="2095500"/>
            <a:ext cx="4552218" cy="425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y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321" y="2095500"/>
            <a:ext cx="4192831" cy="425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8939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ict image communication technology এর চিত্র ফলাফল"/>
          <p:cNvSpPr>
            <a:spLocks noChangeAspect="1" noChangeArrowheads="1"/>
          </p:cNvSpPr>
          <p:nvPr/>
        </p:nvSpPr>
        <p:spPr bwMode="auto">
          <a:xfrm>
            <a:off x="1127522" y="-144462"/>
            <a:ext cx="342900" cy="304801"/>
          </a:xfrm>
          <a:prstGeom prst="rect">
            <a:avLst/>
          </a:prstGeom>
          <a:noFill/>
        </p:spPr>
        <p:txBody>
          <a:bodyPr vert="horz" wrap="square" lIns="97970" tIns="48985" rIns="97970" bIns="4898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pic>
        <p:nvPicPr>
          <p:cNvPr id="5" name="Picture 4" descr="bfr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1676402"/>
            <a:ext cx="5853795" cy="3133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5625" y="470722"/>
            <a:ext cx="5657850" cy="1188905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7083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আল্লাহ্‌ হা</a:t>
            </a:r>
            <a:r>
              <a:rPr lang="en-US" sz="7083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ফেজ</a:t>
            </a:r>
            <a:r>
              <a:rPr lang="bn-BD" sz="7083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083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0" y="4898932"/>
            <a:ext cx="5657850" cy="1188905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en-US" sz="7083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083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3048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371600"/>
            <a:ext cx="5229223" cy="415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jytr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75" y="1371600"/>
            <a:ext cx="36004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14500" y="317501"/>
            <a:ext cx="8486775" cy="707886"/>
          </a:xfrm>
          <a:prstGeom prst="rect">
            <a:avLst/>
          </a:prstGeom>
          <a:noFill/>
        </p:spPr>
        <p:txBody>
          <a:bodyPr wrap="square" lIns="97970" tIns="48985" rIns="97970" bIns="48985" numCol="1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250" b="1" dirty="0">
                <a:latin typeface="NikoshBAN" pitchFamily="2" charset="0"/>
                <a:cs typeface="NikoshBAN" pitchFamily="2" charset="0"/>
              </a:rPr>
              <a:t>ছবিগ</a:t>
            </a:r>
            <a:r>
              <a:rPr lang="en-US" sz="425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4250" b="1" dirty="0">
                <a:latin typeface="NikoshBAN" pitchFamily="2" charset="0"/>
                <a:cs typeface="NikoshBAN" pitchFamily="2" charset="0"/>
              </a:rPr>
              <a:t>লো কীসের এবং এদের কাজ কী ?</a:t>
            </a:r>
            <a:endParaRPr lang="en-US" sz="42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0" y="5904206"/>
            <a:ext cx="9966325" cy="509360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2667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 প্রবেশ করে কম্পিউটারের বিশাল ক্ষতি সাধন করে থাকে</a:t>
            </a:r>
            <a:endParaRPr lang="en-US" sz="2667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727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6925" y="381000"/>
            <a:ext cx="7972425" cy="752952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425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চিত্রগুলো থেকে তোমরা কী বুঝতে পারলে ?</a:t>
            </a:r>
            <a:endParaRPr lang="en-US" sz="425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850" y="5791201"/>
            <a:ext cx="9258300" cy="893888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51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কম্পিউটারের সার্বিক ক্ষতি করে</a:t>
            </a:r>
            <a:endParaRPr lang="en-US" sz="5166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81201" y="1143000"/>
            <a:ext cx="8229603" cy="4648200"/>
            <a:chOff x="1295400" y="1143000"/>
            <a:chExt cx="7315203" cy="4648200"/>
          </a:xfrm>
        </p:grpSpPr>
        <p:grpSp>
          <p:nvGrpSpPr>
            <p:cNvPr id="9" name="Group 8"/>
            <p:cNvGrpSpPr/>
            <p:nvPr/>
          </p:nvGrpSpPr>
          <p:grpSpPr>
            <a:xfrm>
              <a:off x="2743200" y="1143000"/>
              <a:ext cx="5867403" cy="4616824"/>
              <a:chOff x="2743200" y="1143000"/>
              <a:chExt cx="5867403" cy="4616824"/>
            </a:xfrm>
          </p:grpSpPr>
          <p:pic>
            <p:nvPicPr>
              <p:cNvPr id="2" name="Picture 1" descr="jhky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53001" y="2895600"/>
                <a:ext cx="3657602" cy="2864224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6" name="Picture 5" descr="hu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3200" y="1143000"/>
                <a:ext cx="2933700" cy="1562100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</p:grpSp>
        <p:pic>
          <p:nvPicPr>
            <p:cNvPr id="10" name="Picture 9" descr="t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2895600"/>
              <a:ext cx="3314700" cy="2895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8751404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কম্পিউটার ভাইরাস চিত্র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900" y="1295400"/>
            <a:ext cx="5657850" cy="43614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09750" y="457201"/>
            <a:ext cx="8229600" cy="83099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7970" tIns="48985" rIns="97970" bIns="48985" numCol="1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5166" b="1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9500" y="5562600"/>
            <a:ext cx="6918325" cy="10862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7970" tIns="48985" rIns="97970" bIns="489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416" b="1" spc="5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</a:t>
            </a:r>
            <a:endParaRPr lang="en-US" sz="6416" b="1" spc="53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381002"/>
            <a:ext cx="4286250" cy="12915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775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75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8300" y="1828802"/>
            <a:ext cx="8915400" cy="829896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r>
              <a:rPr lang="bn-BD" sz="47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7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7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7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47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  <a:endParaRPr lang="en-US" sz="47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2575" y="3200400"/>
            <a:ext cx="9258300" cy="2715220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r>
              <a:rPr lang="en-US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1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ভাইরাস কী তা বলতে পারবে</a:t>
            </a:r>
            <a:r>
              <a:rPr lang="en-US" sz="341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417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ভাইরাসের </a:t>
            </a:r>
            <a:r>
              <a:rPr lang="bn-BD" sz="341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 বর্ণনা করতে পারবে</a:t>
            </a:r>
            <a:r>
              <a:rPr lang="en-US" sz="341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417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3333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 </a:t>
            </a:r>
            <a:r>
              <a:rPr lang="bn-BD" sz="3333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আক্রান্ত হওয়ার লক্ষণ বর্ণনা করতে পারবে</a:t>
            </a:r>
            <a:r>
              <a:rPr lang="en-US" sz="3333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333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33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417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BD" sz="3417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r>
              <a:rPr lang="bn-BD" sz="341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ক্ষতি করে ব্যাখ্যা করতে পারবে।</a:t>
            </a:r>
            <a:endParaRPr lang="en-US" sz="3417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41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17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9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100" y="381000"/>
            <a:ext cx="7115175" cy="752952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425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 বলতে কী বোঝায় ?</a:t>
            </a:r>
            <a:endParaRPr lang="en-US" sz="425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4572002"/>
            <a:ext cx="11874500" cy="19712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en-US" sz="3417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bn-BD" sz="3417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শব্দের পূর্ণ হল</a:t>
            </a:r>
            <a:r>
              <a:rPr lang="en-US" sz="3417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417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833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Vital Information and Resources Under Siege</a:t>
            </a:r>
            <a:r>
              <a:rPr lang="bn-BD" sz="3833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17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যার অর্থ </a:t>
            </a:r>
            <a:r>
              <a:rPr lang="en-US" sz="3417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417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 তথ্যসমূহ দখলে নেওয়া বা ক্ষতি সাধন করা। </a:t>
            </a:r>
            <a:endParaRPr lang="bn-BD" sz="3417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500" dirty="0"/>
          </a:p>
        </p:txBody>
      </p:sp>
      <p:grpSp>
        <p:nvGrpSpPr>
          <p:cNvPr id="8" name="Group 7"/>
          <p:cNvGrpSpPr/>
          <p:nvPr/>
        </p:nvGrpSpPr>
        <p:grpSpPr>
          <a:xfrm>
            <a:off x="1381125" y="1600200"/>
            <a:ext cx="9172575" cy="2362200"/>
            <a:chOff x="304800" y="1905000"/>
            <a:chExt cx="6819900" cy="1600200"/>
          </a:xfrm>
        </p:grpSpPr>
        <p:pic>
          <p:nvPicPr>
            <p:cNvPr id="20482" name="Picture 2" descr="কম্পিউটার ভাইরাস চিত্র এর চিত্র ফলাফল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0801" y="1905000"/>
              <a:ext cx="228600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484" name="Picture 4" descr="কম্পিউটার ভাইরাস চিত্র এর চিত্র ফলাফল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1905000"/>
              <a:ext cx="2019300" cy="1524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486" name="Picture 6" descr="কম্পিউটার  এর চিত্র ফলাফল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1905000"/>
              <a:ext cx="2066925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265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270500" y="2667000"/>
          <a:ext cx="101619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ackager Shell Object" showAsIcon="1" r:id="rId3" imgW="902520" imgH="685800" progId="Package">
                  <p:embed/>
                </p:oleObj>
              </mc:Choice>
              <mc:Fallback>
                <p:oleObj name="Packager Shell Object" showAsIcon="1" r:id="rId3" imgW="90252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2667000"/>
                        <a:ext cx="101619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24175" y="457201"/>
            <a:ext cx="6429375" cy="688768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3833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চল, সবাই মিলে একটি ভিডিও দেখি </a:t>
            </a:r>
            <a:endParaRPr lang="en-US" sz="3833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6040</TotalTime>
  <Words>531</Words>
  <Application>Microsoft Office PowerPoint</Application>
  <PresentationFormat>Widescreen</PresentationFormat>
  <Paragraphs>103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Lm Ashab Uddin Ridoy</cp:lastModifiedBy>
  <cp:revision>499</cp:revision>
  <dcterms:created xsi:type="dcterms:W3CDTF">2014-12-07T02:50:48Z</dcterms:created>
  <dcterms:modified xsi:type="dcterms:W3CDTF">2020-05-17T02:32:14Z</dcterms:modified>
</cp:coreProperties>
</file>