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1"/>
  </p:notesMasterIdLst>
  <p:sldIdLst>
    <p:sldId id="258" r:id="rId2"/>
    <p:sldId id="259" r:id="rId3"/>
    <p:sldId id="285" r:id="rId4"/>
    <p:sldId id="286" r:id="rId5"/>
    <p:sldId id="262" r:id="rId6"/>
    <p:sldId id="263" r:id="rId7"/>
    <p:sldId id="288" r:id="rId8"/>
    <p:sldId id="280" r:id="rId9"/>
    <p:sldId id="287" r:id="rId10"/>
    <p:sldId id="264" r:id="rId11"/>
    <p:sldId id="281" r:id="rId12"/>
    <p:sldId id="282" r:id="rId13"/>
    <p:sldId id="289" r:id="rId14"/>
    <p:sldId id="290" r:id="rId15"/>
    <p:sldId id="265" r:id="rId16"/>
    <p:sldId id="293" r:id="rId17"/>
    <p:sldId id="266" r:id="rId18"/>
    <p:sldId id="267" r:id="rId19"/>
    <p:sldId id="26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29E940"/>
    <a:srgbClr val="41ACF5"/>
    <a:srgbClr val="FC56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A95D00-7D62-4F7C-BD56-912CC1FBC1CF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12DC71-B3DD-4C01-B88B-330469D80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643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DF48F-A480-4C8E-A59A-EEE1D2DEAA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256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nvjfktorytthtr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58D8B-7839-4D64-93C4-986D0B51AE8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469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58D8B-7839-4D64-93C4-986D0B51AE8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6772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734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554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316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109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538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70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525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07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109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521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482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89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8.gi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9.jpg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76400" y="533400"/>
            <a:ext cx="5638800" cy="59436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777568" y="609600"/>
            <a:ext cx="3575018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4565077" cy="68580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65077" y="0"/>
            <a:ext cx="4565077" cy="68580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60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8150"/>
    </mc:Choice>
    <mc:Fallback xmlns="">
      <p:transition advTm="81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3314699" y="152400"/>
            <a:ext cx="2514600" cy="762000"/>
          </a:xfrm>
          <a:prstGeom prst="downArrowCallou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b="1" dirty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1600" b="1" dirty="0">
              <a:ln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209800" y="914400"/>
            <a:ext cx="4267200" cy="25908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7162800" y="304800"/>
            <a:ext cx="1600200" cy="4572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 smtClean="0">
                <a:ln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dirty="0" smtClean="0">
                <a:ln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ln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০৩মি</a:t>
            </a:r>
            <a:r>
              <a:rPr lang="en-US" sz="2400" dirty="0" smtClean="0">
                <a:ln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en-US" sz="2400" dirty="0">
              <a:ln/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1995" y="3505200"/>
            <a:ext cx="7620001" cy="762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বিহীত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595" y="4495800"/>
            <a:ext cx="7924800" cy="1524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যেসব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আদেশ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অনুসারে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জনসাধারণ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লেনদেনের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বাধ্য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বিহীত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742930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2668" y="990600"/>
            <a:ext cx="8382000" cy="1600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সঞ্চয়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কিংবা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নিরাপত্তা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বিধানের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জনসাধারণ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বানিজ্যিক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ব্যাংকে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নগদ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গচ্ছিত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রাখে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শর্তাধীনে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উত্তোলন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আমানত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0" y="228600"/>
            <a:ext cx="34290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আমানত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02668" y="3138055"/>
            <a:ext cx="3512132" cy="3262745"/>
            <a:chOff x="602668" y="3138055"/>
            <a:chExt cx="3512132" cy="3262745"/>
          </a:xfrm>
        </p:grpSpPr>
        <p:sp>
          <p:nvSpPr>
            <p:cNvPr id="6" name="Rectangle 5"/>
            <p:cNvSpPr/>
            <p:nvPr/>
          </p:nvSpPr>
          <p:spPr>
            <a:xfrm>
              <a:off x="602668" y="3657600"/>
              <a:ext cx="3512132" cy="2743200"/>
            </a:xfrm>
            <a:prstGeom prst="rec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02668" y="3138055"/>
              <a:ext cx="3512132" cy="5334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ব্যাংকে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টাকা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জমা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দিচ্ছে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717468" y="2819400"/>
            <a:ext cx="3515598" cy="3581400"/>
            <a:chOff x="4717468" y="2819400"/>
            <a:chExt cx="3515598" cy="3581400"/>
          </a:xfrm>
        </p:grpSpPr>
        <p:sp>
          <p:nvSpPr>
            <p:cNvPr id="7" name="Rectangle 6"/>
            <p:cNvSpPr/>
            <p:nvPr/>
          </p:nvSpPr>
          <p:spPr>
            <a:xfrm>
              <a:off x="4720934" y="3657600"/>
              <a:ext cx="3512132" cy="2743200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717468" y="2819400"/>
              <a:ext cx="3512132" cy="838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ব্যাংক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থেকে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টাকা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উত্তোলন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করছে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842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286000"/>
            <a:ext cx="8534400" cy="1981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1)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সঞ্চয়ী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আমানত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(Savings Deposit):-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আমানতের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সময়-মেয়াদে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কতবার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সর্বোচ্চ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উত্তোলন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সঞ্চয়ী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আমানত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এসব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আমানতের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বিপরিতে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সামান্য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228600"/>
            <a:ext cx="8534400" cy="2057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আমানত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প্রধানত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যথাঃ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(1)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সঞ্চয়ী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আমানত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(Savings Deposit)                          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(২)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স্থায়ী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আমানত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Fixed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Deposit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(৩)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চলতি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আমানত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(Current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Deposit)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57200" y="4267200"/>
            <a:ext cx="3276600" cy="2286000"/>
            <a:chOff x="457200" y="4267200"/>
            <a:chExt cx="3276600" cy="2286000"/>
          </a:xfrm>
        </p:grpSpPr>
        <p:sp>
          <p:nvSpPr>
            <p:cNvPr id="6" name="Rectangle 5"/>
            <p:cNvSpPr/>
            <p:nvPr/>
          </p:nvSpPr>
          <p:spPr>
            <a:xfrm>
              <a:off x="457200" y="4648200"/>
              <a:ext cx="3276600" cy="1905000"/>
            </a:xfrm>
            <a:prstGeom prst="rec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457200" y="4267200"/>
              <a:ext cx="3276600" cy="6858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দিনে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একাধিকবার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জমা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দেওয়া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যায়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334000" y="4267200"/>
            <a:ext cx="3276600" cy="2431473"/>
            <a:chOff x="5334000" y="4267200"/>
            <a:chExt cx="3276600" cy="2431473"/>
          </a:xfrm>
        </p:grpSpPr>
        <p:sp>
          <p:nvSpPr>
            <p:cNvPr id="7" name="Rectangle 6"/>
            <p:cNvSpPr/>
            <p:nvPr/>
          </p:nvSpPr>
          <p:spPr>
            <a:xfrm>
              <a:off x="5334000" y="4793673"/>
              <a:ext cx="3276600" cy="1905000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334000" y="4267200"/>
              <a:ext cx="3276600" cy="6858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সপ্তাহে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দু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-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একবার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টাকা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উত্তোলন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করা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যায়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872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610600" cy="24868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স্থায়ী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আমানত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Fixed Deposit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):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আমানতের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পূর্ব-নির্ধারিত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মেয়াদ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তোলা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স্থায়ী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আমানত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সঞ্চয়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স্কীম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মেয়াদী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সঞ্চয়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৬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১বছর, </a:t>
            </a:r>
          </a:p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৫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১০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এসব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আমানতের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বিপরিতে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/>
          </a:p>
        </p:txBody>
      </p:sp>
      <p:grpSp>
        <p:nvGrpSpPr>
          <p:cNvPr id="7" name="Group 6"/>
          <p:cNvGrpSpPr/>
          <p:nvPr/>
        </p:nvGrpSpPr>
        <p:grpSpPr>
          <a:xfrm>
            <a:off x="609600" y="2857500"/>
            <a:ext cx="2971800" cy="2781300"/>
            <a:chOff x="609600" y="2857500"/>
            <a:chExt cx="2971800" cy="2781300"/>
          </a:xfrm>
        </p:grpSpPr>
        <p:sp>
          <p:nvSpPr>
            <p:cNvPr id="3" name="Rectangle 2"/>
            <p:cNvSpPr/>
            <p:nvPr/>
          </p:nvSpPr>
          <p:spPr>
            <a:xfrm>
              <a:off x="609600" y="3505200"/>
              <a:ext cx="2971800" cy="21336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09600" y="2857500"/>
              <a:ext cx="2971800" cy="61652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স্থায়ী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আমানতের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প্রমান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পত্র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610100" y="2791692"/>
            <a:ext cx="2971800" cy="2895600"/>
            <a:chOff x="4610100" y="2791692"/>
            <a:chExt cx="2971800" cy="2895600"/>
          </a:xfrm>
        </p:grpSpPr>
        <p:sp>
          <p:nvSpPr>
            <p:cNvPr id="4" name="Rectangle 3"/>
            <p:cNvSpPr/>
            <p:nvPr/>
          </p:nvSpPr>
          <p:spPr>
            <a:xfrm>
              <a:off x="4610100" y="3553692"/>
              <a:ext cx="2971800" cy="2133600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610100" y="2791692"/>
              <a:ext cx="2971800" cy="7620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মানুষ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সাধারণত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বেশী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পরিমান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টাকা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স্থায়ী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আমানত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রাখে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037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610600" cy="2895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চলতি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আমানত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Current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Deposit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):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আমানতের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প্রতিদিন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তোলা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জমা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চলতি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আমানত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ব্যবসায়ীদের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সুবিধার্থে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চলতি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আমানত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খুলে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এসব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আমানতের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বিপরিতে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বরং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আমানতকারীদের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সার্ভিস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চার্জ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আদায়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চলমান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ভারসাম্যের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নেয়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/>
          </a:p>
        </p:txBody>
      </p:sp>
      <p:grpSp>
        <p:nvGrpSpPr>
          <p:cNvPr id="8" name="Group 7"/>
          <p:cNvGrpSpPr/>
          <p:nvPr/>
        </p:nvGrpSpPr>
        <p:grpSpPr>
          <a:xfrm>
            <a:off x="3505200" y="3214255"/>
            <a:ext cx="4087091" cy="3186545"/>
            <a:chOff x="3505200" y="3214255"/>
            <a:chExt cx="4087091" cy="3186545"/>
          </a:xfrm>
        </p:grpSpPr>
        <p:sp>
          <p:nvSpPr>
            <p:cNvPr id="3" name="Rectangle 2"/>
            <p:cNvSpPr/>
            <p:nvPr/>
          </p:nvSpPr>
          <p:spPr>
            <a:xfrm>
              <a:off x="3515591" y="3747655"/>
              <a:ext cx="4076700" cy="2653145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3505200" y="3214255"/>
              <a:ext cx="4076700" cy="5334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সিসি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বা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চলমান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ঋণ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85800" y="3214255"/>
            <a:ext cx="2857500" cy="3186545"/>
            <a:chOff x="685800" y="3214255"/>
            <a:chExt cx="2857500" cy="3186545"/>
          </a:xfrm>
        </p:grpSpPr>
        <p:sp>
          <p:nvSpPr>
            <p:cNvPr id="5" name="Rectangle 4"/>
            <p:cNvSpPr/>
            <p:nvPr/>
          </p:nvSpPr>
          <p:spPr>
            <a:xfrm>
              <a:off x="685800" y="3747655"/>
              <a:ext cx="2857500" cy="2653145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85800" y="3214255"/>
              <a:ext cx="2819400" cy="5334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ব্যবসায়ী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254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2200" y="381000"/>
            <a:ext cx="4038600" cy="64611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4267200"/>
            <a:ext cx="8001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আমানত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/>
          </a:p>
        </p:txBody>
      </p:sp>
      <p:sp>
        <p:nvSpPr>
          <p:cNvPr id="2" name="Rounded Rectangle 1"/>
          <p:cNvSpPr/>
          <p:nvPr/>
        </p:nvSpPr>
        <p:spPr>
          <a:xfrm>
            <a:off x="2362200" y="1447801"/>
            <a:ext cx="4038600" cy="25908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6705600" y="704056"/>
            <a:ext cx="1828800" cy="43894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০৭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6364" y="5105399"/>
            <a:ext cx="8534400" cy="15115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আমানত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প্রধানত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যথাঃ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(1)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সঞ্চয়ী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আমানত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(Savings Deposit)  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(২)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স্থায়ী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আমানত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Fixed 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Deposit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(৩)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চলতি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আমানত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(Current 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Deposit)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27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152400"/>
            <a:ext cx="65532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বিহিত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আমানতের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মধ্য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তুলনা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পার্থক্য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15191" y="1600200"/>
            <a:ext cx="8676409" cy="1905000"/>
            <a:chOff x="315191" y="1600200"/>
            <a:chExt cx="8676409" cy="1905000"/>
          </a:xfrm>
        </p:grpSpPr>
        <p:sp>
          <p:nvSpPr>
            <p:cNvPr id="3" name="Rounded Rectangle 2"/>
            <p:cNvSpPr/>
            <p:nvPr/>
          </p:nvSpPr>
          <p:spPr>
            <a:xfrm>
              <a:off x="315191" y="1600200"/>
              <a:ext cx="4343400" cy="19050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দেনা-পাওনার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নিষ্পত্তিতে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সংশ্লিষ্ট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পক্ষগুলো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বিহিত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মুদ্রা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গ্রহণ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বাধ্য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। </a:t>
              </a: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4648200" y="1600200"/>
              <a:ext cx="4343400" cy="19050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কিন্তু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ব্যাংক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আমানতের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ভিত্তিতে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কাউকে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দেনা-পাওনা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নিষ্পত্তিতে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বাধ্য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করা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যায়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না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32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38200" y="838200"/>
            <a:ext cx="7543800" cy="609600"/>
            <a:chOff x="838200" y="838200"/>
            <a:chExt cx="7543800" cy="609600"/>
          </a:xfrm>
        </p:grpSpPr>
        <p:sp>
          <p:nvSpPr>
            <p:cNvPr id="5" name="Rectangle 4"/>
            <p:cNvSpPr/>
            <p:nvPr/>
          </p:nvSpPr>
          <p:spPr>
            <a:xfrm>
              <a:off x="838200" y="838200"/>
              <a:ext cx="3505200" cy="60960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বিহিত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মুদ্রা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4876800" y="838200"/>
              <a:ext cx="3505200" cy="60960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আমানত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15191" y="3124200"/>
            <a:ext cx="8676408" cy="1143000"/>
            <a:chOff x="315191" y="3657600"/>
            <a:chExt cx="8676408" cy="1143000"/>
          </a:xfrm>
        </p:grpSpPr>
        <p:sp>
          <p:nvSpPr>
            <p:cNvPr id="9" name="Rounded Rectangle 8"/>
            <p:cNvSpPr/>
            <p:nvPr/>
          </p:nvSpPr>
          <p:spPr>
            <a:xfrm>
              <a:off x="315191" y="3657600"/>
              <a:ext cx="4343399" cy="11430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বিহিত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মুদ্রার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আইনগত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ভিত্তি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রয়েছে</a:t>
              </a:r>
              <a:endParaRPr lang="en-US" sz="3200" dirty="0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4648200" y="3657600"/>
              <a:ext cx="4343399" cy="11430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কিন্তু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ব্যাংক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আমানতের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তা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নেই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32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04800" y="3124200"/>
            <a:ext cx="8676408" cy="1600200"/>
            <a:chOff x="315191" y="3657600"/>
            <a:chExt cx="8676408" cy="1600200"/>
          </a:xfrm>
        </p:grpSpPr>
        <p:sp>
          <p:nvSpPr>
            <p:cNvPr id="13" name="Rounded Rectangle 12"/>
            <p:cNvSpPr/>
            <p:nvPr/>
          </p:nvSpPr>
          <p:spPr>
            <a:xfrm>
              <a:off x="315191" y="3657600"/>
              <a:ext cx="4343399" cy="16002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বিহিত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মুদ্রা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দিয়ে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যেকোনো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সময়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যেকোনো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দ্রব্য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ক্রয়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করা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যায়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।</a:t>
              </a:r>
              <a:endParaRPr lang="en-US" sz="3200" dirty="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4648200" y="3657600"/>
              <a:ext cx="4343399" cy="16002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ব্যাংক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আমানত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দিয়ে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যেকোনো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সময়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যেকোনো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দ্রব্য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ক্রয়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করা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যায়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না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32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04800" y="3429000"/>
            <a:ext cx="8676408" cy="1600200"/>
            <a:chOff x="315191" y="3657600"/>
            <a:chExt cx="8676408" cy="1600200"/>
          </a:xfrm>
        </p:grpSpPr>
        <p:sp>
          <p:nvSpPr>
            <p:cNvPr id="17" name="Rounded Rectangle 16"/>
            <p:cNvSpPr/>
            <p:nvPr/>
          </p:nvSpPr>
          <p:spPr>
            <a:xfrm>
              <a:off x="315191" y="3657600"/>
              <a:ext cx="4343399" cy="16002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বিহিত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মুদ্রা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প্রচলন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নিয়ন্ত্রনের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দায়িত্ব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সরকার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কেন্দ্রীয়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ব্যাংকের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3200" dirty="0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4648200" y="3657600"/>
              <a:ext cx="4343399" cy="16002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কিন্তু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আমানত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বানিজ্যিক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ব্যাংক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কর্তৃক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সৃষ্টি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হয়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32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04800" y="1600200"/>
            <a:ext cx="8676408" cy="1600200"/>
            <a:chOff x="315191" y="3657600"/>
            <a:chExt cx="8676408" cy="1600200"/>
          </a:xfrm>
        </p:grpSpPr>
        <p:sp>
          <p:nvSpPr>
            <p:cNvPr id="20" name="Rounded Rectangle 19"/>
            <p:cNvSpPr/>
            <p:nvPr/>
          </p:nvSpPr>
          <p:spPr>
            <a:xfrm>
              <a:off x="315191" y="3657600"/>
              <a:ext cx="4343399" cy="16002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বিহিত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মুদ্রা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লেন-দেনের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ক্ষেত্রে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নগদ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মুদ্রার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প্রয়োজন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। </a:t>
              </a:r>
              <a:endParaRPr lang="en-US" sz="3200" dirty="0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4648200" y="3657600"/>
              <a:ext cx="4343399" cy="16002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কিন্তু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আমানতের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ভিত্তিতে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লেন-দেনের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ক্ষেত্রে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ব্যাংক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হিসাবের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উপর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চেক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প্রদান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করলেই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চলে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4630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3637" y="228600"/>
            <a:ext cx="3962400" cy="6004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 err="1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452562" y="1219200"/>
            <a:ext cx="5476875" cy="27432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7010400" y="609600"/>
            <a:ext cx="1828800" cy="4389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০৬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4800600"/>
            <a:ext cx="8686800" cy="685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বিহিত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আমানতের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4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71800" y="214745"/>
            <a:ext cx="26670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838200"/>
            <a:ext cx="8236527" cy="1981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>
              <a:buFontTx/>
              <a:buAutoNum type="arabicParenBoth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বিহিত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---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	(ক) ২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			(খ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৩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প্রকার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	(গ) ৪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		 	(ঘ)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৫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Freeform 5"/>
          <p:cNvSpPr/>
          <p:nvPr/>
        </p:nvSpPr>
        <p:spPr>
          <a:xfrm>
            <a:off x="1338262" y="1371600"/>
            <a:ext cx="719138" cy="645936"/>
          </a:xfrm>
          <a:custGeom>
            <a:avLst/>
            <a:gdLst>
              <a:gd name="connsiteX0" fmla="*/ 0 w 719138"/>
              <a:gd name="connsiteY0" fmla="*/ 389239 h 645936"/>
              <a:gd name="connsiteX1" fmla="*/ 180109 w 719138"/>
              <a:gd name="connsiteY1" fmla="*/ 597057 h 645936"/>
              <a:gd name="connsiteX2" fmla="*/ 207818 w 719138"/>
              <a:gd name="connsiteY2" fmla="*/ 597057 h 645936"/>
              <a:gd name="connsiteX3" fmla="*/ 665018 w 719138"/>
              <a:gd name="connsiteY3" fmla="*/ 56730 h 645936"/>
              <a:gd name="connsiteX4" fmla="*/ 692727 w 719138"/>
              <a:gd name="connsiteY4" fmla="*/ 42875 h 645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9138" h="645936">
                <a:moveTo>
                  <a:pt x="0" y="389239"/>
                </a:moveTo>
                <a:cubicBezTo>
                  <a:pt x="60036" y="458512"/>
                  <a:pt x="145473" y="562421"/>
                  <a:pt x="180109" y="597057"/>
                </a:cubicBezTo>
                <a:cubicBezTo>
                  <a:pt x="214745" y="631693"/>
                  <a:pt x="127000" y="687111"/>
                  <a:pt x="207818" y="597057"/>
                </a:cubicBezTo>
                <a:cubicBezTo>
                  <a:pt x="288636" y="507003"/>
                  <a:pt x="584200" y="149094"/>
                  <a:pt x="665018" y="56730"/>
                </a:cubicBezTo>
                <a:cubicBezTo>
                  <a:pt x="745836" y="-35634"/>
                  <a:pt x="719281" y="3620"/>
                  <a:pt x="692727" y="42875"/>
                </a:cubicBez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3124200"/>
            <a:ext cx="8229600" cy="2971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অসিম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বিহিত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                                                               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	(ক)  ১০০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নোট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	(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 ১০০০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চেক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	(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গ)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নোট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		(ঘ)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১০০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ড্রাফট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	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371600" y="4191000"/>
            <a:ext cx="719138" cy="645936"/>
          </a:xfrm>
          <a:custGeom>
            <a:avLst/>
            <a:gdLst>
              <a:gd name="connsiteX0" fmla="*/ 0 w 719138"/>
              <a:gd name="connsiteY0" fmla="*/ 389239 h 645936"/>
              <a:gd name="connsiteX1" fmla="*/ 180109 w 719138"/>
              <a:gd name="connsiteY1" fmla="*/ 597057 h 645936"/>
              <a:gd name="connsiteX2" fmla="*/ 207818 w 719138"/>
              <a:gd name="connsiteY2" fmla="*/ 597057 h 645936"/>
              <a:gd name="connsiteX3" fmla="*/ 665018 w 719138"/>
              <a:gd name="connsiteY3" fmla="*/ 56730 h 645936"/>
              <a:gd name="connsiteX4" fmla="*/ 692727 w 719138"/>
              <a:gd name="connsiteY4" fmla="*/ 42875 h 645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9138" h="645936">
                <a:moveTo>
                  <a:pt x="0" y="389239"/>
                </a:moveTo>
                <a:cubicBezTo>
                  <a:pt x="60036" y="458512"/>
                  <a:pt x="145473" y="562421"/>
                  <a:pt x="180109" y="597057"/>
                </a:cubicBezTo>
                <a:cubicBezTo>
                  <a:pt x="214745" y="631693"/>
                  <a:pt x="127000" y="687111"/>
                  <a:pt x="207818" y="597057"/>
                </a:cubicBezTo>
                <a:cubicBezTo>
                  <a:pt x="288636" y="507003"/>
                  <a:pt x="584200" y="149094"/>
                  <a:pt x="665018" y="56730"/>
                </a:cubicBezTo>
                <a:cubicBezTo>
                  <a:pt x="745836" y="-35634"/>
                  <a:pt x="719281" y="3620"/>
                  <a:pt x="692727" y="42875"/>
                </a:cubicBez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38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  <p:bldP spid="7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019300" y="304800"/>
            <a:ext cx="4876800" cy="609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4419600"/>
            <a:ext cx="800100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বাসা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mtClean="0">
                <a:latin typeface="NikoshBAN" pitchFamily="2" charset="0"/>
                <a:cs typeface="NikoshBAN" pitchFamily="2" charset="0"/>
              </a:rPr>
              <a:t>সসীম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বিহিত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অসিম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বিহিত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/>
          </a:p>
        </p:txBody>
      </p:sp>
      <p:grpSp>
        <p:nvGrpSpPr>
          <p:cNvPr id="4" name="Group 3"/>
          <p:cNvGrpSpPr/>
          <p:nvPr/>
        </p:nvGrpSpPr>
        <p:grpSpPr>
          <a:xfrm>
            <a:off x="2019300" y="1524000"/>
            <a:ext cx="4686300" cy="2407227"/>
            <a:chOff x="2019300" y="1288472"/>
            <a:chExt cx="4686300" cy="2407227"/>
          </a:xfrm>
        </p:grpSpPr>
        <p:sp>
          <p:nvSpPr>
            <p:cNvPr id="2" name="Rounded Rectangle 1"/>
            <p:cNvSpPr/>
            <p:nvPr/>
          </p:nvSpPr>
          <p:spPr>
            <a:xfrm>
              <a:off x="2019300" y="1288472"/>
              <a:ext cx="4686300" cy="2407227"/>
            </a:xfrm>
            <a:prstGeom prst="roundRect">
              <a:avLst/>
            </a:prstGeom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362200" y="1447800"/>
              <a:ext cx="4114800" cy="2209800"/>
            </a:xfrm>
            <a:prstGeom prst="round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0" y="0"/>
            <a:ext cx="4648200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33900" y="0"/>
            <a:ext cx="4686300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63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272256"/>
            <a:ext cx="2971800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1447800"/>
            <a:ext cx="3657600" cy="4800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আলিমুল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রাজি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অধ্যাপক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।(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অর্থনীতি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: ০১৭৪৬৯৬৯৯৯৮।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NikoshBAN" pitchFamily="2" charset="0"/>
                <a:cs typeface="NikoshBAN" pitchFamily="2" charset="0"/>
              </a:rPr>
              <a:t>Email: razibsirap@gmail.com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দাউদপুর</a:t>
            </a:r>
            <a:r>
              <a:rPr lang="en-US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latin typeface="NikoshBAN" pitchFamily="2" charset="0"/>
                <a:cs typeface="NikoshBAN" pitchFamily="2" charset="0"/>
              </a:rPr>
              <a:t>দাউদপুর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নবাবগঞ্জ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দিনাজপুর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76800" y="1447800"/>
            <a:ext cx="3733800" cy="4800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একাদশ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অর্থনীতি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১ম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দশম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 ৪৫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:।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2৫/05/2020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066800" y="457200"/>
            <a:ext cx="2057400" cy="19812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96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1781" y="1447800"/>
            <a:ext cx="2590800" cy="14478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248890" y="1465118"/>
            <a:ext cx="2590800" cy="144780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262745" y="3276600"/>
            <a:ext cx="2590800" cy="14478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96000" y="3276600"/>
            <a:ext cx="2590800" cy="14478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96000" y="1465118"/>
            <a:ext cx="1600200" cy="1447800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1000" y="3276600"/>
            <a:ext cx="2590800" cy="1447800"/>
          </a:xfrm>
          <a:prstGeom prst="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01781" y="381000"/>
            <a:ext cx="3713019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19600" y="401782"/>
            <a:ext cx="4114800" cy="5749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5635" y="5808518"/>
            <a:ext cx="1946565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হ্যাঁ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1781" y="5029200"/>
            <a:ext cx="8326582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ক্রয়-বিক্রয়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দেনা-পাওনা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মেটানো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সম্ভব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81401" y="5746173"/>
            <a:ext cx="42672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গুলোকে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বিহীত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44320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905000"/>
            <a:ext cx="4114800" cy="24384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682836" y="1905000"/>
            <a:ext cx="4114800" cy="24384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668482"/>
            <a:ext cx="40386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00200" y="4800600"/>
            <a:ext cx="60960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ব্যাংকে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জমা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রাখাকে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আমানত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59036" y="668482"/>
            <a:ext cx="40386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ব্যাংকে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জমা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দিচ্ছে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3680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2"/>
          <p:cNvSpPr/>
          <p:nvPr/>
        </p:nvSpPr>
        <p:spPr>
          <a:xfrm>
            <a:off x="2743200" y="990600"/>
            <a:ext cx="3657600" cy="1371600"/>
          </a:xfrm>
          <a:prstGeom prst="down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143000" y="2895600"/>
            <a:ext cx="7086600" cy="1828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82669" y="2967335"/>
            <a:ext cx="6378670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বিহীত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আমানত</a:t>
            </a:r>
            <a:endParaRPr lang="en-US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(Legal Money and Deposit )</a:t>
            </a:r>
          </a:p>
          <a:p>
            <a:pPr algn="ctr"/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809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Arrow Callout 4"/>
          <p:cNvSpPr/>
          <p:nvPr/>
        </p:nvSpPr>
        <p:spPr>
          <a:xfrm>
            <a:off x="2819400" y="685800"/>
            <a:ext cx="3200400" cy="1219200"/>
          </a:xfrm>
          <a:prstGeom prst="down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38200" y="2209800"/>
            <a:ext cx="7772400" cy="914400"/>
            <a:chOff x="838200" y="2209800"/>
            <a:chExt cx="7772400" cy="914400"/>
          </a:xfrm>
        </p:grpSpPr>
        <p:sp>
          <p:nvSpPr>
            <p:cNvPr id="2" name="Rounded Rectangle 1"/>
            <p:cNvSpPr/>
            <p:nvPr/>
          </p:nvSpPr>
          <p:spPr>
            <a:xfrm>
              <a:off x="838200" y="2209800"/>
              <a:ext cx="7772400" cy="91440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  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বিহীত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মুদ্রা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কাকে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বলে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?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ইহা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কত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প্রকার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কি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কি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?</a:t>
              </a:r>
            </a:p>
          </p:txBody>
        </p:sp>
        <p:sp>
          <p:nvSpPr>
            <p:cNvPr id="7" name="Flowchart: Connector 6"/>
            <p:cNvSpPr/>
            <p:nvPr/>
          </p:nvSpPr>
          <p:spPr>
            <a:xfrm>
              <a:off x="990600" y="2362200"/>
              <a:ext cx="609600" cy="609600"/>
            </a:xfrm>
            <a:prstGeom prst="flowChartConnector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NikoshBAN" pitchFamily="2" charset="0"/>
                  <a:cs typeface="NikoshBAN" pitchFamily="2" charset="0"/>
                </a:rPr>
                <a:t>১</a:t>
              </a:r>
              <a:endParaRPr lang="en-US" sz="14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38200" y="3276600"/>
            <a:ext cx="7772400" cy="914400"/>
            <a:chOff x="838200" y="2209800"/>
            <a:chExt cx="7772400" cy="914400"/>
          </a:xfrm>
        </p:grpSpPr>
        <p:sp>
          <p:nvSpPr>
            <p:cNvPr id="10" name="Rounded Rectangle 9"/>
            <p:cNvSpPr/>
            <p:nvPr/>
          </p:nvSpPr>
          <p:spPr>
            <a:xfrm>
              <a:off x="838200" y="2209800"/>
              <a:ext cx="7772400" cy="91440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   </a:t>
              </a:r>
            </a:p>
            <a:p>
              <a:pPr algn="ctr">
                <a:defRPr/>
              </a:pP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আমানত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কাকে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বলে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?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ইহা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কত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প্রকার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কি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কি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?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Flowchart: Connector 10"/>
            <p:cNvSpPr/>
            <p:nvPr/>
          </p:nvSpPr>
          <p:spPr>
            <a:xfrm>
              <a:off x="990600" y="2362200"/>
              <a:ext cx="609600" cy="609600"/>
            </a:xfrm>
            <a:prstGeom prst="flowChartConnector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2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1641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381000" y="0"/>
            <a:ext cx="1828800" cy="9144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বিহীত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মুদ্রা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5800" y="1066800"/>
            <a:ext cx="7696200" cy="2057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কর্তৃক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স্বীকৃত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বিনিময়ের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মাধ্যমকে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বিহীত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যেসব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আদেশ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অনুসারে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জনসাধারণ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লেনদেনের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বাধ্য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বিহীত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4038600"/>
            <a:ext cx="2743200" cy="19812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38600" y="3962400"/>
            <a:ext cx="2743200" cy="198120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5800" y="3352800"/>
            <a:ext cx="2743200" cy="685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৫০০, ১০০, ৫০ ও ১০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কাগজিনোট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66308" y="3283527"/>
            <a:ext cx="4468091" cy="685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২টাকা ও ১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ধাতবনোট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81800" y="3969327"/>
            <a:ext cx="1752600" cy="1974273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20765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381000" y="228600"/>
            <a:ext cx="1828800" cy="9144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বিহীত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মুদ্রা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90800" y="228600"/>
            <a:ext cx="6172200" cy="990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বিহীত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দুইভাগে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(১)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অসীম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বিহীত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(২)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সসীম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বিহীত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57200" y="1600200"/>
            <a:ext cx="2667000" cy="1524000"/>
            <a:chOff x="457200" y="1600200"/>
            <a:chExt cx="2667000" cy="1524000"/>
          </a:xfrm>
        </p:grpSpPr>
        <p:sp>
          <p:nvSpPr>
            <p:cNvPr id="6" name="Rectangle 5"/>
            <p:cNvSpPr/>
            <p:nvPr/>
          </p:nvSpPr>
          <p:spPr>
            <a:xfrm>
              <a:off x="609600" y="1981200"/>
              <a:ext cx="2438400" cy="11430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>
              <a:off x="457200" y="1600200"/>
              <a:ext cx="2667000" cy="3810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1000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টাকার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কাগজি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নোট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429000" y="1600200"/>
            <a:ext cx="2590800" cy="1524000"/>
            <a:chOff x="3429000" y="1600200"/>
            <a:chExt cx="2590800" cy="1524000"/>
          </a:xfrm>
        </p:grpSpPr>
        <p:sp>
          <p:nvSpPr>
            <p:cNvPr id="10" name="Rectangle 9"/>
            <p:cNvSpPr/>
            <p:nvPr/>
          </p:nvSpPr>
          <p:spPr>
            <a:xfrm>
              <a:off x="3581400" y="1981200"/>
              <a:ext cx="2362200" cy="1143000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429000" y="1600200"/>
              <a:ext cx="2590800" cy="3810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NikoshBAN" pitchFamily="2" charset="0"/>
                  <a:cs typeface="NikoshBAN" pitchFamily="2" charset="0"/>
                </a:rPr>
                <a:t>৫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00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টাকার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কাগজি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নোট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248400" y="1524000"/>
            <a:ext cx="2667000" cy="1524000"/>
            <a:chOff x="6248400" y="1524000"/>
            <a:chExt cx="2667000" cy="1524000"/>
          </a:xfrm>
        </p:grpSpPr>
        <p:sp>
          <p:nvSpPr>
            <p:cNvPr id="11" name="Rectangle 10"/>
            <p:cNvSpPr/>
            <p:nvPr/>
          </p:nvSpPr>
          <p:spPr>
            <a:xfrm>
              <a:off x="6400800" y="1905000"/>
              <a:ext cx="2362200" cy="1143000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248400" y="1524000"/>
              <a:ext cx="2667000" cy="3810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100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টাকার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কাগজি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নোট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581400" y="3200400"/>
            <a:ext cx="2438400" cy="1524000"/>
            <a:chOff x="3581400" y="3200400"/>
            <a:chExt cx="2438400" cy="1524000"/>
          </a:xfrm>
        </p:grpSpPr>
        <p:sp>
          <p:nvSpPr>
            <p:cNvPr id="5" name="Rectangle 4"/>
            <p:cNvSpPr/>
            <p:nvPr/>
          </p:nvSpPr>
          <p:spPr>
            <a:xfrm>
              <a:off x="3581400" y="3581400"/>
              <a:ext cx="2438400" cy="1143000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581400" y="3200400"/>
              <a:ext cx="2438400" cy="3810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NikoshBAN" pitchFamily="2" charset="0"/>
                  <a:cs typeface="NikoshBAN" pitchFamily="2" charset="0"/>
                </a:rPr>
                <a:t>২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0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টাকার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কাগজি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নোট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400800" y="3200400"/>
            <a:ext cx="2362200" cy="1524000"/>
            <a:chOff x="6400800" y="3200400"/>
            <a:chExt cx="2362200" cy="1524000"/>
          </a:xfrm>
        </p:grpSpPr>
        <p:sp>
          <p:nvSpPr>
            <p:cNvPr id="12" name="Rectangle 11"/>
            <p:cNvSpPr/>
            <p:nvPr/>
          </p:nvSpPr>
          <p:spPr>
            <a:xfrm>
              <a:off x="6400800" y="3581400"/>
              <a:ext cx="2362200" cy="1143000"/>
            </a:xfrm>
            <a:prstGeom prst="rect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400800" y="3200400"/>
              <a:ext cx="2362200" cy="3810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10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টাকার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কাগজি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নোট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09600" y="3276600"/>
            <a:ext cx="2514600" cy="1524000"/>
            <a:chOff x="609600" y="3276600"/>
            <a:chExt cx="2514600" cy="1524000"/>
          </a:xfrm>
        </p:grpSpPr>
        <p:sp>
          <p:nvSpPr>
            <p:cNvPr id="7" name="Rectangle 6"/>
            <p:cNvSpPr/>
            <p:nvPr/>
          </p:nvSpPr>
          <p:spPr>
            <a:xfrm>
              <a:off x="609600" y="3657600"/>
              <a:ext cx="2514600" cy="1143000"/>
            </a:xfrm>
            <a:prstGeom prst="rect">
              <a:avLst/>
            </a:prstGeom>
            <a:blipFill dpi="0"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09600" y="3276600"/>
              <a:ext cx="2514600" cy="3810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৫০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টাকার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কাগজি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নোট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228600" y="4800600"/>
            <a:ext cx="8686800" cy="1752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অসীম</a:t>
            </a:r>
            <a:r>
              <a:rPr lang="en-US" sz="3200" dirty="0" smtClean="0"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বিহীত</a:t>
            </a:r>
            <a:r>
              <a:rPr lang="en-US" sz="3200" dirty="0" smtClean="0"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মুদ্রাঃ</a:t>
            </a:r>
            <a:r>
              <a:rPr lang="en-US" sz="3200" dirty="0" smtClean="0"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যেসব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যেকোনো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ভাংতি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খুচরা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জনসাধারণ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আইনত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বাধ্য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অসীম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বিহীত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১০০০, ৫০০, ১০০, ৫০, ২০ ও ১০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নোট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10873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381000" y="228600"/>
            <a:ext cx="1828800" cy="9144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বিহীত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মুদ্রা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514600" y="457200"/>
            <a:ext cx="2590800" cy="1600200"/>
            <a:chOff x="2514600" y="457200"/>
            <a:chExt cx="2590800" cy="1600200"/>
          </a:xfrm>
        </p:grpSpPr>
        <p:sp>
          <p:nvSpPr>
            <p:cNvPr id="7" name="Rectangle 6"/>
            <p:cNvSpPr/>
            <p:nvPr/>
          </p:nvSpPr>
          <p:spPr>
            <a:xfrm>
              <a:off x="2514600" y="838200"/>
              <a:ext cx="2590800" cy="12192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514600" y="457200"/>
              <a:ext cx="2590800" cy="41563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১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টাকার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কাগজি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নোট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867400" y="457200"/>
            <a:ext cx="2590800" cy="1634836"/>
            <a:chOff x="5867400" y="457200"/>
            <a:chExt cx="2590800" cy="1634836"/>
          </a:xfrm>
        </p:grpSpPr>
        <p:sp>
          <p:nvSpPr>
            <p:cNvPr id="6" name="Rectangle 5"/>
            <p:cNvSpPr/>
            <p:nvPr/>
          </p:nvSpPr>
          <p:spPr>
            <a:xfrm>
              <a:off x="5867400" y="872836"/>
              <a:ext cx="2590800" cy="1219200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867400" y="457200"/>
              <a:ext cx="2590800" cy="41563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NikoshBAN" pitchFamily="2" charset="0"/>
                  <a:cs typeface="NikoshBAN" pitchFamily="2" charset="0"/>
                </a:rPr>
                <a:t>২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টাকার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কাগজি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নোট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283036" y="2209800"/>
            <a:ext cx="2175164" cy="2244436"/>
            <a:chOff x="6283036" y="2403764"/>
            <a:chExt cx="2175164" cy="2244436"/>
          </a:xfrm>
        </p:grpSpPr>
        <p:sp>
          <p:nvSpPr>
            <p:cNvPr id="9" name="Rectangle 8"/>
            <p:cNvSpPr/>
            <p:nvPr/>
          </p:nvSpPr>
          <p:spPr>
            <a:xfrm>
              <a:off x="6283036" y="2819400"/>
              <a:ext cx="2022764" cy="1828800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283036" y="2403764"/>
              <a:ext cx="2175164" cy="41563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NikoshBAN" pitchFamily="2" charset="0"/>
                  <a:cs typeface="NikoshBAN" pitchFamily="2" charset="0"/>
                </a:rPr>
                <a:t>৫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টাকার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ধাতব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নোট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62000" y="2209800"/>
            <a:ext cx="2057400" cy="2244436"/>
            <a:chOff x="762000" y="2403764"/>
            <a:chExt cx="2057400" cy="2244436"/>
          </a:xfrm>
        </p:grpSpPr>
        <p:sp>
          <p:nvSpPr>
            <p:cNvPr id="2" name="Rectangle 1"/>
            <p:cNvSpPr/>
            <p:nvPr/>
          </p:nvSpPr>
          <p:spPr>
            <a:xfrm>
              <a:off x="762000" y="2819400"/>
              <a:ext cx="2057400" cy="1828800"/>
            </a:xfrm>
            <a:prstGeom prst="rect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62000" y="2403764"/>
              <a:ext cx="2057400" cy="45027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১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টাকার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ধাতব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নোট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505200" y="2209800"/>
            <a:ext cx="2057400" cy="2258291"/>
            <a:chOff x="3505200" y="2403764"/>
            <a:chExt cx="2057400" cy="2258291"/>
          </a:xfrm>
        </p:grpSpPr>
        <p:sp>
          <p:nvSpPr>
            <p:cNvPr id="4" name="Rectangle 3"/>
            <p:cNvSpPr/>
            <p:nvPr/>
          </p:nvSpPr>
          <p:spPr>
            <a:xfrm>
              <a:off x="3505200" y="2833255"/>
              <a:ext cx="2057400" cy="1828800"/>
            </a:xfrm>
            <a:prstGeom prst="rect">
              <a:avLst/>
            </a:pr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505200" y="2403764"/>
              <a:ext cx="2057400" cy="41563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NikoshBAN" pitchFamily="2" charset="0"/>
                  <a:cs typeface="NikoshBAN" pitchFamily="2" charset="0"/>
                </a:rPr>
                <a:t>২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টাকার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ধাতব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নোট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381000" y="4267200"/>
            <a:ext cx="8305800" cy="2514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সসীম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বিহীত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ঋণ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দ্রব্যের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পরিশোধ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পরিমানের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বেশী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পরিমানের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বেশী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গ্রহীতাও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আইনত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বাধ্য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সসীম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বিহীত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৫টাকা,২টাকা,ও ১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ধাতব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২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১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কাগজি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নোট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20765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1554</TotalTime>
  <Words>829</Words>
  <Application>Microsoft Office PowerPoint</Application>
  <PresentationFormat>On-screen Show (4:3)</PresentationFormat>
  <Paragraphs>108</Paragraphs>
  <Slides>19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Razib</dc:creator>
  <cp:lastModifiedBy>Razib</cp:lastModifiedBy>
  <cp:revision>95</cp:revision>
  <dcterms:created xsi:type="dcterms:W3CDTF">2006-08-16T00:00:00Z</dcterms:created>
  <dcterms:modified xsi:type="dcterms:W3CDTF">2020-06-20T05:26:22Z</dcterms:modified>
</cp:coreProperties>
</file>