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5" r:id="rId2"/>
    <p:sldId id="286" r:id="rId3"/>
    <p:sldId id="293" r:id="rId4"/>
    <p:sldId id="298" r:id="rId5"/>
    <p:sldId id="287" r:id="rId6"/>
    <p:sldId id="275" r:id="rId7"/>
    <p:sldId id="271" r:id="rId8"/>
    <p:sldId id="289" r:id="rId9"/>
    <p:sldId id="299" r:id="rId10"/>
    <p:sldId id="300" r:id="rId11"/>
    <p:sldId id="283" r:id="rId12"/>
    <p:sldId id="284" r:id="rId13"/>
    <p:sldId id="280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DF93D-D230-43AA-B232-E3763EE1CD12}" type="doc">
      <dgm:prSet loTypeId="urn:microsoft.com/office/officeart/2005/8/layout/arrow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5D69F05-32BE-4DA6-A5C4-378B2DA4C408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সংগ্রহ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8C5FBF-A770-45A8-8C3B-4F669570695F}" type="parTrans" cxnId="{399E1934-31B0-4AD4-AD77-F1D7BAE4804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EDC45A-6C5D-41D9-BB8E-4E25CDEBA90A}" type="sibTrans" cxnId="{399E1934-31B0-4AD4-AD77-F1D7BAE4804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812C9D-409E-459C-AA7C-0E727789DE38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বিশ্লেষন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E61B51-C062-4FD4-93F2-A6902DEA25E2}" type="parTrans" cxnId="{C6197457-299D-41DF-B187-B4D2FC1B395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874C02-91A2-4558-BEAB-A76169B9C52A}" type="sibTrans" cxnId="{C6197457-299D-41DF-B187-B4D2FC1B395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08641E-8503-4510-A825-A53088415CE1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সংযোজন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C91C74-8E22-44B2-B48F-2CE6AA01C9EF}" type="parTrans" cxnId="{4A521515-0948-487E-8D48-29EF2DE9F6F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CE1742-8A11-4FAA-B10D-4FF7BD314030}" type="sibTrans" cxnId="{4A521515-0948-487E-8D48-29EF2DE9F6F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ADA44A-F9BA-4822-B507-F395981C354E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মূল্যায়ন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713CCB-3448-4FC0-81AA-734223D6A234}" type="parTrans" cxnId="{F87AD34F-1BFC-4DBD-8102-9FEB917EE0D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F9617E-8B6C-4519-AA28-6C0F9D6F740D}" type="sibTrans" cxnId="{F87AD34F-1BFC-4DBD-8102-9FEB917EE0D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F0B26D-301A-4807-919F-3B0250484618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নতুন তথ্য সৃষ্টি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471C07-664D-406B-8E34-780EEE1A2D96}" type="parTrans" cxnId="{9E723DB3-3DB9-42E1-A892-58ED8692385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2252C7-134B-4CD3-90A6-4303D2B5B3DA}" type="sibTrans" cxnId="{9E723DB3-3DB9-42E1-A892-58ED8692385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45E3BA-3220-42A9-8DAA-76C65A00A216}" type="pres">
      <dgm:prSet presAssocID="{16DDF93D-D230-43AA-B232-E3763EE1CD1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C2E461-1D50-443F-B2C0-D51F5CFFDFF9}" type="pres">
      <dgm:prSet presAssocID="{16DDF93D-D230-43AA-B232-E3763EE1CD12}" presName="arrow" presStyleLbl="bgShp" presStyleIdx="0" presStyleCnt="1" custLinFactNeighborY="2148"/>
      <dgm:spPr/>
    </dgm:pt>
    <dgm:pt modelId="{30A9B3C4-963E-4125-A201-B1CAD21F81FD}" type="pres">
      <dgm:prSet presAssocID="{16DDF93D-D230-43AA-B232-E3763EE1CD12}" presName="arrowDiagram5" presStyleCnt="0"/>
      <dgm:spPr/>
    </dgm:pt>
    <dgm:pt modelId="{E84B5A25-D541-4EAF-A9BF-3E6465AA4A17}" type="pres">
      <dgm:prSet presAssocID="{85D69F05-32BE-4DA6-A5C4-378B2DA4C408}" presName="bullet5a" presStyleLbl="node1" presStyleIdx="0" presStyleCnt="5"/>
      <dgm:spPr/>
    </dgm:pt>
    <dgm:pt modelId="{8486F7A7-804D-424A-A631-F40821B871FF}" type="pres">
      <dgm:prSet presAssocID="{85D69F05-32BE-4DA6-A5C4-378B2DA4C408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158BC-C326-4381-8A59-ED8700C0196D}" type="pres">
      <dgm:prSet presAssocID="{EF812C9D-409E-459C-AA7C-0E727789DE38}" presName="bullet5b" presStyleLbl="node1" presStyleIdx="1" presStyleCnt="5"/>
      <dgm:spPr/>
    </dgm:pt>
    <dgm:pt modelId="{88659501-D37C-400B-BE6D-FB4CE311D9AD}" type="pres">
      <dgm:prSet presAssocID="{EF812C9D-409E-459C-AA7C-0E727789DE3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6DCC8-6308-4392-B0E5-51888292BEDB}" type="pres">
      <dgm:prSet presAssocID="{2E08641E-8503-4510-A825-A53088415CE1}" presName="bullet5c" presStyleLbl="node1" presStyleIdx="2" presStyleCnt="5"/>
      <dgm:spPr/>
    </dgm:pt>
    <dgm:pt modelId="{43221559-2C32-4A0A-9F42-F989AEB4B962}" type="pres">
      <dgm:prSet presAssocID="{2E08641E-8503-4510-A825-A53088415CE1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AB310-C781-4A6E-9C99-C87D542DA932}" type="pres">
      <dgm:prSet presAssocID="{7EADA44A-F9BA-4822-B507-F395981C354E}" presName="bullet5d" presStyleLbl="node1" presStyleIdx="3" presStyleCnt="5"/>
      <dgm:spPr/>
    </dgm:pt>
    <dgm:pt modelId="{50F31445-E169-4602-95CD-21B00A62E77D}" type="pres">
      <dgm:prSet presAssocID="{7EADA44A-F9BA-4822-B507-F395981C354E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A3B0A-C1D6-4E85-8BD7-D13AB7982C05}" type="pres">
      <dgm:prSet presAssocID="{DBF0B26D-301A-4807-919F-3B0250484618}" presName="bullet5e" presStyleLbl="node1" presStyleIdx="4" presStyleCnt="5"/>
      <dgm:spPr/>
    </dgm:pt>
    <dgm:pt modelId="{9988AF30-F485-4C7B-A005-918ED0409AAE}" type="pres">
      <dgm:prSet presAssocID="{DBF0B26D-301A-4807-919F-3B0250484618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723DB3-3DB9-42E1-A892-58ED8692385F}" srcId="{16DDF93D-D230-43AA-B232-E3763EE1CD12}" destId="{DBF0B26D-301A-4807-919F-3B0250484618}" srcOrd="4" destOrd="0" parTransId="{81471C07-664D-406B-8E34-780EEE1A2D96}" sibTransId="{4C2252C7-134B-4CD3-90A6-4303D2B5B3DA}"/>
    <dgm:cxn modelId="{00E80337-FA1E-4D01-878D-5441E874D977}" type="presOf" srcId="{16DDF93D-D230-43AA-B232-E3763EE1CD12}" destId="{EB45E3BA-3220-42A9-8DAA-76C65A00A216}" srcOrd="0" destOrd="0" presId="urn:microsoft.com/office/officeart/2005/8/layout/arrow2"/>
    <dgm:cxn modelId="{399E1934-31B0-4AD4-AD77-F1D7BAE48044}" srcId="{16DDF93D-D230-43AA-B232-E3763EE1CD12}" destId="{85D69F05-32BE-4DA6-A5C4-378B2DA4C408}" srcOrd="0" destOrd="0" parTransId="{2A8C5FBF-A770-45A8-8C3B-4F669570695F}" sibTransId="{97EDC45A-6C5D-41D9-BB8E-4E25CDEBA90A}"/>
    <dgm:cxn modelId="{10061F14-CCC0-49D8-9E05-CD7D82D01C5F}" type="presOf" srcId="{DBF0B26D-301A-4807-919F-3B0250484618}" destId="{9988AF30-F485-4C7B-A005-918ED0409AAE}" srcOrd="0" destOrd="0" presId="urn:microsoft.com/office/officeart/2005/8/layout/arrow2"/>
    <dgm:cxn modelId="{129277D2-C341-4019-8F43-5C2FF375CE43}" type="presOf" srcId="{2E08641E-8503-4510-A825-A53088415CE1}" destId="{43221559-2C32-4A0A-9F42-F989AEB4B962}" srcOrd="0" destOrd="0" presId="urn:microsoft.com/office/officeart/2005/8/layout/arrow2"/>
    <dgm:cxn modelId="{4A521515-0948-487E-8D48-29EF2DE9F6F8}" srcId="{16DDF93D-D230-43AA-B232-E3763EE1CD12}" destId="{2E08641E-8503-4510-A825-A53088415CE1}" srcOrd="2" destOrd="0" parTransId="{EAC91C74-8E22-44B2-B48F-2CE6AA01C9EF}" sibTransId="{E0CE1742-8A11-4FAA-B10D-4FF7BD314030}"/>
    <dgm:cxn modelId="{C2252AB1-AD3A-4F7F-9DBD-C5308EA44408}" type="presOf" srcId="{7EADA44A-F9BA-4822-B507-F395981C354E}" destId="{50F31445-E169-4602-95CD-21B00A62E77D}" srcOrd="0" destOrd="0" presId="urn:microsoft.com/office/officeart/2005/8/layout/arrow2"/>
    <dgm:cxn modelId="{12DD0EF9-8519-45B2-B504-DD3CA42C75E4}" type="presOf" srcId="{85D69F05-32BE-4DA6-A5C4-378B2DA4C408}" destId="{8486F7A7-804D-424A-A631-F40821B871FF}" srcOrd="0" destOrd="0" presId="urn:microsoft.com/office/officeart/2005/8/layout/arrow2"/>
    <dgm:cxn modelId="{C6197457-299D-41DF-B187-B4D2FC1B3955}" srcId="{16DDF93D-D230-43AA-B232-E3763EE1CD12}" destId="{EF812C9D-409E-459C-AA7C-0E727789DE38}" srcOrd="1" destOrd="0" parTransId="{A0E61B51-C062-4FD4-93F2-A6902DEA25E2}" sibTransId="{D7874C02-91A2-4558-BEAB-A76169B9C52A}"/>
    <dgm:cxn modelId="{A96F75F4-12C5-44DD-A4B8-37DEF0D92B9F}" type="presOf" srcId="{EF812C9D-409E-459C-AA7C-0E727789DE38}" destId="{88659501-D37C-400B-BE6D-FB4CE311D9AD}" srcOrd="0" destOrd="0" presId="urn:microsoft.com/office/officeart/2005/8/layout/arrow2"/>
    <dgm:cxn modelId="{F87AD34F-1BFC-4DBD-8102-9FEB917EE0DE}" srcId="{16DDF93D-D230-43AA-B232-E3763EE1CD12}" destId="{7EADA44A-F9BA-4822-B507-F395981C354E}" srcOrd="3" destOrd="0" parTransId="{4D713CCB-3448-4FC0-81AA-734223D6A234}" sibTransId="{11F9617E-8B6C-4519-AA28-6C0F9D6F740D}"/>
    <dgm:cxn modelId="{5C2BDC3C-0081-44D8-BCCF-93C173A0A4C1}" type="presParOf" srcId="{EB45E3BA-3220-42A9-8DAA-76C65A00A216}" destId="{63C2E461-1D50-443F-B2C0-D51F5CFFDFF9}" srcOrd="0" destOrd="0" presId="urn:microsoft.com/office/officeart/2005/8/layout/arrow2"/>
    <dgm:cxn modelId="{41FAD833-0762-4017-8B48-9FF1D8E0D5E7}" type="presParOf" srcId="{EB45E3BA-3220-42A9-8DAA-76C65A00A216}" destId="{30A9B3C4-963E-4125-A201-B1CAD21F81FD}" srcOrd="1" destOrd="0" presId="urn:microsoft.com/office/officeart/2005/8/layout/arrow2"/>
    <dgm:cxn modelId="{592306B9-FB47-4B47-B8E4-9A21BE330BE1}" type="presParOf" srcId="{30A9B3C4-963E-4125-A201-B1CAD21F81FD}" destId="{E84B5A25-D541-4EAF-A9BF-3E6465AA4A17}" srcOrd="0" destOrd="0" presId="urn:microsoft.com/office/officeart/2005/8/layout/arrow2"/>
    <dgm:cxn modelId="{79451A51-ED17-44D3-B4EA-9B546BA16C23}" type="presParOf" srcId="{30A9B3C4-963E-4125-A201-B1CAD21F81FD}" destId="{8486F7A7-804D-424A-A631-F40821B871FF}" srcOrd="1" destOrd="0" presId="urn:microsoft.com/office/officeart/2005/8/layout/arrow2"/>
    <dgm:cxn modelId="{258B36EE-90AD-49E8-8D87-616D0BC48AE9}" type="presParOf" srcId="{30A9B3C4-963E-4125-A201-B1CAD21F81FD}" destId="{4B3158BC-C326-4381-8A59-ED8700C0196D}" srcOrd="2" destOrd="0" presId="urn:microsoft.com/office/officeart/2005/8/layout/arrow2"/>
    <dgm:cxn modelId="{BFFDE762-102D-4F2F-9FA8-4702C9620E3C}" type="presParOf" srcId="{30A9B3C4-963E-4125-A201-B1CAD21F81FD}" destId="{88659501-D37C-400B-BE6D-FB4CE311D9AD}" srcOrd="3" destOrd="0" presId="urn:microsoft.com/office/officeart/2005/8/layout/arrow2"/>
    <dgm:cxn modelId="{6BCFFC9A-C8CC-4C60-B52D-C5BCEF2DDA6C}" type="presParOf" srcId="{30A9B3C4-963E-4125-A201-B1CAD21F81FD}" destId="{E646DCC8-6308-4392-B0E5-51888292BEDB}" srcOrd="4" destOrd="0" presId="urn:microsoft.com/office/officeart/2005/8/layout/arrow2"/>
    <dgm:cxn modelId="{02EC776A-1215-42B7-9F1D-0360D5BF10D2}" type="presParOf" srcId="{30A9B3C4-963E-4125-A201-B1CAD21F81FD}" destId="{43221559-2C32-4A0A-9F42-F989AEB4B962}" srcOrd="5" destOrd="0" presId="urn:microsoft.com/office/officeart/2005/8/layout/arrow2"/>
    <dgm:cxn modelId="{E56DEAA1-229C-4047-82F3-92FDC997216B}" type="presParOf" srcId="{30A9B3C4-963E-4125-A201-B1CAD21F81FD}" destId="{F45AB310-C781-4A6E-9C99-C87D542DA932}" srcOrd="6" destOrd="0" presId="urn:microsoft.com/office/officeart/2005/8/layout/arrow2"/>
    <dgm:cxn modelId="{165FAF16-D930-4696-8C90-9939911A869A}" type="presParOf" srcId="{30A9B3C4-963E-4125-A201-B1CAD21F81FD}" destId="{50F31445-E169-4602-95CD-21B00A62E77D}" srcOrd="7" destOrd="0" presId="urn:microsoft.com/office/officeart/2005/8/layout/arrow2"/>
    <dgm:cxn modelId="{7D0BC4F4-CFCC-4C3B-8905-A2B3CFD1011B}" type="presParOf" srcId="{30A9B3C4-963E-4125-A201-B1CAD21F81FD}" destId="{997A3B0A-C1D6-4E85-8BD7-D13AB7982C05}" srcOrd="8" destOrd="0" presId="urn:microsoft.com/office/officeart/2005/8/layout/arrow2"/>
    <dgm:cxn modelId="{4B295CD1-BB84-49D8-B524-841012CAEBED}" type="presParOf" srcId="{30A9B3C4-963E-4125-A201-B1CAD21F81FD}" destId="{9988AF30-F485-4C7B-A005-918ED0409AA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0F1D9-F546-47FA-8C00-BD5A1A8A20A1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1B339-3B3F-41F6-BD2D-A23AE473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1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 শতকের সম্পদ হচ্ছে- জ্ঞান</a:t>
            </a:r>
            <a:r>
              <a:rPr lang="bn-IN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জ্ঞানগত</a:t>
            </a:r>
            <a:r>
              <a:rPr lang="bn-IN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উন্নয়নের উপর নির্ভর করবে কোনো দেশের অর্থনৈতিক উন্নয়ন।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C715DC-2A68-4B74-BD64-1E7FA9A4DF10}" type="datetime1">
              <a:rPr lang="en-US" smtClean="0"/>
              <a:pPr/>
              <a:t>20-Jun-20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 smtClean="0"/>
              <a:t>১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390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2841-47C2-4D09-BB67-F9A519C6D129}" type="datetime1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5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C18-97DE-4D80-B69B-5B5136308CCF}" type="datetime1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6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83B3-C0EB-4FCF-B555-E980594EE6F0}" type="datetime1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4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D9BB-F65C-413E-95D9-56BA328B3AFF}" type="datetime1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2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BB7A-CAEA-4102-AF41-F25F38EC4ACC}" type="datetime1">
              <a:rPr lang="en-US" smtClean="0"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1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C2AE-889F-43EB-8702-7D6A60998435}" type="datetime1">
              <a:rPr lang="en-US" smtClean="0"/>
              <a:t>20-Jun-20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9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5D39-C9CA-47C4-AC60-077369E2B73A}" type="datetime1">
              <a:rPr lang="en-US" smtClean="0"/>
              <a:t>20-Jun-20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1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279A-6237-4DF5-8183-7B82B809C041}" type="datetime1">
              <a:rPr lang="en-US" smtClean="0"/>
              <a:t>20-Jun-20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0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9C0B-F466-4E27-AABD-F7854359F960}" type="datetime1">
              <a:rPr lang="en-US" smtClean="0"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2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79AB-5DC1-4C87-A920-099F05E46903}" type="datetime1">
              <a:rPr lang="en-US" smtClean="0"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8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96E57-180F-482F-9269-820E9AC8B7A2}" type="datetime1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5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15DC-2A68-4B74-BD64-1E7FA9A4DF10}" type="datetime1">
              <a:rPr lang="en-US" smtClean="0"/>
              <a:pPr/>
              <a:t>20-Jun-20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IN" smtClean="0"/>
              <a:t>১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8594" y="401377"/>
            <a:ext cx="8039100" cy="7642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 smtClean="0">
                <a:ln w="57150">
                  <a:solidFill>
                    <a:srgbClr val="231E42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00" dirty="0">
              <a:ln w="57150">
                <a:solidFill>
                  <a:srgbClr val="231E42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6610350" y="65087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6FCC38-D8E5-458E-A332-B72E943C4E9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6" y="1468582"/>
            <a:ext cx="8645237" cy="5153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45" y="2864621"/>
            <a:ext cx="5295331" cy="266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IN" smtClean="0"/>
              <a:t>১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0789877"/>
              </p:ext>
            </p:extLst>
          </p:nvPr>
        </p:nvGraphicFramePr>
        <p:xfrm>
          <a:off x="978088" y="1724549"/>
          <a:ext cx="7374340" cy="400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8650" y="535577"/>
            <a:ext cx="7669189" cy="646331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 শতকের প্রয়োজনীয় দক্ষতা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সমূহ-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IN" smtClean="0"/>
              <a:t>১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12374" y="951213"/>
            <a:ext cx="2429691" cy="707886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530" y="4385757"/>
            <a:ext cx="8570543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একুশ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শতকে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কারা পৃথিবীর চালিকা শক্তি হিসেবে কাজ করবে বলে তুমি মনে কর - ব্যাখ্যা দাও?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15DC-2A68-4B74-BD64-1E7FA9A4DF10}" type="datetime1">
              <a:rPr lang="en-US" smtClean="0"/>
              <a:pPr/>
              <a:t>20-Jun-20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IN" smtClean="0"/>
              <a:t>১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73828" y="535577"/>
            <a:ext cx="242969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মূল্যায়্ন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240" y="1870272"/>
            <a:ext cx="8623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একুশ শতকের সম্পদ হচ্ছে -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সম্পদ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গ)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(ঘ)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একুশ শতকে আমরা কয়টি বিষয় নিয়ে আলোচনা শুরু করেছি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(খ)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একুশ শতকে বেঁচে থাকতে গেলে কোন কোন দক্ষতার প্রয়োজন।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 সহযোগিতা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দক্ষতা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(iii)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সুনাগরিকত্ব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নিচের কোনটি সঠিক?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(খ)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ii,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i, ii, iii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07811" y="2515718"/>
            <a:ext cx="837184" cy="186533"/>
            <a:chOff x="6169349" y="2528970"/>
            <a:chExt cx="837184" cy="186533"/>
          </a:xfrm>
        </p:grpSpPr>
        <p:sp>
          <p:nvSpPr>
            <p:cNvPr id="6" name="Rectangle 5"/>
            <p:cNvSpPr/>
            <p:nvPr/>
          </p:nvSpPr>
          <p:spPr>
            <a:xfrm rot="2550618">
              <a:off x="6169349" y="2641045"/>
              <a:ext cx="384602" cy="74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8919133">
              <a:off x="6377312" y="2528970"/>
              <a:ext cx="629221" cy="72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1797" y="3368247"/>
            <a:ext cx="837184" cy="186533"/>
            <a:chOff x="6169349" y="2528970"/>
            <a:chExt cx="837184" cy="186533"/>
          </a:xfrm>
        </p:grpSpPr>
        <p:sp>
          <p:nvSpPr>
            <p:cNvPr id="11" name="Rectangle 10"/>
            <p:cNvSpPr/>
            <p:nvPr/>
          </p:nvSpPr>
          <p:spPr>
            <a:xfrm rot="2550618">
              <a:off x="6169349" y="2641045"/>
              <a:ext cx="384602" cy="74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8919133">
              <a:off x="6377312" y="2528970"/>
              <a:ext cx="629221" cy="72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22542" y="4998450"/>
            <a:ext cx="837184" cy="186533"/>
            <a:chOff x="6169349" y="2528970"/>
            <a:chExt cx="837184" cy="186533"/>
          </a:xfrm>
        </p:grpSpPr>
        <p:sp>
          <p:nvSpPr>
            <p:cNvPr id="14" name="Rectangle 13"/>
            <p:cNvSpPr/>
            <p:nvPr/>
          </p:nvSpPr>
          <p:spPr>
            <a:xfrm rot="2550618">
              <a:off x="6169349" y="2641045"/>
              <a:ext cx="384602" cy="74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8919133">
              <a:off x="6377312" y="2528970"/>
              <a:ext cx="629221" cy="72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291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IN" smtClean="0"/>
              <a:t>১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26228" y="965069"/>
            <a:ext cx="2429691" cy="707886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964" y="4533653"/>
            <a:ext cx="8515350" cy="1077218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একুশ শতক এবং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যোগাযোগ প্রযুক্তির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খাতায় লিখে আনবে।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71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990600" y="381000"/>
            <a:ext cx="7543800" cy="5943600"/>
          </a:xfrm>
          <a:custGeom>
            <a:avLst/>
            <a:gdLst>
              <a:gd name="connsiteX0" fmla="*/ 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0 w 8305800"/>
              <a:gd name="connsiteY4" fmla="*/ 0 h 6019800"/>
              <a:gd name="connsiteX0" fmla="*/ 22860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228600 w 8305800"/>
              <a:gd name="connsiteY4" fmla="*/ 0 h 6019800"/>
              <a:gd name="connsiteX0" fmla="*/ 685800 w 8305800"/>
              <a:gd name="connsiteY0" fmla="*/ 4572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685800 w 8305800"/>
              <a:gd name="connsiteY4" fmla="*/ 457200 h 6019800"/>
              <a:gd name="connsiteX0" fmla="*/ 990600 w 8305800"/>
              <a:gd name="connsiteY0" fmla="*/ 9144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990600 w 8305800"/>
              <a:gd name="connsiteY4" fmla="*/ 9144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6019800">
                <a:moveTo>
                  <a:pt x="990600" y="914400"/>
                </a:moveTo>
                <a:lnTo>
                  <a:pt x="8305800" y="0"/>
                </a:lnTo>
                <a:lnTo>
                  <a:pt x="8305800" y="6019800"/>
                </a:lnTo>
                <a:lnTo>
                  <a:pt x="0" y="6019800"/>
                </a:lnTo>
                <a:lnTo>
                  <a:pt x="990600" y="914400"/>
                </a:lnTo>
                <a:close/>
              </a:path>
            </a:pathLst>
          </a:cu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381000"/>
            <a:ext cx="6096000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সবাইকে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1474111"/>
            <a:ext cx="8866909" cy="52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15DC-2A68-4B74-BD64-1E7FA9A4DF10}" type="datetime1">
              <a:rPr lang="en-US" smtClean="0"/>
              <a:pPr/>
              <a:t>20-Jun-20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IN" smtClean="0"/>
              <a:t>১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3458362"/>
            <a:ext cx="441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ছিটমীরগঞ্জ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শালনগ্রাম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ফাফিল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জলঢকা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নীলফামারী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192997"/>
            <a:ext cx="40593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: 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8ম</a:t>
            </a:r>
            <a:endPara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35236" y="1936751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82812" y="2918503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2883031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Slide Number Placeholder 15"/>
          <p:cNvSpPr txBox="1">
            <a:spLocks/>
          </p:cNvSpPr>
          <p:nvPr/>
        </p:nvSpPr>
        <p:spPr>
          <a:xfrm>
            <a:off x="6610350" y="65087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6FCC38-D8E5-458E-A332-B72E943C4E9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21357" y="4566358"/>
            <a:ext cx="368350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000" b="1" spc="38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একুশ শতক এবং</a:t>
            </a:r>
            <a:r>
              <a:rPr lang="en-US" sz="2000" b="1" spc="38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spc="38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2000" b="1" spc="38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6297" y="341463"/>
            <a:ext cx="1719619" cy="224224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7996" y="416701"/>
            <a:ext cx="4281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IN" smtClean="0"/>
              <a:t>১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92" y="2439443"/>
            <a:ext cx="3837558" cy="2747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8"/>
          <a:stretch/>
        </p:blipFill>
        <p:spPr>
          <a:xfrm>
            <a:off x="380999" y="2439443"/>
            <a:ext cx="3877117" cy="2747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17073" y="5625199"/>
            <a:ext cx="2082085" cy="646331"/>
          </a:xfrm>
          <a:prstGeom prst="rect">
            <a:avLst/>
          </a:prstGeom>
          <a:noFill/>
          <a:ln>
            <a:solidFill>
              <a:srgbClr val="F410D9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কৃষি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999" y="1542068"/>
            <a:ext cx="698168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 শতকের সম্পদ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9557" y="238839"/>
            <a:ext cx="6954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লক্ষ্য কর-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8182" y="946725"/>
            <a:ext cx="3999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শতকের সম্পদ?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3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IN" smtClean="0"/>
              <a:t>১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2517" y="4828257"/>
            <a:ext cx="392167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মানুষ জ্ঞান অন্বেষন, ধারন ও ব্যবহার করতে পারে।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467" y="1023845"/>
            <a:ext cx="4077024" cy="263190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26091" y="267831"/>
            <a:ext cx="741027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শতকের সম্পদ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467" y="3838316"/>
            <a:ext cx="4077024" cy="2700597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7" name="Group 16"/>
          <p:cNvGrpSpPr/>
          <p:nvPr/>
        </p:nvGrpSpPr>
        <p:grpSpPr>
          <a:xfrm>
            <a:off x="2807220" y="1464522"/>
            <a:ext cx="2429798" cy="1170016"/>
            <a:chOff x="2807220" y="1464522"/>
            <a:chExt cx="2412368" cy="1170016"/>
          </a:xfrm>
        </p:grpSpPr>
        <p:sp>
          <p:nvSpPr>
            <p:cNvPr id="4" name="Right Arrow 3"/>
            <p:cNvSpPr/>
            <p:nvPr/>
          </p:nvSpPr>
          <p:spPr>
            <a:xfrm>
              <a:off x="2807220" y="1464522"/>
              <a:ext cx="1631689" cy="1170016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15832" y="1695587"/>
              <a:ext cx="24037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মানুষ</a:t>
              </a:r>
              <a:endPara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763" y="2526936"/>
            <a:ext cx="2486899" cy="1787237"/>
            <a:chOff x="24763" y="2526936"/>
            <a:chExt cx="2486899" cy="1787237"/>
          </a:xfrm>
        </p:grpSpPr>
        <p:sp>
          <p:nvSpPr>
            <p:cNvPr id="15" name="Cloud Callout 14"/>
            <p:cNvSpPr/>
            <p:nvPr/>
          </p:nvSpPr>
          <p:spPr>
            <a:xfrm>
              <a:off x="24763" y="2526936"/>
              <a:ext cx="2486899" cy="1787237"/>
            </a:xfrm>
            <a:prstGeom prst="cloudCallout">
              <a:avLst>
                <a:gd name="adj1" fmla="val 30420"/>
                <a:gd name="adj2" fmla="val 6792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1465" y="3078254"/>
              <a:ext cx="105349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b="1" dirty="0" smtClean="0">
                  <a:latin typeface="NikoshBAN" pitchFamily="2" charset="0"/>
                  <a:cs typeface="NikoshBAN" pitchFamily="2" charset="0"/>
                </a:rPr>
                <a:t>কারণ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5375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IN" smtClean="0"/>
              <a:t>১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4" y="585814"/>
            <a:ext cx="7088332" cy="59530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0342" y="3272098"/>
            <a:ext cx="6511636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 শতক এবং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4555" y="794191"/>
            <a:ext cx="3403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পাঠ-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IN" smtClean="0"/>
              <a:t>১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83201" y="1096046"/>
            <a:ext cx="3990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11382" y="2649538"/>
            <a:ext cx="6747163" cy="2961553"/>
            <a:chOff x="572906" y="3092884"/>
            <a:chExt cx="8134065" cy="3147602"/>
          </a:xfrm>
        </p:grpSpPr>
        <p:grpSp>
          <p:nvGrpSpPr>
            <p:cNvPr id="4" name="Group 3"/>
            <p:cNvGrpSpPr/>
            <p:nvPr/>
          </p:nvGrpSpPr>
          <p:grpSpPr>
            <a:xfrm>
              <a:off x="572906" y="3943410"/>
              <a:ext cx="8134065" cy="2297076"/>
              <a:chOff x="628648" y="3527774"/>
              <a:chExt cx="8134065" cy="229707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28648" y="3527774"/>
                <a:ext cx="8134065" cy="107721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ü"/>
                </a:pPr>
                <a:r>
                  <a:rPr lang="bn-IN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‘‘</a:t>
                </a:r>
                <a:r>
                  <a:rPr lang="bn-IN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জ্ঞানই </a:t>
                </a:r>
                <a:r>
                  <a:rPr lang="bn-BD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একুশ শত</a:t>
                </a:r>
                <a:r>
                  <a:rPr lang="bn-IN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কের পৃথিবীর মূলসম্পদ’’ উক্তিটি ব্যাখ্যা </a:t>
                </a:r>
                <a:r>
                  <a:rPr lang="bn-IN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 </a:t>
                </a:r>
                <a:r>
                  <a:rPr lang="bn-BD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পারবে;  </a:t>
                </a:r>
                <a:endPara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28650" y="4870743"/>
                <a:ext cx="8134063" cy="954107"/>
              </a:xfrm>
              <a:prstGeom prst="rect">
                <a:avLst/>
              </a:prstGeom>
              <a:noFill/>
              <a:ln w="9525"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ü"/>
                </a:pPr>
                <a:r>
                  <a:rPr lang="bn-BD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একুশ </a:t>
                </a:r>
                <a:r>
                  <a:rPr lang="bn-BD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শতকের </a:t>
                </a:r>
                <a:r>
                  <a:rPr lang="bn-BD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বিশ্বে </a:t>
                </a:r>
                <a:r>
                  <a:rPr lang="bn-BD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বেঁচে থাকার জন্য</a:t>
                </a:r>
                <a:r>
                  <a:rPr lang="bn-IN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কী কী</a:t>
                </a:r>
                <a:r>
                  <a:rPr lang="bn-BD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দক্ষতা থা</a:t>
                </a:r>
                <a:r>
                  <a:rPr lang="bn-IN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 প্রয়োজন </a:t>
                </a:r>
                <a:r>
                  <a:rPr lang="bn-BD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তা বর্ণনা করতে পারবে; </a:t>
                </a:r>
                <a:endPara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864178" y="3092884"/>
              <a:ext cx="54534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এ পাঠ শেষে শিক্ষার্থীরা্‌.........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8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IN" smtClean="0"/>
              <a:t>১</a:t>
            </a:r>
            <a:endParaRPr lang="en-US" dirty="0"/>
          </a:p>
        </p:txBody>
      </p:sp>
      <p:sp>
        <p:nvSpPr>
          <p:cNvPr id="4" name="Circular Arrow 3"/>
          <p:cNvSpPr/>
          <p:nvPr/>
        </p:nvSpPr>
        <p:spPr>
          <a:xfrm>
            <a:off x="1957626" y="1734164"/>
            <a:ext cx="4034753" cy="4034753"/>
          </a:xfrm>
          <a:prstGeom prst="circularArrow">
            <a:avLst>
              <a:gd name="adj1" fmla="val 5544"/>
              <a:gd name="adj2" fmla="val 330680"/>
              <a:gd name="adj3" fmla="val 13767645"/>
              <a:gd name="adj4" fmla="val 17391005"/>
              <a:gd name="adj5" fmla="val 575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2949693" y="1446664"/>
            <a:ext cx="2618594" cy="1166406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মানুষ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800285" y="3321451"/>
            <a:ext cx="1896070" cy="948035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জ্ঞান ধারণ করতে পারে</a:t>
            </a:r>
            <a:endParaRPr lang="en-US" sz="2400" dirty="0"/>
          </a:p>
        </p:txBody>
      </p:sp>
      <p:sp>
        <p:nvSpPr>
          <p:cNvPr id="7" name="Freeform 6"/>
          <p:cNvSpPr/>
          <p:nvPr/>
        </p:nvSpPr>
        <p:spPr>
          <a:xfrm>
            <a:off x="3080474" y="4857406"/>
            <a:ext cx="2033595" cy="948035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জ্ঞান ব্যবহার করতে পারে</a:t>
            </a:r>
            <a:endParaRPr lang="en-US" sz="2400" dirty="0"/>
          </a:p>
        </p:txBody>
      </p:sp>
      <p:sp>
        <p:nvSpPr>
          <p:cNvPr id="8" name="Freeform 7"/>
          <p:cNvSpPr/>
          <p:nvPr/>
        </p:nvSpPr>
        <p:spPr>
          <a:xfrm>
            <a:off x="1467922" y="3322099"/>
            <a:ext cx="1896070" cy="948035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জ্ঞান সৃষ্টি করতে পারে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343952" y="232311"/>
            <a:ext cx="3506638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লক্ষ্য কর-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6610350" y="65087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8640EC-DA33-46E2-A006-5ADF668417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IN" smtClean="0"/>
              <a:t>১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5687" y="4325306"/>
            <a:ext cx="851535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একুশ শতকে টিকে থাকতে হলে তথ্য ও যোগাযোগ প্রযুক্তির প্রাথমিক বিষয়গুলো সম্পর্কে ধারনা রাখতে হবে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 স্ব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 দুইটি যুক্তি লিখ 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5905" y="1277926"/>
            <a:ext cx="24469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IN" smtClean="0"/>
              <a:t>১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425281"/>
            <a:ext cx="7669189" cy="707886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 শতকের প্রয়োজনীয় দক্ষতা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সমূহ-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541" y="1288453"/>
            <a:ext cx="7669189" cy="584775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প্রযুক্তিতে পারদর্শিতা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0109" y="2028515"/>
            <a:ext cx="8756073" cy="4692962"/>
            <a:chOff x="4195258" y="2164169"/>
            <a:chExt cx="4662139" cy="3599567"/>
          </a:xfrm>
          <a:scene3d>
            <a:camera prst="perspectiveFront"/>
            <a:lightRig rig="threePt" dir="t"/>
          </a:scene3d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638" y="2164169"/>
              <a:ext cx="2294480" cy="1719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0118" y="3897474"/>
              <a:ext cx="2367279" cy="18526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3" name="Group 12"/>
            <p:cNvGrpSpPr/>
            <p:nvPr/>
          </p:nvGrpSpPr>
          <p:grpSpPr>
            <a:xfrm>
              <a:off x="4195258" y="2177816"/>
              <a:ext cx="4662139" cy="3585920"/>
              <a:chOff x="4195258" y="2164169"/>
              <a:chExt cx="4662139" cy="358592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0118" y="2164169"/>
                <a:ext cx="2367279" cy="174692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5258" y="3883852"/>
                <a:ext cx="2295240" cy="186623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652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378</Words>
  <Application>Microsoft Office PowerPoint</Application>
  <PresentationFormat>On-screen Show (4:3)</PresentationFormat>
  <Paragraphs>76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LAVLY</dc:creator>
  <cp:lastModifiedBy>Microsoft</cp:lastModifiedBy>
  <cp:revision>80</cp:revision>
  <dcterms:created xsi:type="dcterms:W3CDTF">2016-02-29T17:57:57Z</dcterms:created>
  <dcterms:modified xsi:type="dcterms:W3CDTF">2020-06-20T04:55:01Z</dcterms:modified>
</cp:coreProperties>
</file>