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57" r:id="rId4"/>
    <p:sldId id="268" r:id="rId5"/>
    <p:sldId id="262" r:id="rId6"/>
    <p:sldId id="280" r:id="rId7"/>
    <p:sldId id="277" r:id="rId8"/>
    <p:sldId id="281" r:id="rId9"/>
    <p:sldId id="278" r:id="rId10"/>
    <p:sldId id="282" r:id="rId11"/>
    <p:sldId id="292" r:id="rId12"/>
    <p:sldId id="284" r:id="rId13"/>
    <p:sldId id="286" r:id="rId14"/>
    <p:sldId id="27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8" autoAdjust="0"/>
  </p:normalViewPr>
  <p:slideViewPr>
    <p:cSldViewPr>
      <p:cViewPr>
        <p:scale>
          <a:sx n="48" d="100"/>
          <a:sy n="48" d="100"/>
        </p:scale>
        <p:origin x="-200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cs typeface="Vrinda" pitchFamily="2" charset="0"/>
              </a:rPr>
              <a:t>লেখকের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এবং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অনুমতি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ছাড়া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প্রকাশকের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ব্যবহারকারীর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মাঝখানে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যে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বাধার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সৃষ্টি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করে</a:t>
            </a:r>
            <a:r>
              <a:rPr lang="en-US" baseline="0" dirty="0" smtClean="0">
                <a:cs typeface="Vrinda" pitchFamily="2" charset="0"/>
              </a:rPr>
              <a:t>, </a:t>
            </a:r>
            <a:r>
              <a:rPr lang="en-US" baseline="0" dirty="0" err="1" smtClean="0">
                <a:cs typeface="Vrinda" pitchFamily="2" charset="0"/>
              </a:rPr>
              <a:t>তা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হলো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1200" dirty="0" smtClean="0">
                <a:latin typeface="+mn-lt"/>
                <a:cs typeface="Vrinda" pitchFamily="2" charset="0"/>
              </a:rPr>
              <a:t>।</a:t>
            </a:r>
            <a:r>
              <a:rPr lang="en-US" sz="1200" baseline="0" dirty="0" smtClean="0">
                <a:latin typeface="+mn-lt"/>
                <a:cs typeface="Vrinda" pitchFamily="2" charset="0"/>
              </a:rPr>
              <a:t> এ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আইনকে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আইন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1430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20-Jun-20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1.deviantart.net/fs71/f/2012/126/2/8/copyright_png_by_maddielovesselly-d4yowk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524000" y="4038600"/>
            <a:ext cx="6438900" cy="28484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66" y="532098"/>
            <a:ext cx="3655168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36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36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5"/>
          <p:cNvGrpSpPr/>
          <p:nvPr/>
        </p:nvGrpSpPr>
        <p:grpSpPr>
          <a:xfrm>
            <a:off x="685800" y="2286000"/>
            <a:ext cx="7924800" cy="2057400"/>
            <a:chOff x="685800" y="1600200"/>
            <a:chExt cx="7924800" cy="2057400"/>
          </a:xfrm>
        </p:grpSpPr>
        <p:pic>
          <p:nvPicPr>
            <p:cNvPr id="7" name="Picture 14" descr="http://s3.amazonaws.com/somewherein/assets/images/thumbs/jol001_1352561232_2-305656_441744875873528_1768302989_n.jpg"/>
            <p:cNvPicPr>
              <a:picLocks noChangeAspect="1" noChangeArrowheads="1"/>
            </p:cNvPicPr>
            <p:nvPr/>
          </p:nvPicPr>
          <p:blipFill>
            <a:blip r:embed="rId3"/>
            <a:srcRect l="10178" t="4071" r="20610" b="32824"/>
            <a:stretch>
              <a:fillRect/>
            </a:stretch>
          </p:blipFill>
          <p:spPr bwMode="auto">
            <a:xfrm>
              <a:off x="685800" y="1600200"/>
              <a:ext cx="2256504" cy="2057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048000" y="1752600"/>
              <a:ext cx="5562600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সৃজনশীল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কর্মের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কপি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অবৈধ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ইত্যাদি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বন্ধের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অধিকার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নিয়ে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যে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আইন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সেটিকে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কপিরাইট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(Copyright)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আইন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বলে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।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53" y="2667000"/>
            <a:ext cx="71628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দোষী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1767"/>
            <a:ext cx="3302507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2189" y="4926904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কবিতা-গল্প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আঁকা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তোলা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অন্যজনের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বৃদ্ধিবৃত্তিক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নকল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উপার্জন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6553" y="5195591"/>
            <a:ext cx="1119217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8620" y="381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</a:t>
            </a:r>
            <a:r>
              <a:rPr lang="as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8620" y="1226968"/>
            <a:ext cx="6164580" cy="3531136"/>
            <a:chOff x="388620" y="1226968"/>
            <a:chExt cx="8229600" cy="3531136"/>
          </a:xfrm>
        </p:grpSpPr>
        <p:pic>
          <p:nvPicPr>
            <p:cNvPr id="1026" name="Picture 2" descr="https://printingparadise.files.wordpress.com/2012/04/printing-pres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19030" r="1256" b="9335"/>
            <a:stretch/>
          </p:blipFill>
          <p:spPr bwMode="auto">
            <a:xfrm>
              <a:off x="388620" y="1226968"/>
              <a:ext cx="8229600" cy="296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8620" y="4267200"/>
              <a:ext cx="82296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মুদ্রন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আবিস্কারের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পর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কপি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করাটা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সহজ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হয়েছে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73948" y="1226969"/>
            <a:ext cx="2165252" cy="3715988"/>
            <a:chOff x="3244948" y="3679720"/>
            <a:chExt cx="4738768" cy="3078256"/>
          </a:xfrm>
        </p:grpSpPr>
        <p:pic>
          <p:nvPicPr>
            <p:cNvPr id="9" name="Picture 2" descr="https://lh5.ggpht.com/mz-hphzED4GqF6P-Nu8BMAitSq5dkImotls0RwDA_ylAdArssHDaX4-80ykjzmvoEK0=h900"/>
            <p:cNvPicPr>
              <a:picLocks noChangeAspect="1" noChangeArrowheads="1"/>
            </p:cNvPicPr>
            <p:nvPr/>
          </p:nvPicPr>
          <p:blipFill>
            <a:blip r:embed="rId4"/>
            <a:srcRect l="14249" t="48855" r="6361" b="4326"/>
            <a:stretch>
              <a:fillRect/>
            </a:stretch>
          </p:blipFill>
          <p:spPr bwMode="auto">
            <a:xfrm>
              <a:off x="3244948" y="3679720"/>
              <a:ext cx="4185631" cy="940404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244948" y="4746370"/>
              <a:ext cx="4738768" cy="2011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2400" dirty="0">
                  <a:latin typeface="Nikosh" pitchFamily="2" charset="0"/>
                  <a:cs typeface="Nikosh" pitchFamily="2" charset="0"/>
                </a:rPr>
                <a:t>তখন লেখকদের অধিকার সংরক্ষণের জন্য সর্বপ্রথম যুক্তরাজ্যে ১৬৬২ সালে কপিরাইট আইন প্রথম পার্লামেন্টে পাস করে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4942957"/>
            <a:ext cx="6743700" cy="1520999"/>
            <a:chOff x="609600" y="4942957"/>
            <a:chExt cx="6743700" cy="1520999"/>
          </a:xfrm>
        </p:grpSpPr>
        <p:sp>
          <p:nvSpPr>
            <p:cNvPr id="8" name="Rectangle 7"/>
            <p:cNvSpPr/>
            <p:nvPr/>
          </p:nvSpPr>
          <p:spPr>
            <a:xfrm>
              <a:off x="609600" y="5105400"/>
              <a:ext cx="4572000" cy="10895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as-IN" sz="2400" dirty="0">
                  <a:solidFill>
                    <a:schemeClr val="accent2">
                      <a:lumMod val="75000"/>
                    </a:schemeClr>
                  </a:solidFill>
                  <a:latin typeface="Nikosh" pitchFamily="2" charset="0"/>
                  <a:cs typeface="Nikosh" pitchFamily="2" charset="0"/>
                </a:rPr>
                <a:t>সাধারণত এটি লেখক, শিল্পী, নাট্যকারের মৃত্যুর পর ৫০ থেকে ৭০ বছর পর্যন্ত বলবৎ থাকে, এমনকি ১০০ বছর পর্যন্ত হতে পারে</a:t>
              </a:r>
            </a:p>
          </p:txBody>
        </p:sp>
        <p:pic>
          <p:nvPicPr>
            <p:cNvPr id="2050" name="Picture 2" descr="http://dmasonline.org/wp-content/uploads/2015/01/commercial_law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5" b="20738"/>
            <a:stretch/>
          </p:blipFill>
          <p:spPr bwMode="auto">
            <a:xfrm>
              <a:off x="5410200" y="4942957"/>
              <a:ext cx="1943100" cy="1520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9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53000" y="2259303"/>
            <a:ext cx="3847514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dirty="0">
                <a:latin typeface="Nikosh" pitchFamily="2" charset="0"/>
                <a:cs typeface="Nikosh" pitchFamily="2" charset="0"/>
              </a:rPr>
              <a:t>কোনো লেখক, শিল্পী, প্রোগ্রামার বা নাট্যকার ইচ্ছে করলে তার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সৃজনশীল </a:t>
            </a:r>
            <a:r>
              <a:rPr lang="as-IN" dirty="0">
                <a:latin typeface="Nikosh" pitchFamily="2" charset="0"/>
                <a:cs typeface="Nikosh" pitchFamily="2" charset="0"/>
              </a:rPr>
              <a:t>কর্মকে শর্তসাপেক্ষে সবার কপি করার জন্য উন্মুক্ত করে দিতে পারেন, এই দর্শনকে বলা হয় মুক্ত দর্শন বা ওপেন সোর্স ফিলসফি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6" name="Picture 4" descr="http://opensource.org/files/OSI-Affiliates-Slide-v1.3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6253" r="5691" b="4272"/>
          <a:stretch/>
        </p:blipFill>
        <p:spPr bwMode="auto">
          <a:xfrm>
            <a:off x="423789" y="2057400"/>
            <a:ext cx="4346917" cy="32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বলব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পাইরেটেড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295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দর্শনের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আওতায়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দাও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2" name="Picture 4" descr="http://www.computerjagat.org/wp-content/uploads/2012/03/OPEN-SOURCE-Vs-CLOSED-SOURCE-SOFTWARE-420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619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সপ্তম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২৩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20-Jun-20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23152" t="19333" r="52555" b="21436"/>
          <a:stretch>
            <a:fillRect/>
          </a:stretch>
        </p:blipFill>
        <p:spPr bwMode="auto">
          <a:xfrm>
            <a:off x="5562600" y="3352799"/>
            <a:ext cx="1905000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1"/>
            <a:ext cx="2743200" cy="27323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128" y="4760686"/>
            <a:ext cx="4113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ছিটমীরগঞ্জ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শালনগ্রাম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ফাফিল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জলঢকা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endParaRPr lang="en-US" sz="6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8434" name="Picture 2" descr="https://media.licdn.com/mpr/mpr/p/2/005/08c/311/1984d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81300"/>
            <a:ext cx="64293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5118" y="2766218"/>
            <a:ext cx="7467600" cy="2262982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কপিরাইটের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দর্শন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09600" y="2209800"/>
            <a:ext cx="1812605" cy="3005504"/>
            <a:chOff x="457200" y="1524000"/>
            <a:chExt cx="1812605" cy="3005504"/>
          </a:xfrm>
        </p:grpSpPr>
        <p:pic>
          <p:nvPicPr>
            <p:cNvPr id="14338" name="Picture 2" descr="http://www.picgifs.com/clip-art/activities/listening-to-music/clip-art-listening-to-music-88563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524000"/>
              <a:ext cx="1812605" cy="236219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9600" y="4038600"/>
              <a:ext cx="1127232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গান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2057400"/>
            <a:ext cx="2514599" cy="3276600"/>
            <a:chOff x="2590801" y="1600200"/>
            <a:chExt cx="2514599" cy="3081704"/>
          </a:xfrm>
        </p:grpSpPr>
        <p:pic>
          <p:nvPicPr>
            <p:cNvPr id="14340" name="Picture 4" descr="http://blog.bdnews24.com/wp-content/uploads/2012/08/image_531_11919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1" y="1600200"/>
              <a:ext cx="2514599" cy="252412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048000" y="4191000"/>
              <a:ext cx="1531188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কবিতা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200" y="1752600"/>
            <a:ext cx="2286000" cy="3733800"/>
            <a:chOff x="5410200" y="1447800"/>
            <a:chExt cx="2286000" cy="3386504"/>
          </a:xfrm>
        </p:grpSpPr>
        <p:pic>
          <p:nvPicPr>
            <p:cNvPr id="14342" name="Picture 6" descr="https://upload.wikimedia.org/wikipedia/bn/thumb/7/77/Mukh_O_Mukhosh_DVD_Cover.jpg/220px-Mukh_O_Mukhosh_DVD_Cov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1447800"/>
              <a:ext cx="2286000" cy="27432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715000" y="4343400"/>
              <a:ext cx="1596912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তৈরী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33400" y="1718896"/>
            <a:ext cx="2438400" cy="3157904"/>
            <a:chOff x="533400" y="1447800"/>
            <a:chExt cx="2438400" cy="3157904"/>
          </a:xfrm>
        </p:grpSpPr>
        <p:pic>
          <p:nvPicPr>
            <p:cNvPr id="38914" name="Picture 2" descr="http://www.clickntech.com/wp-content/uploads/2015/06/sketch-0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447800"/>
              <a:ext cx="2438400" cy="25146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914400" y="4114800"/>
              <a:ext cx="1247457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আকাঁ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401" y="1718896"/>
            <a:ext cx="2362200" cy="3081704"/>
            <a:chOff x="3200401" y="1447800"/>
            <a:chExt cx="2362200" cy="3081704"/>
          </a:xfrm>
        </p:grpSpPr>
        <p:pic>
          <p:nvPicPr>
            <p:cNvPr id="38916" name="Picture 4" descr="http://amadersangbad.com/wp-content/uploads/2013/11/ama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0401" y="1447800"/>
              <a:ext cx="2362200" cy="25146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657600" y="4038600"/>
              <a:ext cx="1313180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তোলা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78676" y="1718896"/>
            <a:ext cx="2755724" cy="3157904"/>
            <a:chOff x="5778676" y="1447800"/>
            <a:chExt cx="2755724" cy="3157904"/>
          </a:xfrm>
        </p:grpSpPr>
        <p:pic>
          <p:nvPicPr>
            <p:cNvPr id="38918" name="Picture 6" descr="https://encrypted-tbn1.gstatic.com/images?q=tbn:ANd9GcRwmHtKhT5Mw-c0xeEql4xjIOSi-YRPbolhY8BdHm9OI9u4JNw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78676" y="1447800"/>
              <a:ext cx="2755724" cy="25146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5943600" y="4114800"/>
              <a:ext cx="23622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2000" y="5410200"/>
            <a:ext cx="76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নিজস্ব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শ্রম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38" name="AutoShape 2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ross 8"/>
          <p:cNvSpPr/>
          <p:nvPr/>
        </p:nvSpPr>
        <p:spPr bwMode="auto">
          <a:xfrm>
            <a:off x="2133600" y="3242896"/>
            <a:ext cx="685800" cy="609600"/>
          </a:xfrm>
          <a:prstGeom prst="plus">
            <a:avLst>
              <a:gd name="adj" fmla="val 35466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Cross 11"/>
          <p:cNvSpPr/>
          <p:nvPr/>
        </p:nvSpPr>
        <p:spPr bwMode="auto">
          <a:xfrm>
            <a:off x="4191000" y="3242896"/>
            <a:ext cx="685800" cy="609600"/>
          </a:xfrm>
          <a:prstGeom prst="plus">
            <a:avLst>
              <a:gd name="adj" fmla="val 35466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800" y="2785696"/>
            <a:ext cx="1479892" cy="2167304"/>
            <a:chOff x="685800" y="1828800"/>
            <a:chExt cx="1479892" cy="2167304"/>
          </a:xfrm>
        </p:grpSpPr>
        <p:pic>
          <p:nvPicPr>
            <p:cNvPr id="14342" name="Picture 6" descr="http://cms.somewhereinblog.net/ciu/image/197470/xlarge/?token_id=6517dc75647e31712a2f80d1aa0407d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828800"/>
              <a:ext cx="1381125" cy="138112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85800" y="3505200"/>
              <a:ext cx="1479892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শ্রম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মেধা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709496"/>
            <a:ext cx="1295400" cy="2243504"/>
            <a:chOff x="2895600" y="1752600"/>
            <a:chExt cx="1295400" cy="2243504"/>
          </a:xfrm>
        </p:grpSpPr>
        <p:pic>
          <p:nvPicPr>
            <p:cNvPr id="14344" name="Picture 8" descr="http://s.techtunes.com.bd/tDrive/tuner/sopnochura/188284/021.jpg"/>
            <p:cNvPicPr>
              <a:picLocks noChangeAspect="1" noChangeArrowheads="1"/>
            </p:cNvPicPr>
            <p:nvPr/>
          </p:nvPicPr>
          <p:blipFill>
            <a:blip r:embed="rId4"/>
            <a:srcRect l="17094" r="24786" b="16729"/>
            <a:stretch>
              <a:fillRect/>
            </a:stretch>
          </p:blipFill>
          <p:spPr bwMode="auto">
            <a:xfrm>
              <a:off x="2895600" y="1752600"/>
              <a:ext cx="1295400" cy="18288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200400" y="3505200"/>
              <a:ext cx="713657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সময়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2785696"/>
            <a:ext cx="1752600" cy="2167304"/>
            <a:chOff x="5029200" y="1828800"/>
            <a:chExt cx="1752600" cy="2167304"/>
          </a:xfrm>
        </p:grpSpPr>
        <p:pic>
          <p:nvPicPr>
            <p:cNvPr id="14346" name="Picture 10" descr="http://www.obakkando.com/wp-content/uploads/2015/07/%E0%A6%AB%E0%A7%87%E0%A6%B8%E0%A6%AC%E0%A7%81%E0%A6%95%E0%A7%87-%E0%A6%AF%E0%A6%BE-%E0%A6%9A%E0%A6%BF%E0%A6%A8%E0%A7%8D%E0%A6%A4%E0%A6%BE-%E0%A6%95%E0%A6%B0%E0%A6%AC%E0%A7%87%E0%A6%A8-%E0%A6%B8%E0%A7%87%E0%A6%9F%E0%A6%BF%E0%A6%87-%E0%A6%B9%E0%A6%AC%E0%A7%87-%E0%A6%B8%E0%A7%8D%E0%A6%9F%E0%A7%8D%E0%A6%AF%E0%A6%BE%E0%A6%9F%E0%A6%BE%E0%A6%B8.jpg"/>
            <p:cNvPicPr>
              <a:picLocks noChangeAspect="1" noChangeArrowheads="1"/>
            </p:cNvPicPr>
            <p:nvPr/>
          </p:nvPicPr>
          <p:blipFill>
            <a:blip r:embed="rId5"/>
            <a:srcRect l="4000" t="4444" r="4000" b="6667"/>
            <a:stretch>
              <a:fillRect/>
            </a:stretch>
          </p:blipFill>
          <p:spPr bwMode="auto">
            <a:xfrm>
              <a:off x="5029200" y="1828800"/>
              <a:ext cx="1752600" cy="1524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486400" y="3505200"/>
              <a:ext cx="659155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চিন্তা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9" name="Equal 18"/>
          <p:cNvSpPr/>
          <p:nvPr/>
        </p:nvSpPr>
        <p:spPr bwMode="auto">
          <a:xfrm>
            <a:off x="6781800" y="3395296"/>
            <a:ext cx="609600" cy="457200"/>
          </a:xfrm>
          <a:prstGeom prst="mathEqual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67600" y="2785696"/>
            <a:ext cx="1371600" cy="2091104"/>
            <a:chOff x="7467600" y="1828800"/>
            <a:chExt cx="1371600" cy="2091104"/>
          </a:xfrm>
        </p:grpSpPr>
        <p:pic>
          <p:nvPicPr>
            <p:cNvPr id="14348" name="Picture 12" descr="https://encrypted-tbn0.gstatic.com/images?q=tbn:ANd9GcTU8YwpQ29l4sjel1LY6cvc5MkUYPepwB54NlbGNDaoauooIuVZag"/>
            <p:cNvPicPr>
              <a:picLocks noChangeAspect="1" noChangeArrowheads="1"/>
            </p:cNvPicPr>
            <p:nvPr/>
          </p:nvPicPr>
          <p:blipFill>
            <a:blip r:embed="rId6"/>
            <a:srcRect r="7285" b="8982"/>
            <a:stretch>
              <a:fillRect/>
            </a:stretch>
          </p:blipFill>
          <p:spPr bwMode="auto">
            <a:xfrm>
              <a:off x="7467600" y="1828800"/>
              <a:ext cx="1371600" cy="14478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7848600" y="3429000"/>
              <a:ext cx="506870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5800" y="1219200"/>
            <a:ext cx="7696200" cy="1389529"/>
            <a:chOff x="685800" y="1219200"/>
            <a:chExt cx="7696200" cy="1389529"/>
          </a:xfrm>
        </p:grpSpPr>
        <p:pic>
          <p:nvPicPr>
            <p:cNvPr id="14350" name="Picture 14" descr="http://s3.amazonaws.com/somewherein/assets/images/thumbs/jol001_1352561232_2-305656_441744875873528_1768302989_n.jpg"/>
            <p:cNvPicPr>
              <a:picLocks noChangeAspect="1" noChangeArrowheads="1"/>
            </p:cNvPicPr>
            <p:nvPr/>
          </p:nvPicPr>
          <p:blipFill>
            <a:blip r:embed="rId7"/>
            <a:srcRect l="10178" t="4071" r="20610" b="32824"/>
            <a:stretch>
              <a:fillRect/>
            </a:stretch>
          </p:blipFill>
          <p:spPr bwMode="auto">
            <a:xfrm>
              <a:off x="685800" y="1219200"/>
              <a:ext cx="1524000" cy="1389529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286000" y="1752600"/>
              <a:ext cx="609600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" y="4953000"/>
            <a:ext cx="7472121" cy="1438275"/>
            <a:chOff x="762000" y="4953000"/>
            <a:chExt cx="7472121" cy="1438275"/>
          </a:xfrm>
        </p:grpSpPr>
        <p:sp>
          <p:nvSpPr>
            <p:cNvPr id="26" name="TextBox 25"/>
            <p:cNvSpPr txBox="1"/>
            <p:nvPr/>
          </p:nvSpPr>
          <p:spPr>
            <a:xfrm>
              <a:off x="762000" y="5181600"/>
              <a:ext cx="5638800" cy="99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বিক্রয়ের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উপর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লভ্যাংশের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অংশ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পেয়ে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থাকেন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রয়্যালিটি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বাবদ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352" name="Picture 16" descr="http://www.shampratikdeshkal.com/assets/images/news_images/2015/11/11/taka_830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00800" y="4953000"/>
              <a:ext cx="1833321" cy="1438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 bwMode="auto">
          <a:xfrm>
            <a:off x="1676400" y="3581400"/>
            <a:ext cx="762000" cy="3048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800600" y="3581400"/>
            <a:ext cx="762000" cy="3048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219200"/>
            <a:ext cx="7772400" cy="1564640"/>
            <a:chOff x="533400" y="1219200"/>
            <a:chExt cx="7772400" cy="1564640"/>
          </a:xfrm>
        </p:grpSpPr>
        <p:pic>
          <p:nvPicPr>
            <p:cNvPr id="2050" name="Picture 2" descr="http://genesisblogs.com/wp-content/uploads/2014/05/yrjgh.png"/>
            <p:cNvPicPr>
              <a:picLocks noChangeAspect="1" noChangeArrowheads="1"/>
            </p:cNvPicPr>
            <p:nvPr/>
          </p:nvPicPr>
          <p:blipFill>
            <a:blip r:embed="rId3"/>
            <a:srcRect l="70299" t="5974" r="4243" b="63359"/>
            <a:stretch>
              <a:fillRect/>
            </a:stretch>
          </p:blipFill>
          <p:spPr bwMode="auto">
            <a:xfrm>
              <a:off x="533400" y="1219200"/>
              <a:ext cx="1371600" cy="156464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209800" y="1447800"/>
              <a:ext cx="60960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লোক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অনুমতি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ছাড়া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নিয়ে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1" y="2743200"/>
            <a:ext cx="1600200" cy="2624504"/>
            <a:chOff x="457200" y="2743200"/>
            <a:chExt cx="1813317" cy="2624504"/>
          </a:xfrm>
        </p:grpSpPr>
        <p:pic>
          <p:nvPicPr>
            <p:cNvPr id="2052" name="Picture 4" descr="https://cdn.vectorstock.com/i/composite/51,56/hand-holding-a-book-vector-725156.jpg"/>
            <p:cNvPicPr>
              <a:picLocks noChangeAspect="1" noChangeArrowheads="1"/>
            </p:cNvPicPr>
            <p:nvPr/>
          </p:nvPicPr>
          <p:blipFill>
            <a:blip r:embed="rId4"/>
            <a:srcRect l="17158" r="18499"/>
            <a:stretch>
              <a:fillRect/>
            </a:stretch>
          </p:blipFill>
          <p:spPr bwMode="auto">
            <a:xfrm>
              <a:off x="457200" y="2743200"/>
              <a:ext cx="1256427" cy="2057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57200" y="4876800"/>
              <a:ext cx="1813317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সংগ্রহ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14600" y="2438400"/>
            <a:ext cx="2383407" cy="3250880"/>
            <a:chOff x="2514600" y="2590800"/>
            <a:chExt cx="2383407" cy="3250880"/>
          </a:xfrm>
        </p:grpSpPr>
        <p:pic>
          <p:nvPicPr>
            <p:cNvPr id="2056" name="Picture 8" descr="http://cliparts.co/cliparts/gie/Exd/gieExd4id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0800" y="2590800"/>
              <a:ext cx="2307207" cy="229552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514600" y="4876800"/>
              <a:ext cx="2362200" cy="96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নামে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হুবহু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</a:p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নামে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ছাপিয়ে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2667000"/>
            <a:ext cx="2743200" cy="2700704"/>
            <a:chOff x="5715000" y="2667000"/>
            <a:chExt cx="2743200" cy="2700704"/>
          </a:xfrm>
        </p:grpSpPr>
        <p:pic>
          <p:nvPicPr>
            <p:cNvPr id="2058" name="Picture 10" descr="https://encrypted-tbn3.gstatic.com/images?q=tbn:ANd9GcRaO9ACQrzBhfSukxqYI_ir7ygtLyFKNYzNP5JNwDqV0laR4Eme"/>
            <p:cNvPicPr>
              <a:picLocks noChangeAspect="1" noChangeArrowheads="1"/>
            </p:cNvPicPr>
            <p:nvPr/>
          </p:nvPicPr>
          <p:blipFill>
            <a:blip r:embed="rId6"/>
            <a:srcRect l="12051" t="11268" r="10148" b="16620"/>
            <a:stretch>
              <a:fillRect/>
            </a:stretch>
          </p:blipFill>
          <p:spPr bwMode="auto">
            <a:xfrm>
              <a:off x="5715000" y="2667000"/>
              <a:ext cx="2743200" cy="1905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867400" y="4876800"/>
              <a:ext cx="2194832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বাজারে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বিক্রি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4400" y="5791200"/>
            <a:ext cx="73914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লেখক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প্রকাশক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রয়্যালিটি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লভ্যাংশ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বঞ্চিত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85800" y="1219200"/>
            <a:ext cx="7924800" cy="1389529"/>
            <a:chOff x="685800" y="1219200"/>
            <a:chExt cx="7924800" cy="1389529"/>
          </a:xfrm>
        </p:grpSpPr>
        <p:pic>
          <p:nvPicPr>
            <p:cNvPr id="7" name="Picture 14" descr="http://s3.amazonaws.com/somewherein/assets/images/thumbs/jol001_1352561232_2-305656_441744875873528_1768302989_n.jpg"/>
            <p:cNvPicPr>
              <a:picLocks noChangeAspect="1" noChangeArrowheads="1"/>
            </p:cNvPicPr>
            <p:nvPr/>
          </p:nvPicPr>
          <p:blipFill>
            <a:blip r:embed="rId3"/>
            <a:srcRect l="10178" t="4071" r="20610" b="32824"/>
            <a:stretch>
              <a:fillRect/>
            </a:stretch>
          </p:blipFill>
          <p:spPr bwMode="auto">
            <a:xfrm>
              <a:off x="685800" y="1219200"/>
              <a:ext cx="1524000" cy="138952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86000" y="1752600"/>
              <a:ext cx="63246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করেন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419600"/>
            <a:ext cx="7772400" cy="1564640"/>
            <a:chOff x="533400" y="1219200"/>
            <a:chExt cx="7772400" cy="1564640"/>
          </a:xfrm>
        </p:grpSpPr>
        <p:pic>
          <p:nvPicPr>
            <p:cNvPr id="10" name="Picture 2" descr="http://genesisblogs.com/wp-content/uploads/2014/05/yrjgh.png"/>
            <p:cNvPicPr>
              <a:picLocks noChangeAspect="1" noChangeArrowheads="1"/>
            </p:cNvPicPr>
            <p:nvPr/>
          </p:nvPicPr>
          <p:blipFill>
            <a:blip r:embed="rId4"/>
            <a:srcRect l="70299" t="5974" r="4243" b="63359"/>
            <a:stretch>
              <a:fillRect/>
            </a:stretch>
          </p:blipFill>
          <p:spPr bwMode="auto">
            <a:xfrm>
              <a:off x="533400" y="1219200"/>
              <a:ext cx="1371600" cy="156464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209800" y="1447800"/>
              <a:ext cx="60960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লোক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অনুমতি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ছাড়া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নিয়ে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বাজারজাত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করেন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2743200"/>
            <a:ext cx="7179365" cy="1600200"/>
            <a:chOff x="762000" y="2743200"/>
            <a:chExt cx="7179365" cy="1600200"/>
          </a:xfrm>
        </p:grpSpPr>
        <p:pic>
          <p:nvPicPr>
            <p:cNvPr id="12290" name="Picture 2" descr="https://lh5.ggpht.com/mz-hphzED4GqF6P-Nu8BMAitSq5dkImotls0RwDA_ylAdArssHDaX4-80ykjzmvoEK0=h900"/>
            <p:cNvPicPr>
              <a:picLocks noChangeAspect="1" noChangeArrowheads="1"/>
            </p:cNvPicPr>
            <p:nvPr/>
          </p:nvPicPr>
          <p:blipFill>
            <a:blip r:embed="rId5"/>
            <a:srcRect l="14249" t="48855" r="6361" b="4326"/>
            <a:stretch>
              <a:fillRect/>
            </a:stretch>
          </p:blipFill>
          <p:spPr bwMode="auto">
            <a:xfrm>
              <a:off x="762000" y="2895600"/>
              <a:ext cx="2454965" cy="14478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429000" y="3276600"/>
              <a:ext cx="13716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4800" dirty="0" err="1" smtClean="0">
                  <a:latin typeface="Nikosh" pitchFamily="2" charset="0"/>
                  <a:cs typeface="Nikosh" pitchFamily="2" charset="0"/>
                </a:rPr>
                <a:t>আইন</a:t>
              </a:r>
              <a:endParaRPr lang="en-US" sz="4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Picture 2" descr="https://lh5.ggpht.com/mz-hphzED4GqF6P-Nu8BMAitSq5dkImotls0RwDA_ylAdArssHDaX4-80ykjzmvoEK0=h900"/>
            <p:cNvPicPr>
              <a:picLocks noChangeAspect="1" noChangeArrowheads="1"/>
            </p:cNvPicPr>
            <p:nvPr/>
          </p:nvPicPr>
          <p:blipFill>
            <a:blip r:embed="rId5"/>
            <a:srcRect l="14249" t="48855" r="6361" b="4326"/>
            <a:stretch>
              <a:fillRect/>
            </a:stretch>
          </p:blipFill>
          <p:spPr bwMode="auto">
            <a:xfrm>
              <a:off x="5486400" y="2743200"/>
              <a:ext cx="2454965" cy="1447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454</Words>
  <Application>Microsoft Office PowerPoint</Application>
  <PresentationFormat>On-screen Show (4:3)</PresentationFormat>
  <Paragraphs>114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আজকের আলোচ্য বিষয় …</vt:lpstr>
      <vt:lpstr>শিখনফল</vt:lpstr>
      <vt:lpstr>বুদ্ধিবৃত্তিক সম্পদ</vt:lpstr>
      <vt:lpstr>বুদ্ধিবৃত্তিক সম্পদ</vt:lpstr>
      <vt:lpstr>কপিরাইট</vt:lpstr>
      <vt:lpstr>কপিরাইট</vt:lpstr>
      <vt:lpstr>কপিরাইট আইন</vt:lpstr>
      <vt:lpstr>কপিরাইট আইন</vt:lpstr>
      <vt:lpstr>PowerPoint Presentation</vt:lpstr>
      <vt:lpstr>কপিরাইটের সাধারণ তথ্য</vt:lpstr>
      <vt:lpstr>মুক্ত দর্শন</vt:lpstr>
      <vt:lpstr>মূল্যায়ন</vt:lpstr>
      <vt:lpstr>বাড়ীর কাজ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Microsoft</cp:lastModifiedBy>
  <cp:revision>306</cp:revision>
  <dcterms:created xsi:type="dcterms:W3CDTF">2014-05-10T11:53:28Z</dcterms:created>
  <dcterms:modified xsi:type="dcterms:W3CDTF">2020-06-20T06:29:52Z</dcterms:modified>
</cp:coreProperties>
</file>