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88" r:id="rId6"/>
    <p:sldId id="271" r:id="rId7"/>
    <p:sldId id="287" r:id="rId8"/>
    <p:sldId id="272" r:id="rId9"/>
    <p:sldId id="273" r:id="rId10"/>
    <p:sldId id="274" r:id="rId11"/>
    <p:sldId id="285" r:id="rId12"/>
    <p:sldId id="275" r:id="rId13"/>
    <p:sldId id="281" r:id="rId14"/>
    <p:sldId id="276" r:id="rId15"/>
    <p:sldId id="277" r:id="rId16"/>
    <p:sldId id="283" r:id="rId17"/>
    <p:sldId id="278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37FB65A-C360-43B6-90EB-B4486C2D811F}">
          <p14:sldIdLst>
            <p14:sldId id="256"/>
            <p14:sldId id="257"/>
            <p14:sldId id="258"/>
            <p14:sldId id="259"/>
            <p14:sldId id="288"/>
            <p14:sldId id="271"/>
            <p14:sldId id="287"/>
            <p14:sldId id="272"/>
            <p14:sldId id="273"/>
            <p14:sldId id="274"/>
            <p14:sldId id="285"/>
            <p14:sldId id="275"/>
            <p14:sldId id="281"/>
            <p14:sldId id="276"/>
            <p14:sldId id="277"/>
            <p14:sldId id="283"/>
            <p14:sldId id="278"/>
          </p14:sldIdLst>
        </p14:section>
        <p14:section name="Untitled Section" id="{5D47E7CD-176F-4E81-A7CE-F49AB60BF418}">
          <p14:sldIdLst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38" autoAdjust="0"/>
  </p:normalViewPr>
  <p:slideViewPr>
    <p:cSldViewPr>
      <p:cViewPr varScale="1">
        <p:scale>
          <a:sx n="98" d="100"/>
          <a:sy n="98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8088E-6C60-47BE-8E04-FBEB10E7DD7A}" type="datetimeFigureOut">
              <a:rPr lang="en-US" smtClean="0"/>
              <a:t>20/6/2020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C04BC-4FC2-400E-AACC-88D8B34DC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1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C04BC-4FC2-400E-AACC-88D8B34DCB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45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349"/>
            <a:ext cx="9144000" cy="1015663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92D050"/>
                </a:solidFill>
              </a:rPr>
              <a:t>            </a:t>
            </a:r>
            <a:r>
              <a:rPr lang="en-US" sz="6000" dirty="0" err="1" smtClean="0">
                <a:solidFill>
                  <a:srgbClr val="FF0000"/>
                </a:solidFill>
              </a:rPr>
              <a:t>স্বাগতম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3" name="Picture 2" descr="F:\PHOTO\Computer 9\floral_arrangement-wallpaper-3554x19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6" y="905125"/>
            <a:ext cx="9124724" cy="598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241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69"/>
    </mc:Choice>
    <mc:Fallback xmlns="">
      <p:transition spd="slow" advTm="100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                                      </a:t>
            </a:r>
            <a:r>
              <a:rPr lang="bn-IN" sz="3200" b="1" dirty="0" smtClean="0">
                <a:solidFill>
                  <a:srgbClr val="C00000"/>
                </a:solidFill>
              </a:rPr>
              <a:t>যোগান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বিধি</a:t>
            </a:r>
            <a:r>
              <a:rPr lang="en-US" sz="3200" b="1" dirty="0" smtClean="0">
                <a:solidFill>
                  <a:srgbClr val="C00000"/>
                </a:solidFill>
              </a:rPr>
              <a:t>:</a:t>
            </a:r>
            <a:endParaRPr lang="bn-IN" sz="3200" b="1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                                                                      Law of Supply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76380"/>
            <a:ext cx="914400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/>
              <a:t>অন্যান্য অবস্থা অপরিবর্তিত থাকলে একটি নির্দিষ্ট সময়ে দ্রব্যের দাম বাড়লে যোগান বাড়ে, দাম কমলে যোগান কমে। </a:t>
            </a:r>
            <a:r>
              <a:rPr lang="bn-IN" sz="3200" b="1" dirty="0" smtClean="0">
                <a:solidFill>
                  <a:srgbClr val="C00000"/>
                </a:solidFill>
              </a:rPr>
              <a:t>দাম ও যোগানের এই </a:t>
            </a:r>
            <a:r>
              <a:rPr lang="bn-IN" sz="3200" b="1" dirty="0" smtClean="0">
                <a:solidFill>
                  <a:srgbClr val="C00000"/>
                </a:solidFill>
              </a:rPr>
              <a:t>সমমূখী </a:t>
            </a:r>
            <a:r>
              <a:rPr lang="bn-IN" sz="3200" b="1" dirty="0" smtClean="0">
                <a:solidFill>
                  <a:srgbClr val="C00000"/>
                </a:solidFill>
              </a:rPr>
              <a:t>সম্পর্ককে যোগান বিধি বলে।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3519" y="2332985"/>
            <a:ext cx="45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P</a:t>
            </a:r>
            <a:endParaRPr lang="en-US" sz="60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396864" y="2656151"/>
            <a:ext cx="0" cy="3693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638800" y="2806494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638800" y="2917870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72200" y="2326033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S</a:t>
            </a:r>
            <a:endParaRPr lang="en-US" sz="6000" b="1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6955277" y="3370325"/>
            <a:ext cx="0" cy="54900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96200" y="3000993"/>
            <a:ext cx="12954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002060"/>
                </a:solidFill>
              </a:rPr>
              <a:t>অনুরূপভাবে;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25879" y="3129660"/>
            <a:ext cx="6376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P</a:t>
            </a:r>
            <a:endParaRPr lang="en-US" sz="6000" b="1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934200" y="2572980"/>
            <a:ext cx="0" cy="4670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643664" y="3472883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646907" y="3644757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172200" y="3211940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410200" y="3370325"/>
            <a:ext cx="0" cy="3693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564" y="2954132"/>
            <a:ext cx="453002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/>
              <a:t>যোগান বিধির সমমূখী সম্পর্ক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18204" y="4311561"/>
            <a:ext cx="9144000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7030A0"/>
                </a:solidFill>
              </a:rPr>
              <a:t>অধ্যাপক মার্শালের মতে,</a:t>
            </a:r>
            <a:r>
              <a:rPr lang="bn-IN" sz="4000" dirty="0" smtClean="0">
                <a:solidFill>
                  <a:srgbClr val="7030A0"/>
                </a:solidFill>
              </a:rPr>
              <a:t> </a:t>
            </a:r>
            <a:r>
              <a:rPr lang="bn-IN" sz="4000" dirty="0" smtClean="0"/>
              <a:t>“ অন্যান্য অবস্থা অপরিবর্তিত থেকে যদি কোনো দ্রব্যের দাম বাড়ে তবে তার যোগানের পরিমাণ বাড়বে, দাম কমলে যোগানের পরিমাণ কমবে।”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756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084"/>
    </mc:Choice>
    <mc:Fallback xmlns="">
      <p:transition spd="slow" advTm="1210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18" grpId="0"/>
      <p:bldP spid="21" grpId="0" animBg="1"/>
      <p:bldP spid="22" grpId="0"/>
      <p:bldP spid="26" grpId="0"/>
      <p:bldP spid="28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049" y="0"/>
            <a:ext cx="9143999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9" y="1305948"/>
            <a:ext cx="2971800" cy="83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56755"/>
            <a:ext cx="1568450" cy="5038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/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" y="1981200"/>
            <a:ext cx="3003693" cy="471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0" y="1447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:</a:t>
            </a:r>
            <a:r>
              <a:rPr lang="en-US" b="1" dirty="0" smtClean="0">
                <a:solidFill>
                  <a:prstClr val="black"/>
                </a:solidFill>
              </a:rPr>
              <a:t>(</a:t>
            </a:r>
            <a:r>
              <a:rPr lang="bn-IN" b="1" dirty="0" smtClean="0">
                <a:solidFill>
                  <a:prstClr val="black"/>
                </a:solidFill>
              </a:rPr>
              <a:t>১০ </a:t>
            </a:r>
            <a:r>
              <a:rPr lang="bn-IN" b="1" dirty="0" smtClean="0">
                <a:solidFill>
                  <a:prstClr val="black"/>
                </a:solidFill>
              </a:rPr>
              <a:t>কোটি ২৫লক্ষ মেট্রিক </a:t>
            </a:r>
            <a:r>
              <a:rPr lang="bn-IN" b="1" dirty="0" smtClean="0">
                <a:solidFill>
                  <a:prstClr val="black"/>
                </a:solidFill>
              </a:rPr>
              <a:t>টন</a:t>
            </a:r>
            <a:r>
              <a:rPr lang="en-US" b="1" dirty="0" smtClean="0">
                <a:solidFill>
                  <a:prstClr val="black"/>
                </a:solidFill>
              </a:rPr>
              <a:t>)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14329"/>
            <a:ext cx="1460500" cy="2379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00401" y="3355572"/>
            <a:ext cx="1752600" cy="943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bn-IN" dirty="0" smtClean="0">
                <a:solidFill>
                  <a:prstClr val="black"/>
                </a:solidFill>
              </a:rPr>
              <a:t>প্রতি </a:t>
            </a:r>
            <a:r>
              <a:rPr lang="bn-IN" dirty="0" smtClean="0">
                <a:solidFill>
                  <a:prstClr val="black"/>
                </a:solidFill>
              </a:rPr>
              <a:t>কেজি ২৫ টাকা দামে যোগান ২কোটি মেট্রিক </a:t>
            </a:r>
            <a:r>
              <a:rPr lang="bn-IN" dirty="0" smtClean="0">
                <a:solidFill>
                  <a:prstClr val="black"/>
                </a:solidFill>
              </a:rPr>
              <a:t>টন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43" y="50790"/>
            <a:ext cx="450850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83221" y="202738"/>
            <a:ext cx="3753764" cy="56938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7030A0"/>
                </a:solidFill>
              </a:rPr>
              <a:t>মজুদ</a:t>
            </a:r>
            <a:r>
              <a:rPr lang="en-US" sz="2800" b="1" dirty="0" smtClean="0">
                <a:solidFill>
                  <a:srgbClr val="7030A0"/>
                </a:solidFill>
              </a:rPr>
              <a:t>:</a:t>
            </a:r>
            <a:r>
              <a:rPr lang="bn-IN" sz="2800" b="1" dirty="0" smtClean="0">
                <a:solidFill>
                  <a:srgbClr val="7030A0"/>
                </a:solidFill>
              </a:rPr>
              <a:t> </a:t>
            </a:r>
            <a:r>
              <a:rPr lang="bn-IN" sz="2800" dirty="0" smtClean="0">
                <a:solidFill>
                  <a:schemeClr val="tx1"/>
                </a:solidFill>
              </a:rPr>
              <a:t>বিক্রয়যোগ্য দ্রব্যের মোট পরিমাণকে মজুদ বলে</a:t>
            </a:r>
            <a:r>
              <a:rPr lang="bn-IN" sz="2800" dirty="0" smtClean="0">
                <a:solidFill>
                  <a:schemeClr val="tx1"/>
                </a:solidFill>
              </a:rPr>
              <a:t>। চিত্রে মজুদ- ১০ কোটি ২৫ লক্ষ মেট্রিক টন।</a:t>
            </a:r>
            <a:endParaRPr lang="bn-IN" sz="2800" dirty="0" smtClean="0">
              <a:solidFill>
                <a:schemeClr val="tx1"/>
              </a:solidFill>
            </a:endParaRPr>
          </a:p>
          <a:p>
            <a:r>
              <a:rPr lang="bn-IN" sz="2800" b="1" dirty="0" smtClean="0">
                <a:solidFill>
                  <a:srgbClr val="7030A0"/>
                </a:solidFill>
              </a:rPr>
              <a:t>যোগান</a:t>
            </a:r>
            <a:r>
              <a:rPr lang="en-US" sz="2800" b="1" dirty="0" smtClean="0">
                <a:solidFill>
                  <a:srgbClr val="7030A0"/>
                </a:solidFill>
              </a:rPr>
              <a:t>:</a:t>
            </a:r>
            <a:r>
              <a:rPr lang="bn-IN" dirty="0" smtClean="0">
                <a:solidFill>
                  <a:srgbClr val="7030A0"/>
                </a:solidFill>
              </a:rPr>
              <a:t> </a:t>
            </a:r>
            <a:r>
              <a:rPr lang="bn-IN" sz="2800" dirty="0">
                <a:solidFill>
                  <a:schemeClr val="tx1"/>
                </a:solidFill>
              </a:rPr>
              <a:t>একটি নির্দিষ্ট সময় ও নির্দিষ্ট দামে বিক্রেতা বা বিক্রেতাগণ একটি দ্রব্যের কি পরিমাণ বিক্রয় করতে প্রস্তুত, তাই যোগান</a:t>
            </a:r>
            <a:r>
              <a:rPr lang="bn-IN" sz="2800" dirty="0" smtClean="0">
                <a:solidFill>
                  <a:schemeClr val="tx1"/>
                </a:solidFill>
              </a:rPr>
              <a:t>।চিত্রে যোগান-</a:t>
            </a:r>
            <a:r>
              <a:rPr lang="bn-IN" sz="2800" dirty="0" smtClean="0">
                <a:solidFill>
                  <a:prstClr val="black"/>
                </a:solidFill>
              </a:rPr>
              <a:t> </a:t>
            </a:r>
            <a:r>
              <a:rPr lang="bn-IN" sz="2800" dirty="0">
                <a:solidFill>
                  <a:prstClr val="black"/>
                </a:solidFill>
              </a:rPr>
              <a:t>প্রতি কেজি ২৫ টাকা দামে যোগান ২কোটি মেট্রিক টন</a:t>
            </a:r>
            <a:r>
              <a:rPr lang="bn-IN" sz="2800" dirty="0" smtClean="0">
                <a:solidFill>
                  <a:schemeClr val="tx1"/>
                </a:solidFill>
              </a:rPr>
              <a:t> </a:t>
            </a:r>
            <a:r>
              <a:rPr lang="bn-IN" sz="2800" dirty="0" smtClean="0">
                <a:solidFill>
                  <a:schemeClr val="tx1"/>
                </a:solidFill>
              </a:rPr>
              <a:t>অর্থাৎ মজুদ ধারণা যোগান অপেক্ষা বৃহৎ অথবা সমান। </a:t>
            </a:r>
            <a:endParaRPr lang="bn-I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06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2657" y="0"/>
            <a:ext cx="9144000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/>
              <a:t>                        </a:t>
            </a:r>
            <a:r>
              <a:rPr lang="bn-IN" sz="3200" dirty="0" smtClean="0">
                <a:solidFill>
                  <a:schemeClr val="bg1"/>
                </a:solidFill>
              </a:rPr>
              <a:t>যোগান সূচি</a:t>
            </a:r>
            <a:r>
              <a:rPr lang="en-US" sz="3200" dirty="0" smtClean="0">
                <a:solidFill>
                  <a:schemeClr val="bg1"/>
                </a:solidFill>
              </a:rPr>
              <a:t>: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923066"/>
              </p:ext>
            </p:extLst>
          </p:nvPr>
        </p:nvGraphicFramePr>
        <p:xfrm>
          <a:off x="310243" y="1905000"/>
          <a:ext cx="8458199" cy="2485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799"/>
                <a:gridCol w="4343400"/>
                <a:gridCol w="1524000"/>
              </a:tblGrid>
              <a:tr h="748126">
                <a:tc>
                  <a:txBody>
                    <a:bodyPr/>
                    <a:lstStyle/>
                    <a:p>
                      <a:r>
                        <a:rPr lang="bn-IN" sz="3200" dirty="0" smtClean="0"/>
                        <a:t>দাম </a:t>
                      </a:r>
                      <a:r>
                        <a:rPr lang="en-US" sz="3200" dirty="0" smtClean="0"/>
                        <a:t>(P)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bn-IN" sz="3200" baseline="0" dirty="0" smtClean="0"/>
                        <a:t>টাকায়</a:t>
                      </a:r>
                      <a:endParaRPr lang="en-US" sz="32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dirty="0" smtClean="0"/>
                        <a:t>যোগানের</a:t>
                      </a:r>
                      <a:r>
                        <a:rPr lang="bn-IN" sz="3200" baseline="0" dirty="0" smtClean="0"/>
                        <a:t> </a:t>
                      </a:r>
                      <a:r>
                        <a:rPr lang="bn-IN" sz="3200" dirty="0" smtClean="0"/>
                        <a:t>পরিমাণ</a:t>
                      </a:r>
                      <a:r>
                        <a:rPr lang="en-US" sz="3200" dirty="0" smtClean="0"/>
                        <a:t>(Q)</a:t>
                      </a:r>
                      <a:r>
                        <a:rPr lang="en-US" sz="3200" baseline="0" dirty="0" smtClean="0"/>
                        <a:t>:</a:t>
                      </a:r>
                      <a:r>
                        <a:rPr lang="bn-IN" sz="3200" baseline="0" dirty="0" smtClean="0"/>
                        <a:t>একক</a:t>
                      </a:r>
                      <a:endParaRPr lang="en-US" sz="32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dirty="0" smtClean="0"/>
                        <a:t>প্রাপ্ত বিন্দু</a:t>
                      </a:r>
                      <a:endParaRPr lang="en-US" sz="32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3200" b="0" dirty="0" smtClean="0">
                          <a:solidFill>
                            <a:schemeClr val="tx1"/>
                          </a:solidFill>
                        </a:rPr>
                        <a:t>২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৪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3200" b="0" dirty="0" smtClean="0">
                          <a:solidFill>
                            <a:schemeClr val="tx1"/>
                          </a:solidFill>
                        </a:rPr>
                        <a:t>৪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৮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3200" b="0" dirty="0" smtClean="0">
                          <a:solidFill>
                            <a:schemeClr val="tx1"/>
                          </a:solidFill>
                        </a:rPr>
                        <a:t>৬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১২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9864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দাম ও যোগানের সম্পর্ক যে তালিকায় প্রকাশ করা হয়, তাকে যোগান সূচি বলে। নিম্নে একটি দ্রব্যের যোগান সূচি দেয়া হলো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-13989" y="4763310"/>
            <a:ext cx="91352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সূচিতে দেখা যায়, দাম বৃদ্ধি পেলে যোগান বৃদ্ধি পায়। যেমন, দাম ২ টাকা থেকে বৃদ্ধি পেয়ে ৪ টাকা ও ৬ টাকা হলে যোগান ৪ একক থেকে বৃদ্ধি পেয়ে যথাক্রমে ৮ একক ও ১২ একক হয়। বিপরীতক্রমে উল্টোটি হয়। 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81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790"/>
    </mc:Choice>
    <mc:Fallback xmlns="">
      <p:transition spd="slow" advTm="318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088560" y="869910"/>
            <a:ext cx="15152" cy="27706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103712" y="3640556"/>
            <a:ext cx="32297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99616" y="242135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৬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2083" y="2790688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৪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451" y="3142323"/>
            <a:ext cx="33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২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0759" y="3554892"/>
            <a:ext cx="278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০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8042" y="1062286"/>
            <a:ext cx="835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দাম</a:t>
            </a:r>
            <a:r>
              <a:rPr lang="bn-IN" dirty="0"/>
              <a:t>(</a:t>
            </a:r>
            <a:r>
              <a:rPr lang="en-US" dirty="0" smtClean="0"/>
              <a:t>P</a:t>
            </a:r>
            <a:r>
              <a:rPr lang="bn-IN" dirty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56112" y="369995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৪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75212" y="3711687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৮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35082" y="3711687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১২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0173" y="1767822"/>
            <a:ext cx="36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39329" y="3779441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যোগানের পরিমাণ</a:t>
            </a:r>
            <a:r>
              <a:rPr lang="en-US" dirty="0" smtClean="0"/>
              <a:t>(Q)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18412" y="3594775"/>
            <a:ext cx="448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106297" y="3327491"/>
            <a:ext cx="3429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03712" y="2994388"/>
            <a:ext cx="641713" cy="636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88560" y="2606022"/>
            <a:ext cx="10287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455048" y="3318611"/>
            <a:ext cx="0" cy="33260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748231" y="3000749"/>
            <a:ext cx="0" cy="66520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140910" y="2594118"/>
            <a:ext cx="0" cy="10570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37896" y="3021553"/>
            <a:ext cx="312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 flipH="1">
            <a:off x="1586791" y="2692151"/>
            <a:ext cx="317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1942500" y="2293629"/>
            <a:ext cx="221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</a:t>
            </a:r>
            <a:endParaRPr lang="en-US" sz="1600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347932" y="2475573"/>
            <a:ext cx="616765" cy="5713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972426" y="2276856"/>
            <a:ext cx="1445986" cy="397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যোগান রেখা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1065443" y="3326989"/>
            <a:ext cx="262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90611" y="1625147"/>
            <a:ext cx="374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1275162" y="2025422"/>
            <a:ext cx="1372274" cy="14993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384690"/>
              </p:ext>
            </p:extLst>
          </p:nvPr>
        </p:nvGraphicFramePr>
        <p:xfrm>
          <a:off x="5257800" y="1244593"/>
          <a:ext cx="3789473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247"/>
                <a:gridCol w="1203026"/>
                <a:gridCol w="1219200"/>
              </a:tblGrid>
              <a:tr h="533400">
                <a:tc>
                  <a:txBody>
                    <a:bodyPr/>
                    <a:lstStyle/>
                    <a:p>
                      <a:r>
                        <a:rPr lang="bn-IN" dirty="0" smtClean="0"/>
                        <a:t>দাম </a:t>
                      </a:r>
                      <a:r>
                        <a:rPr lang="en-US" dirty="0" smtClean="0"/>
                        <a:t>(P)</a:t>
                      </a:r>
                      <a:r>
                        <a:rPr lang="en-US" baseline="0" dirty="0" smtClean="0"/>
                        <a:t> </a:t>
                      </a:r>
                      <a:r>
                        <a:rPr lang="bn-IN" baseline="0" dirty="0" smtClean="0"/>
                        <a:t>টাকায়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যোগানের</a:t>
                      </a:r>
                      <a:r>
                        <a:rPr lang="bn-IN" baseline="0" dirty="0" smtClean="0"/>
                        <a:t> </a:t>
                      </a:r>
                      <a:r>
                        <a:rPr lang="bn-IN" dirty="0" smtClean="0"/>
                        <a:t>পরিমাণ</a:t>
                      </a:r>
                      <a:r>
                        <a:rPr lang="en-US" dirty="0" smtClean="0"/>
                        <a:t>(Q)</a:t>
                      </a:r>
                      <a:r>
                        <a:rPr lang="en-US" baseline="0" dirty="0" smtClean="0"/>
                        <a:t>:</a:t>
                      </a:r>
                      <a:r>
                        <a:rPr lang="bn-IN" baseline="0" dirty="0" smtClean="0"/>
                        <a:t>একক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প্রাপ্ত বিন্দু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solidFill>
                            <a:schemeClr val="tx1"/>
                          </a:solidFill>
                        </a:rPr>
                        <a:t>২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৪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solidFill>
                            <a:schemeClr val="tx1"/>
                          </a:solidFill>
                        </a:rPr>
                        <a:t>৪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৮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solidFill>
                            <a:schemeClr val="tx1"/>
                          </a:solidFill>
                        </a:rPr>
                        <a:t>৬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১২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-14141" y="4193314"/>
            <a:ext cx="9152453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400" dirty="0" smtClean="0">
                <a:solidFill>
                  <a:prstClr val="black"/>
                </a:solidFill>
              </a:rPr>
              <a:t>চ</a:t>
            </a:r>
            <a:r>
              <a:rPr lang="en-US" sz="2400" dirty="0" err="1" smtClean="0">
                <a:solidFill>
                  <a:prstClr val="black"/>
                </a:solidFill>
              </a:rPr>
              <a:t>িত্রে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ভূমি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অক্ষে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দ্রব্যের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bn-IN" sz="2400" dirty="0" smtClean="0">
                <a:solidFill>
                  <a:prstClr val="black"/>
                </a:solidFill>
              </a:rPr>
              <a:t>যোগানের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পরিমাণ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এবং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লম্ব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অক্ষে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দাম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নির্দেশ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করা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হয়েছে</a:t>
            </a:r>
            <a:r>
              <a:rPr lang="en-US" sz="2400" dirty="0" smtClean="0">
                <a:solidFill>
                  <a:prstClr val="black"/>
                </a:solidFill>
              </a:rPr>
              <a:t>। </a:t>
            </a:r>
            <a:r>
              <a:rPr lang="en-US" sz="2400" dirty="0" err="1" smtClean="0">
                <a:solidFill>
                  <a:prstClr val="black"/>
                </a:solidFill>
              </a:rPr>
              <a:t>সূচিতে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bn-IN" sz="2400" dirty="0">
                <a:solidFill>
                  <a:prstClr val="black"/>
                </a:solidFill>
              </a:rPr>
              <a:t>২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টাকা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দামে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bn-IN" sz="2400" dirty="0" smtClean="0">
                <a:solidFill>
                  <a:prstClr val="black"/>
                </a:solidFill>
              </a:rPr>
              <a:t>যোগান</a:t>
            </a:r>
            <a:r>
              <a:rPr lang="en-US" sz="2400" dirty="0" smtClean="0">
                <a:solidFill>
                  <a:prstClr val="black"/>
                </a:solidFill>
              </a:rPr>
              <a:t> ৪ </a:t>
            </a:r>
            <a:r>
              <a:rPr lang="en-US" sz="2400" dirty="0" err="1" smtClean="0">
                <a:solidFill>
                  <a:prstClr val="black"/>
                </a:solidFill>
              </a:rPr>
              <a:t>একক</a:t>
            </a:r>
            <a:r>
              <a:rPr lang="en-US" sz="2400" dirty="0" smtClean="0">
                <a:solidFill>
                  <a:prstClr val="black"/>
                </a:solidFill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</a:rPr>
              <a:t>যা</a:t>
            </a:r>
            <a:r>
              <a:rPr lang="en-US" sz="2400" dirty="0" smtClean="0">
                <a:solidFill>
                  <a:prstClr val="black"/>
                </a:solidFill>
              </a:rPr>
              <a:t> a </a:t>
            </a:r>
            <a:r>
              <a:rPr lang="bn-IN" sz="2400" dirty="0" smtClean="0">
                <a:solidFill>
                  <a:prstClr val="black"/>
                </a:solidFill>
              </a:rPr>
              <a:t>বিন্দু দ্বারা নির্দেশিত। যদি দাম বেড়ে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bn-IN" sz="2400" dirty="0">
                <a:solidFill>
                  <a:prstClr val="black"/>
                </a:solidFill>
              </a:rPr>
              <a:t>২</a:t>
            </a:r>
            <a:r>
              <a:rPr lang="bn-IN" sz="2400" dirty="0" smtClean="0">
                <a:solidFill>
                  <a:prstClr val="black"/>
                </a:solidFill>
              </a:rPr>
              <a:t> টাকা থেকে ৪ টাকা ও ৬ টাকা হয়,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bn-IN" sz="2400" dirty="0" smtClean="0">
                <a:solidFill>
                  <a:prstClr val="black"/>
                </a:solidFill>
              </a:rPr>
              <a:t>তাহলে যোগান ৪ একক থেকে বেড়ে যথাক্রমে ৮ একক ও ১২ একক হয়; যা </a:t>
            </a:r>
            <a:r>
              <a:rPr lang="en-US" sz="2400" dirty="0" smtClean="0">
                <a:solidFill>
                  <a:prstClr val="black"/>
                </a:solidFill>
              </a:rPr>
              <a:t>b </a:t>
            </a:r>
            <a:r>
              <a:rPr lang="bn-IN" sz="2400" dirty="0" smtClean="0">
                <a:solidFill>
                  <a:prstClr val="black"/>
                </a:solidFill>
              </a:rPr>
              <a:t>ও </a:t>
            </a:r>
            <a:r>
              <a:rPr lang="en-US" sz="2400" dirty="0" smtClean="0">
                <a:solidFill>
                  <a:prstClr val="black"/>
                </a:solidFill>
              </a:rPr>
              <a:t>c </a:t>
            </a:r>
            <a:r>
              <a:rPr lang="bn-IN" sz="2400" dirty="0" smtClean="0">
                <a:solidFill>
                  <a:prstClr val="black"/>
                </a:solidFill>
              </a:rPr>
              <a:t>বিন্দু দ্বারা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bn-IN" sz="2400" dirty="0" smtClean="0">
                <a:solidFill>
                  <a:prstClr val="black"/>
                </a:solidFill>
              </a:rPr>
              <a:t>নির্দেশিত। বিপরীতক্রমে উল্টোটি হয়। এভাবে </a:t>
            </a:r>
            <a:r>
              <a:rPr lang="en-US" sz="2400" dirty="0" err="1" smtClean="0">
                <a:solidFill>
                  <a:prstClr val="black"/>
                </a:solidFill>
              </a:rPr>
              <a:t>a,b</a:t>
            </a:r>
            <a:r>
              <a:rPr lang="en-US" sz="2400" dirty="0" smtClean="0">
                <a:solidFill>
                  <a:prstClr val="black"/>
                </a:solidFill>
              </a:rPr>
              <a:t>,</a:t>
            </a:r>
            <a:r>
              <a:rPr lang="bn-IN" sz="2400" dirty="0" smtClean="0">
                <a:solidFill>
                  <a:prstClr val="black"/>
                </a:solidFill>
              </a:rPr>
              <a:t>ও </a:t>
            </a:r>
            <a:r>
              <a:rPr lang="en-US" sz="2400" dirty="0" smtClean="0">
                <a:solidFill>
                  <a:prstClr val="black"/>
                </a:solidFill>
              </a:rPr>
              <a:t>c</a:t>
            </a:r>
            <a:r>
              <a:rPr lang="bn-IN" sz="2400" dirty="0" smtClean="0">
                <a:solidFill>
                  <a:prstClr val="black"/>
                </a:solidFill>
              </a:rPr>
              <a:t> বিন্দুগুলো যোগ করে </a:t>
            </a:r>
            <a:r>
              <a:rPr lang="en-US" sz="2400" dirty="0" smtClean="0">
                <a:solidFill>
                  <a:prstClr val="black"/>
                </a:solidFill>
              </a:rPr>
              <a:t>SS </a:t>
            </a:r>
            <a:r>
              <a:rPr lang="bn-IN" sz="2400" dirty="0" smtClean="0">
                <a:solidFill>
                  <a:prstClr val="black"/>
                </a:solidFill>
              </a:rPr>
              <a:t>যোগান রেখা পাওয়া যায়। অর্থাৎ </a:t>
            </a:r>
            <a:r>
              <a:rPr lang="bn-IN" sz="2400" dirty="0" smtClean="0">
                <a:solidFill>
                  <a:srgbClr val="C00000"/>
                </a:solidFill>
              </a:rPr>
              <a:t>যোগান রেখা যোগান বিধিরই জ্যামিতিক প্রকাশ</a:t>
            </a:r>
            <a:r>
              <a:rPr lang="bn-IN" sz="2400" dirty="0" smtClean="0">
                <a:solidFill>
                  <a:prstClr val="black"/>
                </a:solidFill>
              </a:rPr>
              <a:t>। দাম ও যোগানের এই সমমূখী সম্পর্কের কারণেই যোগান রেখা ঊর্ধ্বমূখী হয়।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0"/>
            <a:ext cx="913831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      </a:t>
            </a:r>
            <a:r>
              <a:rPr lang="bn-IN" sz="2400" b="1" dirty="0" smtClean="0">
                <a:solidFill>
                  <a:prstClr val="black"/>
                </a:solidFill>
              </a:rPr>
              <a:t>রেখা চিত্রে যোগান সূচি/ কাল্পনিক যোগান সূচি থেকে যোগান রেখা অঙ্কন</a:t>
            </a:r>
            <a:r>
              <a:rPr lang="en-US" sz="2400" b="1" dirty="0" smtClean="0">
                <a:solidFill>
                  <a:prstClr val="black"/>
                </a:solidFill>
              </a:rPr>
              <a:t>: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172200" y="577522"/>
            <a:ext cx="2060179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bn-IN" sz="3200" dirty="0"/>
              <a:t>যোগান </a:t>
            </a:r>
            <a:r>
              <a:rPr lang="bn-IN" sz="3200" dirty="0" smtClean="0"/>
              <a:t>সূচি</a:t>
            </a:r>
            <a:r>
              <a:rPr lang="en-US" sz="3200" dirty="0"/>
              <a:t>:</a:t>
            </a:r>
            <a:r>
              <a:rPr lang="bn-IN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774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1" grpId="0"/>
      <p:bldP spid="22" grpId="0"/>
      <p:bldP spid="23" grpId="0"/>
      <p:bldP spid="25" grpId="0"/>
      <p:bldP spid="26" grpId="0"/>
      <p:bldP spid="27" grpId="0"/>
      <p:bldP spid="35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1975" y="18177"/>
            <a:ext cx="9144000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                                                 </a:t>
            </a:r>
            <a:r>
              <a:rPr lang="bn-IN" b="1" dirty="0" smtClean="0">
                <a:solidFill>
                  <a:schemeClr val="bg1"/>
                </a:solidFill>
              </a:rPr>
              <a:t>যোগান সূচি ও যোগান রেখার মধ্যে পার্থক্য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598890"/>
              </p:ext>
            </p:extLst>
          </p:nvPr>
        </p:nvGraphicFramePr>
        <p:xfrm>
          <a:off x="152400" y="457200"/>
          <a:ext cx="8839200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3124200"/>
                <a:gridCol w="3810000"/>
              </a:tblGrid>
              <a:tr h="370840"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tx1"/>
                          </a:solidFill>
                        </a:rPr>
                        <a:t>পার্থক্যের</a:t>
                      </a:r>
                      <a:r>
                        <a:rPr lang="bn-IN" baseline="0" dirty="0" smtClean="0">
                          <a:solidFill>
                            <a:schemeClr val="tx1"/>
                          </a:solidFill>
                        </a:rPr>
                        <a:t> বিষয়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tx1"/>
                          </a:solidFill>
                        </a:rPr>
                        <a:t>যোগান</a:t>
                      </a:r>
                      <a:r>
                        <a:rPr lang="bn-IN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bn-IN" dirty="0" smtClean="0">
                          <a:solidFill>
                            <a:schemeClr val="tx1"/>
                          </a:solidFill>
                        </a:rPr>
                        <a:t>সূচি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tx1"/>
                          </a:solidFill>
                        </a:rPr>
                        <a:t>যোগান রেখা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153160">
                <a:tc>
                  <a:txBody>
                    <a:bodyPr/>
                    <a:lstStyle/>
                    <a:p>
                      <a:r>
                        <a:rPr lang="bn-IN" sz="1600" dirty="0" smtClean="0">
                          <a:solidFill>
                            <a:srgbClr val="002060"/>
                          </a:solidFill>
                        </a:rPr>
                        <a:t>১। সংজ্ঞা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600" dirty="0" smtClean="0">
                          <a:solidFill>
                            <a:srgbClr val="002060"/>
                          </a:solidFill>
                        </a:rPr>
                        <a:t>দাম ও যোগানের সম্পর্ক যে তালিকায় প্রকাশ করা হয়, তাকে যোগান সূচি বলে। 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600" dirty="0" smtClean="0">
                          <a:solidFill>
                            <a:srgbClr val="002060"/>
                          </a:solidFill>
                        </a:rPr>
                        <a:t>অন্যান্য অবস্থা</a:t>
                      </a:r>
                      <a:r>
                        <a:rPr lang="bn-IN" sz="1600" baseline="0" dirty="0" smtClean="0">
                          <a:solidFill>
                            <a:srgbClr val="002060"/>
                          </a:solidFill>
                        </a:rPr>
                        <a:t> স্থির থেকে কোনো নির্দিষ্ট সময়ে </a:t>
                      </a:r>
                      <a:r>
                        <a:rPr lang="en-US" sz="1600" baseline="0" dirty="0" err="1" smtClean="0">
                          <a:solidFill>
                            <a:srgbClr val="002060"/>
                          </a:solidFill>
                        </a:rPr>
                        <a:t>বি</a:t>
                      </a:r>
                      <a:r>
                        <a:rPr lang="bn-IN" sz="1600" baseline="0" dirty="0" smtClean="0">
                          <a:solidFill>
                            <a:srgbClr val="002060"/>
                          </a:solidFill>
                        </a:rPr>
                        <a:t>ক্রেতা বিভিন্ন দামে কোনো দ্রব্যের যে পরিমাণ বিক্রয় করে তা যে রেখা চিত্রে প্রকাশ করা হয়, তাকে যোগান রেখা বলে।</a:t>
                      </a:r>
                      <a:endParaRPr lang="en-US" sz="16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1600" dirty="0" smtClean="0">
                          <a:solidFill>
                            <a:srgbClr val="002060"/>
                          </a:solidFill>
                        </a:rPr>
                        <a:t>২। প্রকাশ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600" dirty="0" smtClean="0">
                          <a:solidFill>
                            <a:srgbClr val="002060"/>
                          </a:solidFill>
                        </a:rPr>
                        <a:t>এটি</a:t>
                      </a:r>
                      <a:r>
                        <a:rPr lang="bn-IN" sz="1600" baseline="0" dirty="0" smtClean="0">
                          <a:solidFill>
                            <a:srgbClr val="002060"/>
                          </a:solidFill>
                        </a:rPr>
                        <a:t> যোগান বিধির গাণিতিক প্রকাশ।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600" dirty="0" smtClean="0">
                          <a:solidFill>
                            <a:srgbClr val="002060"/>
                          </a:solidFill>
                        </a:rPr>
                        <a:t>এটি</a:t>
                      </a:r>
                      <a:r>
                        <a:rPr lang="bn-IN" sz="1600" baseline="0" dirty="0" smtClean="0">
                          <a:solidFill>
                            <a:srgbClr val="002060"/>
                          </a:solidFill>
                        </a:rPr>
                        <a:t> যোগান বিধির জ্যামিতিক প্রকাশ।</a:t>
                      </a:r>
                      <a:endParaRPr lang="en-US" sz="16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1600" dirty="0" smtClean="0">
                          <a:solidFill>
                            <a:srgbClr val="002060"/>
                          </a:solidFill>
                        </a:rPr>
                        <a:t>৩। প্রকারভেদ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600" dirty="0" smtClean="0">
                          <a:solidFill>
                            <a:srgbClr val="002060"/>
                          </a:solidFill>
                        </a:rPr>
                        <a:t>যোগান সূচি দুই প্রকার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:</a:t>
                      </a:r>
                      <a:r>
                        <a:rPr lang="bn-IN" sz="1600" dirty="0" smtClean="0">
                          <a:solidFill>
                            <a:srgbClr val="002060"/>
                          </a:solidFill>
                        </a:rPr>
                        <a:t>#</a:t>
                      </a:r>
                      <a:r>
                        <a:rPr lang="bn-IN" sz="1600" baseline="0" dirty="0" smtClean="0">
                          <a:solidFill>
                            <a:srgbClr val="002060"/>
                          </a:solidFill>
                        </a:rPr>
                        <a:t> ব্যক্তিগত যোগান সূচি ও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  </a:t>
                      </a:r>
                      <a:r>
                        <a:rPr lang="bn-IN" sz="1600" baseline="0" dirty="0" smtClean="0">
                          <a:solidFill>
                            <a:srgbClr val="002060"/>
                          </a:solidFill>
                        </a:rPr>
                        <a:t># বাজার যোগান সূচি।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600" dirty="0" smtClean="0">
                          <a:solidFill>
                            <a:srgbClr val="002060"/>
                          </a:solidFill>
                        </a:rPr>
                        <a:t>স্থিতিস্থাপকতার</a:t>
                      </a:r>
                      <a:r>
                        <a:rPr lang="bn-IN" sz="1600" baseline="0" dirty="0" smtClean="0">
                          <a:solidFill>
                            <a:srgbClr val="002060"/>
                          </a:solidFill>
                        </a:rPr>
                        <a:t> ভিত্তিতে যোগান রেখা ৫ প্রকার।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1600" dirty="0" smtClean="0">
                          <a:solidFill>
                            <a:srgbClr val="002060"/>
                          </a:solidFill>
                        </a:rPr>
                        <a:t>৪। নির্ভরশীলতা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600" dirty="0" smtClean="0">
                          <a:solidFill>
                            <a:srgbClr val="002060"/>
                          </a:solidFill>
                        </a:rPr>
                        <a:t>যোগান সূচি</a:t>
                      </a:r>
                      <a:r>
                        <a:rPr lang="bn-IN" sz="1600" baseline="0" dirty="0" smtClean="0">
                          <a:solidFill>
                            <a:srgbClr val="002060"/>
                          </a:solidFill>
                        </a:rPr>
                        <a:t> যোগান রেখার উপর নির্ভরশীল নয়।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600" dirty="0" smtClean="0">
                          <a:solidFill>
                            <a:srgbClr val="002060"/>
                          </a:solidFill>
                        </a:rPr>
                        <a:t>কিন্তু যোগান রেখা</a:t>
                      </a:r>
                      <a:r>
                        <a:rPr lang="bn-IN" sz="1600" baseline="0" dirty="0" smtClean="0">
                          <a:solidFill>
                            <a:srgbClr val="002060"/>
                          </a:solidFill>
                        </a:rPr>
                        <a:t> যোগান সূচির উপর নির্ভরশীল।</a:t>
                      </a:r>
                      <a:endParaRPr lang="en-US" sz="16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1600" dirty="0" smtClean="0">
                          <a:solidFill>
                            <a:srgbClr val="002060"/>
                          </a:solidFill>
                        </a:rPr>
                        <a:t>৫। উপস্থাপন</a:t>
                      </a:r>
                      <a:r>
                        <a:rPr lang="bn-IN" sz="1600" baseline="0" dirty="0" smtClean="0">
                          <a:solidFill>
                            <a:srgbClr val="002060"/>
                          </a:solidFill>
                        </a:rPr>
                        <a:t> পদ্ধতি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600" dirty="0" smtClean="0">
                          <a:solidFill>
                            <a:srgbClr val="002060"/>
                          </a:solidFill>
                        </a:rPr>
                        <a:t>যোগান সূচিতে সাধারণত</a:t>
                      </a:r>
                      <a:r>
                        <a:rPr lang="bn-IN" sz="1600" baseline="0" dirty="0" smtClean="0">
                          <a:solidFill>
                            <a:srgbClr val="002060"/>
                          </a:solidFill>
                        </a:rPr>
                        <a:t> বাম দিকে দাম ও ডান দিকে যোগান পরিমাণ উল্লেখ করা হয়।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600" dirty="0" smtClean="0">
                          <a:solidFill>
                            <a:srgbClr val="002060"/>
                          </a:solidFill>
                        </a:rPr>
                        <a:t>যোগান রেখার</a:t>
                      </a:r>
                      <a:r>
                        <a:rPr lang="bn-IN" sz="16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OX </a:t>
                      </a:r>
                      <a:r>
                        <a:rPr lang="bn-IN" sz="1600" baseline="0" dirty="0" smtClean="0">
                          <a:solidFill>
                            <a:srgbClr val="002060"/>
                          </a:solidFill>
                        </a:rPr>
                        <a:t>অক্ষে বা ভূমি অক্ষে যোগানের পরিমাণ ও 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OY </a:t>
                      </a:r>
                      <a:r>
                        <a:rPr lang="bn-IN" sz="1600" baseline="0" dirty="0" smtClean="0">
                          <a:solidFill>
                            <a:srgbClr val="002060"/>
                          </a:solidFill>
                        </a:rPr>
                        <a:t>অক্ষে বা লম্ব অক্ষে দাম দেখানো হয়।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07440"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rgbClr val="002060"/>
                          </a:solidFill>
                        </a:rPr>
                        <a:t>৬। উদাহরণ</a:t>
                      </a:r>
                    </a:p>
                    <a:p>
                      <a:endParaRPr lang="bn-IN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bn-IN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bn-IN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070376"/>
              </p:ext>
            </p:extLst>
          </p:nvPr>
        </p:nvGraphicFramePr>
        <p:xfrm>
          <a:off x="2438400" y="4741817"/>
          <a:ext cx="17526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914400"/>
              </a:tblGrid>
              <a:tr h="274320">
                <a:tc>
                  <a:txBody>
                    <a:bodyPr/>
                    <a:lstStyle/>
                    <a:p>
                      <a:r>
                        <a:rPr lang="bn-IN" sz="1200" dirty="0" smtClean="0">
                          <a:solidFill>
                            <a:srgbClr val="002060"/>
                          </a:solidFill>
                        </a:rPr>
                        <a:t>দাম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(P)</a:t>
                      </a: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200" dirty="0" smtClean="0">
                          <a:solidFill>
                            <a:srgbClr val="002060"/>
                          </a:solidFill>
                        </a:rPr>
                        <a:t>যোগান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(Qs)</a:t>
                      </a: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bn-IN" sz="1200" b="1" dirty="0" smtClean="0">
                          <a:solidFill>
                            <a:srgbClr val="002060"/>
                          </a:solidFill>
                        </a:rPr>
                        <a:t>২</a:t>
                      </a:r>
                      <a:endParaRPr lang="en-US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200" b="1" dirty="0" smtClean="0">
                          <a:solidFill>
                            <a:srgbClr val="002060"/>
                          </a:solidFill>
                        </a:rPr>
                        <a:t>৪</a:t>
                      </a:r>
                      <a:endParaRPr lang="en-US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bn-IN" sz="1200" b="1" dirty="0" smtClean="0">
                          <a:solidFill>
                            <a:srgbClr val="002060"/>
                          </a:solidFill>
                        </a:rPr>
                        <a:t>৪</a:t>
                      </a:r>
                      <a:endParaRPr lang="en-US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200" b="1" dirty="0" smtClean="0">
                          <a:solidFill>
                            <a:srgbClr val="002060"/>
                          </a:solidFill>
                        </a:rPr>
                        <a:t>৮</a:t>
                      </a:r>
                      <a:endParaRPr lang="en-US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bn-IN" sz="1200" b="1" dirty="0" smtClean="0">
                          <a:solidFill>
                            <a:srgbClr val="002060"/>
                          </a:solidFill>
                        </a:rPr>
                        <a:t>৬</a:t>
                      </a:r>
                      <a:endParaRPr lang="en-US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200" b="1" dirty="0" smtClean="0">
                          <a:solidFill>
                            <a:srgbClr val="002060"/>
                          </a:solidFill>
                        </a:rPr>
                        <a:t>১২</a:t>
                      </a:r>
                      <a:endParaRPr lang="en-US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11975" y="6030880"/>
            <a:ext cx="9120051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00" dirty="0" smtClean="0">
                <a:solidFill>
                  <a:schemeClr val="tx1"/>
                </a:solidFill>
              </a:rPr>
              <a:t>উপরের আলোচনা থেকে একথা বলা যায় যে, যোগান  সূচি ও যোগান রেখার মধ্যে মূলত</a:t>
            </a:r>
            <a:r>
              <a:rPr lang="en-US" sz="1600" dirty="0" smtClean="0">
                <a:solidFill>
                  <a:schemeClr val="tx1"/>
                </a:solidFill>
              </a:rPr>
              <a:t>: </a:t>
            </a:r>
            <a:r>
              <a:rPr lang="bn-IN" sz="1600" dirty="0" smtClean="0">
                <a:solidFill>
                  <a:schemeClr val="tx1"/>
                </a:solidFill>
              </a:rPr>
              <a:t>মৌলিক কোন পার্থক্য নেই। তাদের মধ্যে যে পার্থক্য তা শুধু পদ্ধতিগত। উভয়ই যোগান বিধি প্রকাশের দুটি ভিন্ন কৌশল। সুতরাং উভয়ই মূলত</a:t>
            </a:r>
            <a:r>
              <a:rPr lang="en-US" sz="1600" dirty="0" smtClean="0">
                <a:solidFill>
                  <a:schemeClr val="tx1"/>
                </a:solidFill>
              </a:rPr>
              <a:t>: </a:t>
            </a:r>
            <a:r>
              <a:rPr lang="bn-IN" sz="1600" dirty="0" smtClean="0">
                <a:solidFill>
                  <a:schemeClr val="tx1"/>
                </a:solidFill>
              </a:rPr>
              <a:t>একই তথ্য প্রকাশের দুটি ভিন্ন পদ্ধতি মাত্র।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72001"/>
            <a:ext cx="1828800" cy="142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553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630"/>
    </mc:Choice>
    <mc:Fallback xmlns="">
      <p:transition spd="slow" advTm="220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6200"/>
            <a:ext cx="91440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/>
              <a:t>            </a:t>
            </a:r>
            <a:r>
              <a:rPr lang="en-US" sz="6000" dirty="0" err="1" smtClean="0"/>
              <a:t>মূল্যায়ন</a:t>
            </a:r>
            <a:r>
              <a:rPr lang="en-US" sz="6000" dirty="0" smtClean="0"/>
              <a:t>: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25689"/>
            <a:ext cx="9144000" cy="56323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/>
              <a:t>১। যোগান কী?</a:t>
            </a:r>
          </a:p>
          <a:p>
            <a:r>
              <a:rPr lang="bn-IN" sz="4000" dirty="0" smtClean="0"/>
              <a:t>২। </a:t>
            </a:r>
            <a:r>
              <a:rPr lang="bn-IN" sz="4000" dirty="0"/>
              <a:t>যোগান বিধিটি </a:t>
            </a:r>
            <a:r>
              <a:rPr lang="bn-IN" sz="4000" dirty="0" smtClean="0"/>
              <a:t>চিত্রসহ ব্যাখ্যা কর।</a:t>
            </a:r>
          </a:p>
          <a:p>
            <a:r>
              <a:rPr lang="bn-IN" sz="4000" dirty="0" smtClean="0"/>
              <a:t>৩। যোগান সূচি ও যোগান রেখার মধ্যে পার্থক্য কী?</a:t>
            </a:r>
          </a:p>
          <a:p>
            <a:r>
              <a:rPr lang="bn-IN" sz="4000" dirty="0" smtClean="0"/>
              <a:t>৪। দামের পরিবর্তন ছাড়া আর কি কি কারণে যোগানের পরিবর্তন হয়?</a:t>
            </a:r>
          </a:p>
          <a:p>
            <a:r>
              <a:rPr lang="bn-IN" sz="4000" dirty="0" smtClean="0"/>
              <a:t>৫। ব্যক্তিগত যোগান সূচি ও বাজার যোগান সূচির মধ্যে পার্থক্য কী?</a:t>
            </a:r>
          </a:p>
          <a:p>
            <a:r>
              <a:rPr lang="bn-IN" sz="4000" dirty="0" smtClean="0"/>
              <a:t>৬। যোগান অপেক্ষক কাকে বলে?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234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20"/>
    </mc:Choice>
    <mc:Fallback xmlns="">
      <p:transition spd="slow" advTm="52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3" y="0"/>
            <a:ext cx="9141407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/>
              <a:t>                    </a:t>
            </a:r>
            <a:r>
              <a:rPr lang="bn-IN" sz="6000" dirty="0" smtClean="0"/>
              <a:t>একক কাজ</a:t>
            </a:r>
            <a:r>
              <a:rPr lang="en-US" sz="6000" dirty="0" smtClean="0"/>
              <a:t>: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2593" y="1219200"/>
            <a:ext cx="9144000" cy="5078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/>
              <a:t>১। অন্যান্য অবস্থা স্থির থাকলে আবহাওয়ার অনুকূল প্রভাবে যোগান বৃদ্ধি পেলে যোগান সূচি ও যোগান রেখাকে কিভাবে প্রভাবিত করবে?</a:t>
            </a:r>
          </a:p>
          <a:p>
            <a:r>
              <a:rPr lang="bn-IN" sz="5400" dirty="0" smtClean="0"/>
              <a:t>২। যোগান রেখা বাম থেকে ডান দিকে ঊর্ধ্বগামী হয় কেন?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316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20"/>
    </mc:Choice>
    <mc:Fallback xmlns="">
      <p:transition spd="slow" advTm="52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90800" y="0"/>
            <a:ext cx="40386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       </a:t>
            </a:r>
            <a:r>
              <a:rPr lang="bn-IN" sz="4000" b="1" dirty="0" smtClean="0"/>
              <a:t>বাড়ির কাজ</a:t>
            </a:r>
            <a:r>
              <a:rPr lang="en-US" sz="4000" b="1" dirty="0" smtClean="0"/>
              <a:t>: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5384" y="838201"/>
            <a:ext cx="5867399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chemeClr val="bg1"/>
                </a:solidFill>
              </a:rPr>
              <a:t>নিম্নের উদ্দীপক থেকে প্রশ্নগুলোর উত্তর দাও</a:t>
            </a:r>
            <a:r>
              <a:rPr lang="en-US" sz="2800" b="1" dirty="0" smtClean="0">
                <a:solidFill>
                  <a:schemeClr val="bg1"/>
                </a:solidFill>
              </a:rPr>
              <a:t>:</a:t>
            </a:r>
            <a:r>
              <a:rPr lang="bn-IN" sz="2800" b="1" dirty="0" smtClean="0">
                <a:solidFill>
                  <a:schemeClr val="bg1"/>
                </a:solidFill>
              </a:rPr>
              <a:t> 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379884"/>
              </p:ext>
            </p:extLst>
          </p:nvPr>
        </p:nvGraphicFramePr>
        <p:xfrm>
          <a:off x="0" y="1752600"/>
          <a:ext cx="9043851" cy="2290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4803"/>
                <a:gridCol w="1419798"/>
                <a:gridCol w="1447800"/>
                <a:gridCol w="1589812"/>
                <a:gridCol w="1485803"/>
                <a:gridCol w="2005835"/>
              </a:tblGrid>
              <a:tr h="919197">
                <a:tc>
                  <a:txBody>
                    <a:bodyPr/>
                    <a:lstStyle/>
                    <a:p>
                      <a:r>
                        <a:rPr lang="bn-IN" dirty="0" smtClean="0"/>
                        <a:t>দাম</a:t>
                      </a:r>
                      <a:r>
                        <a:rPr lang="en-US" dirty="0" smtClean="0"/>
                        <a:t>(P)</a:t>
                      </a:r>
                      <a:r>
                        <a:rPr lang="bn-IN" baseline="0" dirty="0" smtClean="0"/>
                        <a:t> প্রতিএকক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রহিমের</a:t>
                      </a:r>
                      <a:r>
                        <a:rPr lang="bn-IN" baseline="0" dirty="0" smtClean="0"/>
                        <a:t> যোগান</a:t>
                      </a:r>
                      <a:r>
                        <a:rPr lang="en-US" dirty="0" smtClean="0"/>
                        <a:t> (Qs1)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করিমের যোগান</a:t>
                      </a:r>
                      <a:r>
                        <a:rPr lang="bn-IN" baseline="0" dirty="0" smtClean="0"/>
                        <a:t> </a:t>
                      </a:r>
                      <a:r>
                        <a:rPr lang="en-US" dirty="0" smtClean="0"/>
                        <a:t>(Qs2)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আয়েশার যোগান</a:t>
                      </a:r>
                      <a:r>
                        <a:rPr lang="bn-IN" baseline="0" dirty="0" smtClean="0"/>
                        <a:t> </a:t>
                      </a:r>
                      <a:r>
                        <a:rPr lang="en-US" dirty="0" smtClean="0"/>
                        <a:t>(Qs3)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রাবেয়ার যোগান</a:t>
                      </a:r>
                      <a:r>
                        <a:rPr lang="en-US" dirty="0" smtClean="0"/>
                        <a:t> (Qs4)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বাজার</a:t>
                      </a:r>
                      <a:r>
                        <a:rPr lang="bn-IN" baseline="0" dirty="0" smtClean="0"/>
                        <a:t> যোগান</a:t>
                      </a:r>
                      <a:r>
                        <a:rPr lang="en-US" baseline="0" dirty="0" smtClean="0"/>
                        <a:t>     </a:t>
                      </a:r>
                      <a:r>
                        <a:rPr lang="en-US" sz="1200" baseline="0" dirty="0" smtClean="0"/>
                        <a:t>(Qs=Qs1+Qs2+Qs3+Qs4)</a:t>
                      </a:r>
                      <a:endParaRPr lang="en-US" sz="120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88993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chemeClr val="tx1"/>
                          </a:solidFill>
                        </a:rPr>
                        <a:t>৬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chemeClr val="tx1"/>
                          </a:solidFill>
                        </a:rPr>
                        <a:t>২০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chemeClr val="tx1"/>
                          </a:solidFill>
                        </a:rPr>
                        <a:t>৫০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chemeClr val="tx1"/>
                          </a:solidFill>
                        </a:rPr>
                        <a:t>৩০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chemeClr val="tx1"/>
                          </a:solidFill>
                        </a:rPr>
                        <a:t>১০০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chemeClr val="tx1"/>
                          </a:solidFill>
                        </a:rPr>
                        <a:t>২০০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88993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chemeClr val="tx1"/>
                          </a:solidFill>
                        </a:rPr>
                        <a:t>৪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chemeClr val="tx1"/>
                          </a:solidFill>
                        </a:rPr>
                        <a:t>১৫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chemeClr val="tx1"/>
                          </a:solidFill>
                        </a:rPr>
                        <a:t>৪০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chemeClr val="tx1"/>
                          </a:solidFill>
                        </a:rPr>
                        <a:t>২০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chemeClr val="tx1"/>
                          </a:solidFill>
                        </a:rPr>
                        <a:t>৫০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chemeClr val="tx1"/>
                          </a:solidFill>
                        </a:rPr>
                        <a:t>১২৫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8993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chemeClr val="tx1"/>
                          </a:solidFill>
                        </a:rPr>
                        <a:t>২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chemeClr val="tx1"/>
                          </a:solidFill>
                        </a:rPr>
                        <a:t>১০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chemeClr val="tx1"/>
                          </a:solidFill>
                        </a:rPr>
                        <a:t>৩০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chemeClr val="tx1"/>
                          </a:solidFill>
                        </a:rPr>
                        <a:t>১০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chemeClr val="tx1"/>
                          </a:solidFill>
                        </a:rPr>
                        <a:t>২৫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chemeClr val="tx1"/>
                          </a:solidFill>
                        </a:rPr>
                        <a:t>৭৫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" y="4153989"/>
            <a:ext cx="9144000" cy="26776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                                      </a:t>
            </a:r>
            <a:r>
              <a:rPr lang="bn-IN" sz="2800" dirty="0" smtClean="0"/>
              <a:t>প্রশ্ন ১।</a:t>
            </a:r>
            <a:endParaRPr lang="en-US" sz="2800" dirty="0"/>
          </a:p>
          <a:p>
            <a:r>
              <a:rPr lang="bn-IN" sz="2800" dirty="0" smtClean="0"/>
              <a:t>ক</a:t>
            </a:r>
            <a:r>
              <a:rPr lang="en-US" sz="2800" dirty="0" smtClean="0"/>
              <a:t>)</a:t>
            </a:r>
            <a:r>
              <a:rPr lang="bn-IN" sz="2800" dirty="0" smtClean="0"/>
              <a:t> যোগান অপেক্ষক কী?</a:t>
            </a:r>
          </a:p>
          <a:p>
            <a:r>
              <a:rPr lang="bn-IN" sz="2800" dirty="0" smtClean="0"/>
              <a:t>খ</a:t>
            </a:r>
            <a:r>
              <a:rPr lang="en-US" sz="2800" dirty="0" smtClean="0"/>
              <a:t>)</a:t>
            </a:r>
            <a:r>
              <a:rPr lang="bn-IN" sz="2800" dirty="0" smtClean="0"/>
              <a:t> মজুদ ও যোগানের মধ্যে দুটি পার্থক্য ব্যাখ্যা কর।</a:t>
            </a:r>
            <a:endParaRPr lang="en-US" sz="2800" dirty="0" smtClean="0"/>
          </a:p>
          <a:p>
            <a:r>
              <a:rPr lang="en-US" sz="2800" dirty="0" smtClean="0"/>
              <a:t>গ</a:t>
            </a:r>
            <a:r>
              <a:rPr lang="en-US" sz="2800" dirty="0"/>
              <a:t>)</a:t>
            </a:r>
            <a:r>
              <a:rPr lang="bn-IN" sz="2800" dirty="0" smtClean="0"/>
              <a:t> উদ্দীপক থেকে রহিমের যোগান রেখা অঙ্কন কর।</a:t>
            </a:r>
          </a:p>
          <a:p>
            <a:r>
              <a:rPr lang="bn-IN" sz="2800" dirty="0" smtClean="0"/>
              <a:t>ঘ</a:t>
            </a:r>
            <a:r>
              <a:rPr lang="en-US" sz="2800" dirty="0"/>
              <a:t>)</a:t>
            </a:r>
            <a:r>
              <a:rPr lang="bn-IN" sz="2800" dirty="0" smtClean="0"/>
              <a:t> উদ্দীপক থেকে বাজার যোগান রেখা অঙ্কন করে</a:t>
            </a:r>
            <a:r>
              <a:rPr lang="en-US" sz="2800" dirty="0" smtClean="0"/>
              <a:t> </a:t>
            </a:r>
            <a:r>
              <a:rPr lang="bn-IN" sz="2800" dirty="0" smtClean="0"/>
              <a:t>রহিমের যোগান</a:t>
            </a:r>
            <a:r>
              <a:rPr lang="en-US" sz="2800" dirty="0" smtClean="0"/>
              <a:t> </a:t>
            </a:r>
            <a:r>
              <a:rPr lang="bn-IN" sz="2800" dirty="0" smtClean="0"/>
              <a:t>রেখার সাথে বাজার যোগান রেখার মধ্যে পার্থক্য ব্যাখ্যা কর।  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346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759"/>
    </mc:Choice>
    <mc:Fallback xmlns="">
      <p:transition spd="slow" advTm="1417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PHOTO\WALPAPERS\Computer 9\purple_onion_flowers_field-wallpaper-1920x10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4" y="1070276"/>
            <a:ext cx="9067800" cy="576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374" y="666"/>
            <a:ext cx="90678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7030A0"/>
                </a:solidFill>
              </a:rPr>
              <a:t>                  </a:t>
            </a:r>
            <a:r>
              <a:rPr lang="bn-IN" sz="6000" dirty="0" smtClean="0">
                <a:solidFill>
                  <a:srgbClr val="7030A0"/>
                </a:solidFill>
              </a:rPr>
              <a:t>ধন্যবাদ</a:t>
            </a:r>
            <a:endParaRPr lang="en-US" sz="6000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566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09"/>
    </mc:Choice>
    <mc:Fallback xmlns="">
      <p:transition spd="slow" advTm="115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343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7"/>
    </mc:Choice>
    <mc:Fallback xmlns="">
      <p:transition spd="slow" advTm="33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4835" y="76200"/>
            <a:ext cx="9144000" cy="66479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7030A0"/>
                </a:solidFill>
              </a:rPr>
              <a:t>         </a:t>
            </a:r>
          </a:p>
          <a:p>
            <a:r>
              <a:rPr lang="en-US" sz="5400" dirty="0">
                <a:solidFill>
                  <a:srgbClr val="7030A0"/>
                </a:solidFill>
              </a:rPr>
              <a:t> </a:t>
            </a:r>
            <a:r>
              <a:rPr lang="en-US" sz="5400" dirty="0" smtClean="0">
                <a:solidFill>
                  <a:srgbClr val="7030A0"/>
                </a:solidFill>
              </a:rPr>
              <a:t>        </a:t>
            </a:r>
            <a:r>
              <a:rPr lang="en-US" sz="5400" dirty="0" err="1" smtClean="0">
                <a:solidFill>
                  <a:srgbClr val="7030A0"/>
                </a:solidFill>
              </a:rPr>
              <a:t>অর্থনীতি</a:t>
            </a:r>
            <a:r>
              <a:rPr lang="en-US" sz="5400" dirty="0" smtClean="0">
                <a:solidFill>
                  <a:srgbClr val="7030A0"/>
                </a:solidFill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</a:rPr>
              <a:t>প্রথম</a:t>
            </a:r>
            <a:r>
              <a:rPr lang="en-US" sz="5400" dirty="0" smtClean="0">
                <a:solidFill>
                  <a:srgbClr val="7030A0"/>
                </a:solidFill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</a:rPr>
              <a:t>পত্র</a:t>
            </a:r>
            <a:endParaRPr lang="en-US" sz="5400" dirty="0" smtClean="0">
              <a:solidFill>
                <a:srgbClr val="7030A0"/>
              </a:solidFill>
            </a:endParaRPr>
          </a:p>
          <a:p>
            <a:r>
              <a:rPr lang="en-US" sz="5400" dirty="0">
                <a:solidFill>
                  <a:srgbClr val="7030A0"/>
                </a:solidFill>
              </a:rPr>
              <a:t> </a:t>
            </a:r>
            <a:r>
              <a:rPr lang="en-US" sz="5400" dirty="0" smtClean="0">
                <a:solidFill>
                  <a:srgbClr val="7030A0"/>
                </a:solidFill>
              </a:rPr>
              <a:t>      </a:t>
            </a:r>
            <a:r>
              <a:rPr lang="en-US" sz="5400" dirty="0" err="1" smtClean="0">
                <a:solidFill>
                  <a:srgbClr val="7030A0"/>
                </a:solidFill>
              </a:rPr>
              <a:t>একাদশ</a:t>
            </a:r>
            <a:r>
              <a:rPr lang="en-US" sz="5400" dirty="0" smtClean="0">
                <a:solidFill>
                  <a:srgbClr val="7030A0"/>
                </a:solidFill>
              </a:rPr>
              <a:t>- </a:t>
            </a:r>
            <a:r>
              <a:rPr lang="en-US" sz="5400" dirty="0" err="1" smtClean="0">
                <a:solidFill>
                  <a:srgbClr val="7030A0"/>
                </a:solidFill>
              </a:rPr>
              <a:t>দ্বাদশ</a:t>
            </a:r>
            <a:r>
              <a:rPr lang="en-US" sz="5400" dirty="0" smtClean="0">
                <a:solidFill>
                  <a:srgbClr val="7030A0"/>
                </a:solidFill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</a:rPr>
              <a:t>শ্রেণি</a:t>
            </a:r>
            <a:endParaRPr lang="en-US" sz="5400" dirty="0" smtClean="0">
              <a:solidFill>
                <a:srgbClr val="7030A0"/>
              </a:solidFill>
            </a:endParaRPr>
          </a:p>
          <a:p>
            <a:r>
              <a:rPr lang="en-US" sz="5400" dirty="0" smtClean="0">
                <a:solidFill>
                  <a:srgbClr val="7030A0"/>
                </a:solidFill>
              </a:rPr>
              <a:t>        </a:t>
            </a:r>
          </a:p>
          <a:p>
            <a:r>
              <a:rPr lang="en-US" sz="5400" dirty="0" smtClean="0">
                <a:solidFill>
                  <a:srgbClr val="7030A0"/>
                </a:solidFill>
              </a:rPr>
              <a:t>           </a:t>
            </a:r>
            <a:r>
              <a:rPr lang="en-US" sz="5400" dirty="0" err="1" smtClean="0">
                <a:solidFill>
                  <a:srgbClr val="7030A0"/>
                </a:solidFill>
              </a:rPr>
              <a:t>অধ্যায়</a:t>
            </a:r>
            <a:r>
              <a:rPr lang="en-US" sz="5400" dirty="0" smtClean="0">
                <a:solidFill>
                  <a:srgbClr val="7030A0"/>
                </a:solidFill>
              </a:rPr>
              <a:t> :  </a:t>
            </a:r>
            <a:r>
              <a:rPr lang="en-US" sz="5400" dirty="0" err="1" smtClean="0">
                <a:solidFill>
                  <a:srgbClr val="7030A0"/>
                </a:solidFill>
              </a:rPr>
              <a:t>দ্বিতীয়</a:t>
            </a:r>
            <a:endParaRPr lang="en-US" sz="5400" dirty="0" smtClean="0">
              <a:solidFill>
                <a:srgbClr val="7030A0"/>
              </a:solidFill>
            </a:endParaRPr>
          </a:p>
          <a:p>
            <a:r>
              <a:rPr lang="en-US" sz="5400" dirty="0" smtClean="0">
                <a:solidFill>
                  <a:srgbClr val="7030A0"/>
                </a:solidFill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</a:rPr>
              <a:t>ভোক্তা</a:t>
            </a:r>
            <a:r>
              <a:rPr lang="en-US" sz="5400" dirty="0" smtClean="0">
                <a:solidFill>
                  <a:srgbClr val="7030A0"/>
                </a:solidFill>
              </a:rPr>
              <a:t> ও </a:t>
            </a:r>
            <a:r>
              <a:rPr lang="en-US" sz="5400" dirty="0" err="1" smtClean="0">
                <a:solidFill>
                  <a:srgbClr val="7030A0"/>
                </a:solidFill>
              </a:rPr>
              <a:t>উৎপাদকের</a:t>
            </a:r>
            <a:r>
              <a:rPr lang="en-US" sz="5400" dirty="0" smtClean="0">
                <a:solidFill>
                  <a:srgbClr val="7030A0"/>
                </a:solidFill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</a:rPr>
              <a:t>আচরণ</a:t>
            </a:r>
            <a:endParaRPr lang="en-US" sz="5400" dirty="0" smtClean="0">
              <a:solidFill>
                <a:srgbClr val="7030A0"/>
              </a:solidFill>
            </a:endParaRPr>
          </a:p>
          <a:p>
            <a:r>
              <a:rPr lang="en-US" sz="4800" dirty="0" smtClean="0">
                <a:solidFill>
                  <a:srgbClr val="002060"/>
                </a:solidFill>
              </a:rPr>
              <a:t>Consumer’s &amp; Producer’s </a:t>
            </a:r>
            <a:r>
              <a:rPr lang="en-US" sz="4800" dirty="0" err="1" smtClean="0">
                <a:solidFill>
                  <a:srgbClr val="002060"/>
                </a:solidFill>
              </a:rPr>
              <a:t>Behavi</a:t>
            </a:r>
            <a:r>
              <a:rPr lang="en-US" sz="4000" dirty="0" err="1" smtClean="0">
                <a:solidFill>
                  <a:srgbClr val="002060"/>
                </a:solidFill>
              </a:rPr>
              <a:t>our</a:t>
            </a:r>
            <a:endParaRPr lang="bn-IN" sz="4000" dirty="0" smtClean="0">
              <a:solidFill>
                <a:srgbClr val="002060"/>
              </a:solidFill>
            </a:endParaRPr>
          </a:p>
          <a:p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                </a:t>
            </a:r>
            <a:r>
              <a:rPr lang="bn-IN" sz="5400" dirty="0" smtClean="0">
                <a:solidFill>
                  <a:srgbClr val="7030A0"/>
                </a:solidFill>
              </a:rPr>
              <a:t>সময়</a:t>
            </a:r>
            <a:r>
              <a:rPr lang="en-US" sz="5400" dirty="0" smtClean="0">
                <a:solidFill>
                  <a:srgbClr val="7030A0"/>
                </a:solidFill>
              </a:rPr>
              <a:t>: </a:t>
            </a:r>
            <a:r>
              <a:rPr lang="bn-IN" sz="5400" dirty="0" smtClean="0">
                <a:solidFill>
                  <a:srgbClr val="7030A0"/>
                </a:solidFill>
              </a:rPr>
              <a:t>৪৫ মিনিট</a:t>
            </a:r>
            <a:endParaRPr lang="en-US" sz="5400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887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68"/>
    </mc:Choice>
    <mc:Fallback xmlns="">
      <p:transition spd="slow" advTm="123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55464" cy="16312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</a:rPr>
              <a:t>                    </a:t>
            </a:r>
            <a:r>
              <a:rPr lang="en-US" sz="3200" dirty="0" smtClean="0">
                <a:solidFill>
                  <a:srgbClr val="FF0000"/>
                </a:solidFill>
              </a:rPr>
              <a:t>  </a:t>
            </a:r>
            <a:r>
              <a:rPr lang="bn-IN" sz="6000" b="1" dirty="0" smtClean="0">
                <a:solidFill>
                  <a:srgbClr val="C00000"/>
                </a:solidFill>
              </a:rPr>
              <a:t>শিখনফল</a:t>
            </a:r>
            <a:r>
              <a:rPr lang="en-US" sz="6000" b="1" dirty="0" smtClean="0">
                <a:solidFill>
                  <a:srgbClr val="C00000"/>
                </a:solidFill>
              </a:rPr>
              <a:t>: </a:t>
            </a:r>
            <a:endParaRPr lang="bn-IN" sz="6000" b="1" dirty="0" smtClean="0">
              <a:solidFill>
                <a:srgbClr val="C00000"/>
              </a:solidFill>
            </a:endParaRPr>
          </a:p>
          <a:p>
            <a:r>
              <a:rPr lang="bn-IN" sz="2400" dirty="0" smtClean="0">
                <a:solidFill>
                  <a:schemeClr val="tx1"/>
                </a:solidFill>
              </a:rPr>
              <a:t>                            </a:t>
            </a:r>
            <a:r>
              <a:rPr lang="bn-IN" sz="4000" dirty="0" smtClean="0">
                <a:solidFill>
                  <a:schemeClr val="tx1"/>
                </a:solidFill>
              </a:rPr>
              <a:t>যোগান</a:t>
            </a:r>
            <a:r>
              <a:rPr lang="en-US" sz="4000" dirty="0">
                <a:solidFill>
                  <a:srgbClr val="002060"/>
                </a:solidFill>
              </a:rPr>
              <a:t>(</a:t>
            </a:r>
            <a:r>
              <a:rPr lang="en-US" sz="4000" dirty="0" smtClean="0">
                <a:solidFill>
                  <a:srgbClr val="002060"/>
                </a:solidFill>
              </a:rPr>
              <a:t>Supply)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93" y="1699328"/>
            <a:ext cx="9110620" cy="5078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</a:rPr>
              <a:t>১</a:t>
            </a:r>
            <a:r>
              <a:rPr lang="bn-IN" sz="3600" dirty="0">
                <a:solidFill>
                  <a:srgbClr val="7030A0"/>
                </a:solidFill>
              </a:rPr>
              <a:t>। 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bn-IN" sz="3600" dirty="0" smtClean="0">
                <a:solidFill>
                  <a:srgbClr val="7030A0"/>
                </a:solidFill>
              </a:rPr>
              <a:t>যোগানের </a:t>
            </a:r>
            <a:r>
              <a:rPr lang="bn-IN" sz="3600" dirty="0">
                <a:solidFill>
                  <a:srgbClr val="7030A0"/>
                </a:solidFill>
              </a:rPr>
              <a:t>ব্যাখ্যা করতে পারবে।</a:t>
            </a:r>
          </a:p>
          <a:p>
            <a:r>
              <a:rPr lang="bn-IN" sz="3600" dirty="0">
                <a:solidFill>
                  <a:srgbClr val="7030A0"/>
                </a:solidFill>
              </a:rPr>
              <a:t>২। </a:t>
            </a:r>
            <a:r>
              <a:rPr lang="bn-IN" sz="3600" dirty="0" smtClean="0">
                <a:solidFill>
                  <a:srgbClr val="7030A0"/>
                </a:solidFill>
              </a:rPr>
              <a:t>যোগান অ</a:t>
            </a:r>
            <a:r>
              <a:rPr lang="en-US" sz="3600" dirty="0" err="1" smtClean="0">
                <a:solidFill>
                  <a:srgbClr val="7030A0"/>
                </a:solidFill>
              </a:rPr>
              <a:t>পেক্ষক</a:t>
            </a:r>
            <a:r>
              <a:rPr lang="bn-IN" sz="3600" dirty="0" smtClean="0">
                <a:solidFill>
                  <a:srgbClr val="7030A0"/>
                </a:solidFill>
              </a:rPr>
              <a:t> </a:t>
            </a:r>
            <a:r>
              <a:rPr lang="bn-IN" sz="3600" dirty="0">
                <a:solidFill>
                  <a:srgbClr val="7030A0"/>
                </a:solidFill>
              </a:rPr>
              <a:t>ব্যাখ্যা করতে পারবে।</a:t>
            </a:r>
          </a:p>
          <a:p>
            <a:r>
              <a:rPr lang="bn-IN" sz="3600" dirty="0">
                <a:solidFill>
                  <a:srgbClr val="7030A0"/>
                </a:solidFill>
              </a:rPr>
              <a:t>৩। </a:t>
            </a:r>
            <a:r>
              <a:rPr lang="bn-IN" sz="3600" dirty="0" smtClean="0">
                <a:solidFill>
                  <a:srgbClr val="7030A0"/>
                </a:solidFill>
              </a:rPr>
              <a:t>যোগান বিধি ব্যাখ্যা </a:t>
            </a:r>
            <a:r>
              <a:rPr lang="bn-IN" sz="3600" dirty="0">
                <a:solidFill>
                  <a:srgbClr val="7030A0"/>
                </a:solidFill>
              </a:rPr>
              <a:t>করতে পারবে।</a:t>
            </a:r>
          </a:p>
          <a:p>
            <a:r>
              <a:rPr lang="bn-IN" sz="3600" dirty="0">
                <a:solidFill>
                  <a:srgbClr val="7030A0"/>
                </a:solidFill>
              </a:rPr>
              <a:t>৪। </a:t>
            </a:r>
            <a:r>
              <a:rPr lang="bn-IN" sz="3600" dirty="0" smtClean="0">
                <a:solidFill>
                  <a:srgbClr val="7030A0"/>
                </a:solidFill>
              </a:rPr>
              <a:t>যোগান সূচি </a:t>
            </a:r>
            <a:r>
              <a:rPr lang="bn-IN" sz="3600" dirty="0">
                <a:solidFill>
                  <a:srgbClr val="7030A0"/>
                </a:solidFill>
              </a:rPr>
              <a:t>ব্যাখ্যা করতে পারবে।</a:t>
            </a:r>
          </a:p>
          <a:p>
            <a:r>
              <a:rPr lang="bn-IN" sz="3600" dirty="0" smtClean="0">
                <a:solidFill>
                  <a:srgbClr val="7030A0"/>
                </a:solidFill>
              </a:rPr>
              <a:t>৫। যোগান রেখা ব্যাখ্যা </a:t>
            </a:r>
            <a:r>
              <a:rPr lang="bn-IN" sz="3600" dirty="0">
                <a:solidFill>
                  <a:srgbClr val="7030A0"/>
                </a:solidFill>
              </a:rPr>
              <a:t>করতে পারবে।</a:t>
            </a:r>
          </a:p>
          <a:p>
            <a:r>
              <a:rPr lang="bn-IN" sz="3600" dirty="0" smtClean="0">
                <a:solidFill>
                  <a:srgbClr val="7030A0"/>
                </a:solidFill>
              </a:rPr>
              <a:t>৬। যোগান সূচি ও যোগান রেখার পার্থক্য ব্যাখ্যা করতে পারবে।</a:t>
            </a:r>
          </a:p>
          <a:p>
            <a:r>
              <a:rPr lang="bn-IN" sz="3600" dirty="0" smtClean="0">
                <a:solidFill>
                  <a:srgbClr val="7030A0"/>
                </a:solidFill>
              </a:rPr>
              <a:t>৭। কাল্পনিক যোগান সূচি থেকে যোগান রেখা </a:t>
            </a:r>
            <a:r>
              <a:rPr lang="en-US" sz="3600" dirty="0" err="1" smtClean="0">
                <a:solidFill>
                  <a:srgbClr val="7030A0"/>
                </a:solidFill>
              </a:rPr>
              <a:t>অঙ্কন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করতে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পারবে</a:t>
            </a:r>
            <a:r>
              <a:rPr lang="bn-IN" sz="3600" dirty="0" smtClean="0">
                <a:solidFill>
                  <a:srgbClr val="7030A0"/>
                </a:solidFill>
              </a:rPr>
              <a:t>।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558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792"/>
    </mc:Choice>
    <mc:Fallback xmlns="">
      <p:transition spd="slow" advTm="557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5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872"/>
            <a:ext cx="9144000" cy="62491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একটি নির্দিষ্ট দামে একটি নির্দিষ্ট পণ্যের সরবরাহ বা যোগান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5564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" y="5560"/>
            <a:ext cx="9138605" cy="15081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/>
              <a:t>           </a:t>
            </a:r>
            <a:r>
              <a:rPr lang="bn-IN" sz="6000" b="1" dirty="0" smtClean="0">
                <a:solidFill>
                  <a:srgbClr val="FF0000"/>
                </a:solidFill>
              </a:rPr>
              <a:t>যোগানের </a:t>
            </a:r>
            <a:r>
              <a:rPr lang="bn-IN" sz="6000" b="1" dirty="0" smtClean="0">
                <a:solidFill>
                  <a:srgbClr val="FF0000"/>
                </a:solidFill>
              </a:rPr>
              <a:t>ধারণা</a:t>
            </a:r>
          </a:p>
          <a:p>
            <a:r>
              <a:rPr lang="bn-IN" sz="3200" dirty="0">
                <a:solidFill>
                  <a:srgbClr val="FF0000"/>
                </a:solidFill>
              </a:rPr>
              <a:t> </a:t>
            </a:r>
            <a:r>
              <a:rPr lang="bn-IN" sz="3200" dirty="0" smtClean="0">
                <a:solidFill>
                  <a:srgbClr val="FF0000"/>
                </a:solidFill>
              </a:rPr>
              <a:t>              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Concept </a:t>
            </a:r>
            <a:r>
              <a:rPr lang="en-US" sz="3200" dirty="0" smtClean="0">
                <a:solidFill>
                  <a:srgbClr val="002060"/>
                </a:solidFill>
              </a:rPr>
              <a:t>of Supply :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" y="1600200"/>
            <a:ext cx="9138605" cy="52629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7030A0"/>
                </a:solidFill>
              </a:rPr>
              <a:t>একটি নির্দিষ্ট সময় ও নির্দিষ্ট দামে বিক্রেতা বা বিক্রেতাগণ একটি দ্রব্যের কি পরিমাণ বিক্রয় করতে প্রস্তুত, তাই যোগান</a:t>
            </a:r>
            <a:r>
              <a:rPr lang="bn-IN" sz="4000" dirty="0" smtClean="0">
                <a:solidFill>
                  <a:srgbClr val="7030A0"/>
                </a:solidFill>
              </a:rPr>
              <a:t>।</a:t>
            </a:r>
            <a:endParaRPr lang="en-US" sz="3200" dirty="0" smtClean="0">
              <a:solidFill>
                <a:srgbClr val="C00000"/>
              </a:solidFill>
            </a:endParaRPr>
          </a:p>
          <a:p>
            <a:r>
              <a:rPr lang="bn-IN" sz="3200" dirty="0" smtClean="0">
                <a:solidFill>
                  <a:srgbClr val="C00000"/>
                </a:solidFill>
              </a:rPr>
              <a:t>যোগান </a:t>
            </a:r>
            <a:r>
              <a:rPr lang="bn-IN" sz="3200" dirty="0" smtClean="0">
                <a:solidFill>
                  <a:srgbClr val="C00000"/>
                </a:solidFill>
              </a:rPr>
              <a:t>অনেকটা নির্ভরশীল</a:t>
            </a:r>
            <a:r>
              <a:rPr lang="en-US" sz="3200" dirty="0" smtClean="0">
                <a:solidFill>
                  <a:srgbClr val="C00000"/>
                </a:solidFill>
              </a:rPr>
              <a:t>:-</a:t>
            </a:r>
            <a:endParaRPr lang="bn-IN" sz="3200" dirty="0" smtClean="0">
              <a:solidFill>
                <a:srgbClr val="7030A0"/>
              </a:solidFill>
            </a:endParaRPr>
          </a:p>
          <a:p>
            <a:r>
              <a:rPr lang="bn-IN" sz="4000" dirty="0" smtClean="0">
                <a:solidFill>
                  <a:srgbClr val="7030A0"/>
                </a:solidFill>
              </a:rPr>
              <a:t>ক) উৎপাদনের উপর,</a:t>
            </a:r>
          </a:p>
          <a:p>
            <a:r>
              <a:rPr lang="bn-IN" sz="4000" dirty="0" smtClean="0">
                <a:solidFill>
                  <a:srgbClr val="7030A0"/>
                </a:solidFill>
              </a:rPr>
              <a:t>খ) দ্রব্যের দাম; ও </a:t>
            </a:r>
          </a:p>
          <a:p>
            <a:r>
              <a:rPr lang="bn-IN" sz="4000" dirty="0" smtClean="0">
                <a:solidFill>
                  <a:srgbClr val="7030A0"/>
                </a:solidFill>
              </a:rPr>
              <a:t>গ) সময়ের উপর </a:t>
            </a:r>
            <a:r>
              <a:rPr lang="bn-IN" sz="4000" dirty="0" smtClean="0">
                <a:solidFill>
                  <a:srgbClr val="7030A0"/>
                </a:solidFill>
              </a:rPr>
              <a:t>;</a:t>
            </a:r>
            <a:endParaRPr lang="en-US" sz="3200" dirty="0" smtClean="0">
              <a:solidFill>
                <a:srgbClr val="7030A0"/>
              </a:solidFill>
            </a:endParaRPr>
          </a:p>
          <a:p>
            <a:r>
              <a:rPr lang="bn-IN" sz="3200" dirty="0" smtClean="0">
                <a:solidFill>
                  <a:srgbClr val="7030A0"/>
                </a:solidFill>
              </a:rPr>
              <a:t>চাহিদার </a:t>
            </a:r>
            <a:r>
              <a:rPr lang="bn-IN" sz="3200" dirty="0" smtClean="0">
                <a:solidFill>
                  <a:srgbClr val="7030A0"/>
                </a:solidFill>
              </a:rPr>
              <a:t>মতো যোগানও দামের উপর নির্ভরশীল। অর্থাৎ, </a:t>
            </a:r>
            <a:r>
              <a:rPr lang="en-US" sz="3200" dirty="0" smtClean="0">
                <a:solidFill>
                  <a:srgbClr val="7030A0"/>
                </a:solidFill>
              </a:rPr>
              <a:t>S = f(P)</a:t>
            </a:r>
            <a:r>
              <a:rPr lang="bn-IN" sz="3200" dirty="0" smtClean="0">
                <a:solidFill>
                  <a:srgbClr val="7030A0"/>
                </a:solidFill>
              </a:rPr>
              <a:t>। </a:t>
            </a:r>
            <a:r>
              <a:rPr lang="bn-IN" sz="3200" dirty="0" smtClean="0">
                <a:solidFill>
                  <a:srgbClr val="7030A0"/>
                </a:solidFill>
              </a:rPr>
              <a:t>এখানে</a:t>
            </a:r>
            <a:r>
              <a:rPr lang="bn-IN" sz="3200" dirty="0" smtClean="0">
                <a:solidFill>
                  <a:srgbClr val="7030A0"/>
                </a:solidFill>
              </a:rPr>
              <a:t>, </a:t>
            </a:r>
            <a:r>
              <a:rPr lang="en-US" sz="3200" dirty="0" smtClean="0">
                <a:solidFill>
                  <a:srgbClr val="7030A0"/>
                </a:solidFill>
              </a:rPr>
              <a:t>S = </a:t>
            </a:r>
            <a:r>
              <a:rPr lang="bn-IN" sz="3200" dirty="0" smtClean="0">
                <a:solidFill>
                  <a:srgbClr val="7030A0"/>
                </a:solidFill>
              </a:rPr>
              <a:t>যোগান, </a:t>
            </a:r>
            <a:r>
              <a:rPr lang="en-US" sz="3200" dirty="0" smtClean="0">
                <a:solidFill>
                  <a:srgbClr val="7030A0"/>
                </a:solidFill>
              </a:rPr>
              <a:t>P = </a:t>
            </a:r>
            <a:r>
              <a:rPr lang="bn-IN" sz="3200" dirty="0" smtClean="0">
                <a:solidFill>
                  <a:srgbClr val="7030A0"/>
                </a:solidFill>
              </a:rPr>
              <a:t>দাম, </a:t>
            </a:r>
            <a:r>
              <a:rPr lang="en-US" sz="3200" dirty="0" smtClean="0">
                <a:solidFill>
                  <a:srgbClr val="7030A0"/>
                </a:solidFill>
              </a:rPr>
              <a:t>f = </a:t>
            </a:r>
            <a:r>
              <a:rPr lang="bn-IN" sz="3200" dirty="0" smtClean="0">
                <a:solidFill>
                  <a:srgbClr val="7030A0"/>
                </a:solidFill>
              </a:rPr>
              <a:t>অপেক্ষকের চিহ্ন</a:t>
            </a:r>
            <a:r>
              <a:rPr lang="bn-IN" sz="3200" dirty="0" smtClean="0">
                <a:solidFill>
                  <a:srgbClr val="7030A0"/>
                </a:solidFill>
              </a:rPr>
              <a:t>।</a:t>
            </a:r>
            <a:endParaRPr lang="bn-IN" sz="3200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090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026"/>
    </mc:Choice>
    <mc:Fallback xmlns="">
      <p:transition spd="slow" advTm="1900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0"/>
            <a:ext cx="91241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/>
              <a:t>                </a:t>
            </a:r>
            <a:r>
              <a:rPr lang="en-US" dirty="0" smtClean="0"/>
              <a:t>                          </a:t>
            </a:r>
            <a:r>
              <a:rPr lang="bn-IN" sz="4000" b="1" dirty="0" smtClean="0">
                <a:solidFill>
                  <a:srgbClr val="C00000"/>
                </a:solidFill>
              </a:rPr>
              <a:t>যোগানের </a:t>
            </a:r>
            <a:r>
              <a:rPr lang="bn-IN" sz="4000" b="1" dirty="0" smtClean="0">
                <a:solidFill>
                  <a:srgbClr val="C00000"/>
                </a:solidFill>
              </a:rPr>
              <a:t>সংজ্ঞা</a:t>
            </a:r>
            <a:r>
              <a:rPr lang="en-US" sz="4000" b="1" dirty="0" smtClean="0">
                <a:solidFill>
                  <a:srgbClr val="C00000"/>
                </a:solidFill>
              </a:rPr>
              <a:t>: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9899" y="914400"/>
            <a:ext cx="914400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C00000"/>
                </a:solidFill>
              </a:rPr>
              <a:t>অধ্যাপক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bn-IN" sz="3200" b="1" dirty="0" smtClean="0">
                <a:solidFill>
                  <a:srgbClr val="C00000"/>
                </a:solidFill>
              </a:rPr>
              <a:t>র‍্যাগান এবং থমাস </a:t>
            </a:r>
            <a:r>
              <a:rPr lang="en-US" sz="3200" b="1" dirty="0" smtClean="0">
                <a:solidFill>
                  <a:srgbClr val="C00000"/>
                </a:solidFill>
              </a:rPr>
              <a:t>( Ragan &amp; Thomas )- </a:t>
            </a:r>
            <a:r>
              <a:rPr lang="bn-IN" sz="3200" b="1" dirty="0" smtClean="0">
                <a:solidFill>
                  <a:srgbClr val="C00000"/>
                </a:solidFill>
              </a:rPr>
              <a:t>এর মতে, </a:t>
            </a:r>
            <a:r>
              <a:rPr lang="bn-IN" sz="3200" dirty="0" smtClean="0">
                <a:solidFill>
                  <a:schemeClr val="tx1"/>
                </a:solidFill>
              </a:rPr>
              <a:t>“কোনো ফার্ম নির্দিষ্ট দামে যে পরিমাণ দ্রব্য বিক্রয়েরজন্য ইচ্ছা পোষণ করে, তাই হলো যোগানের পরিমাণ।”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1" y="4267200"/>
            <a:ext cx="9139616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b="1" dirty="0" smtClean="0"/>
              <a:t>সুতরাং </a:t>
            </a:r>
            <a:r>
              <a:rPr lang="bn-IN" sz="4000" b="1" dirty="0">
                <a:solidFill>
                  <a:srgbClr val="C00000"/>
                </a:solidFill>
              </a:rPr>
              <a:t>একটি নির্দিষ্ট </a:t>
            </a:r>
            <a:r>
              <a:rPr lang="bn-IN" sz="4000" b="1" dirty="0" smtClean="0">
                <a:solidFill>
                  <a:srgbClr val="C00000"/>
                </a:solidFill>
              </a:rPr>
              <a:t>সময়ে </a:t>
            </a:r>
            <a:r>
              <a:rPr lang="bn-IN" sz="4000" b="1" dirty="0">
                <a:solidFill>
                  <a:srgbClr val="C00000"/>
                </a:solidFill>
              </a:rPr>
              <a:t>ও নির্দিষ্ট দামে </a:t>
            </a:r>
            <a:r>
              <a:rPr lang="bn-IN" sz="4000" b="1" dirty="0" smtClean="0">
                <a:solidFill>
                  <a:srgbClr val="C00000"/>
                </a:solidFill>
              </a:rPr>
              <a:t>বিক্রেতা </a:t>
            </a:r>
            <a:r>
              <a:rPr lang="bn-IN" sz="4000" b="1" dirty="0">
                <a:solidFill>
                  <a:srgbClr val="C00000"/>
                </a:solidFill>
              </a:rPr>
              <a:t>বা </a:t>
            </a:r>
            <a:r>
              <a:rPr lang="bn-IN" sz="4000" b="1" dirty="0" smtClean="0">
                <a:solidFill>
                  <a:srgbClr val="C00000"/>
                </a:solidFill>
              </a:rPr>
              <a:t>বিক্রেতাগণ একটি দ্রব্য বা সেবার যে পরিমাণ বিক্রয় </a:t>
            </a:r>
            <a:r>
              <a:rPr lang="bn-IN" sz="4000" b="1" dirty="0">
                <a:solidFill>
                  <a:srgbClr val="C00000"/>
                </a:solidFill>
              </a:rPr>
              <a:t>করতে </a:t>
            </a:r>
            <a:r>
              <a:rPr lang="bn-IN" sz="4000" b="1" dirty="0" smtClean="0">
                <a:solidFill>
                  <a:srgbClr val="C00000"/>
                </a:solidFill>
              </a:rPr>
              <a:t>ইচ্ছুক থাকে, তাকে যোগান বলে</a:t>
            </a:r>
            <a:r>
              <a:rPr lang="bn-IN" sz="4000" b="1" dirty="0" smtClean="0">
                <a:solidFill>
                  <a:srgbClr val="C00000"/>
                </a:solidFill>
              </a:rPr>
              <a:t>।</a:t>
            </a:r>
            <a:endParaRPr lang="bn-IN" sz="4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07" y="2590800"/>
            <a:ext cx="914400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C00000"/>
                </a:solidFill>
              </a:rPr>
              <a:t>অধ্যাপক মেয়ার্স-এর মতে, </a:t>
            </a:r>
            <a:r>
              <a:rPr lang="bn-IN" sz="3200" dirty="0" smtClean="0"/>
              <a:t>“কোনো নির্দিষ্ট সময়ে বিভিন্ন সম্ভাব্য দামে কোনো দ্রব্যের যে পরিমাণ বিক্রয়ের জন্য উপস্থাপন করা হয় তার তালিকাকে যোগান বলে।”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467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026"/>
    </mc:Choice>
    <mc:Fallback xmlns="">
      <p:transition spd="slow" advTm="1900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                                                                         </a:t>
            </a:r>
            <a:r>
              <a:rPr lang="bn-IN" sz="2400" dirty="0" smtClean="0">
                <a:solidFill>
                  <a:srgbClr val="7030A0"/>
                </a:solidFill>
              </a:rPr>
              <a:t>যোগান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অপেক্ষক</a:t>
            </a:r>
            <a:r>
              <a:rPr lang="en-US" sz="2400" dirty="0" smtClean="0">
                <a:solidFill>
                  <a:srgbClr val="7030A0"/>
                </a:solidFill>
              </a:rPr>
              <a:t> :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                                                                        Supply Function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0115" y="818644"/>
            <a:ext cx="9144000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/>
              <a:t>দুটি পরিবর্তনশীল চলক যখন নির্ভরশীলতার সম্পর্কে আবদ্ধ, সেই সম্পর্ককে অপেক্ষক বলে।</a:t>
            </a:r>
          </a:p>
          <a:p>
            <a:r>
              <a:rPr lang="bn-IN" dirty="0" smtClean="0"/>
              <a:t>২টি চলকের মধ্যে</a:t>
            </a:r>
            <a:r>
              <a:rPr lang="en-US" dirty="0" smtClean="0"/>
              <a:t>:-</a:t>
            </a:r>
          </a:p>
          <a:p>
            <a:r>
              <a:rPr lang="en-US" dirty="0" smtClean="0"/>
              <a:t> </a:t>
            </a:r>
            <a:r>
              <a:rPr lang="en-US" dirty="0"/>
              <a:t>#</a:t>
            </a:r>
            <a:r>
              <a:rPr lang="en-US" dirty="0" smtClean="0"/>
              <a:t> </a:t>
            </a:r>
            <a:r>
              <a:rPr lang="bn-IN" dirty="0" smtClean="0"/>
              <a:t>একটি </a:t>
            </a:r>
            <a:r>
              <a:rPr lang="bn-IN" dirty="0"/>
              <a:t>নির্ভরশীল</a:t>
            </a:r>
            <a:r>
              <a:rPr lang="bn-IN" dirty="0" smtClean="0"/>
              <a:t> চলক </a:t>
            </a:r>
            <a:r>
              <a:rPr lang="en-US" dirty="0" smtClean="0">
                <a:solidFill>
                  <a:srgbClr val="002060"/>
                </a:solidFill>
              </a:rPr>
              <a:t>( Dependent Variable) </a:t>
            </a:r>
            <a:r>
              <a:rPr lang="bn-IN" dirty="0" smtClean="0"/>
              <a:t>এবং </a:t>
            </a:r>
            <a:endParaRPr lang="en-US" dirty="0" smtClean="0"/>
          </a:p>
          <a:p>
            <a:r>
              <a:rPr lang="en-US" dirty="0" smtClean="0"/>
              <a:t> # </a:t>
            </a:r>
            <a:r>
              <a:rPr lang="bn-IN" dirty="0" smtClean="0"/>
              <a:t>অপরটি স্বাধীন চলক </a:t>
            </a:r>
            <a:r>
              <a:rPr lang="en-US" dirty="0" smtClean="0">
                <a:solidFill>
                  <a:srgbClr val="002060"/>
                </a:solidFill>
              </a:rPr>
              <a:t>(Independent </a:t>
            </a:r>
            <a:r>
              <a:rPr lang="en-US" dirty="0">
                <a:solidFill>
                  <a:srgbClr val="002060"/>
                </a:solidFill>
              </a:rPr>
              <a:t>Variable) </a:t>
            </a:r>
            <a:r>
              <a:rPr lang="en-US" dirty="0" smtClean="0"/>
              <a:t>;</a:t>
            </a:r>
          </a:p>
          <a:p>
            <a:r>
              <a:rPr lang="bn-IN" dirty="0" smtClean="0"/>
              <a:t>সেই হিসেবে দাম ও যোগানের পরিমাণের মধ্যে </a:t>
            </a:r>
            <a:r>
              <a:rPr lang="bn-IN" dirty="0"/>
              <a:t>নির্ভরশীলতার </a:t>
            </a:r>
            <a:r>
              <a:rPr lang="bn-IN" dirty="0" smtClean="0"/>
              <a:t>সম্পর্ককে যোগান অপেক্ষক বলে।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410" y="3276600"/>
            <a:ext cx="9049593" cy="646331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chemeClr val="tx1"/>
                </a:solidFill>
              </a:rPr>
              <a:t>এখানে</a:t>
            </a:r>
            <a:r>
              <a:rPr lang="bn-IN" dirty="0">
                <a:solidFill>
                  <a:schemeClr val="tx1"/>
                </a:solidFill>
              </a:rPr>
              <a:t>,</a:t>
            </a:r>
            <a:r>
              <a:rPr lang="bn-IN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Qx</a:t>
            </a:r>
            <a:r>
              <a:rPr lang="en-US" dirty="0" smtClean="0">
                <a:solidFill>
                  <a:schemeClr val="tx1"/>
                </a:solidFill>
              </a:rPr>
              <a:t> =</a:t>
            </a:r>
            <a:r>
              <a:rPr lang="bn-IN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X </a:t>
            </a:r>
            <a:r>
              <a:rPr lang="bn-IN" dirty="0" smtClean="0">
                <a:solidFill>
                  <a:schemeClr val="tx1"/>
                </a:solidFill>
              </a:rPr>
              <a:t>দ্রব্যের যোগানের পরিমাণ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( Dependent </a:t>
            </a:r>
            <a:r>
              <a:rPr lang="en-US" dirty="0" smtClean="0">
                <a:solidFill>
                  <a:srgbClr val="002060"/>
                </a:solidFill>
              </a:rPr>
              <a:t>Variable)</a:t>
            </a:r>
            <a:r>
              <a:rPr lang="bn-IN" dirty="0" smtClean="0">
                <a:solidFill>
                  <a:srgbClr val="002060"/>
                </a:solidFill>
              </a:rPr>
              <a:t>। </a:t>
            </a:r>
            <a:r>
              <a:rPr lang="en-US" dirty="0" err="1" smtClean="0">
                <a:solidFill>
                  <a:schemeClr val="tx1"/>
                </a:solidFill>
              </a:rPr>
              <a:t>Px</a:t>
            </a:r>
            <a:r>
              <a:rPr lang="bn-IN" dirty="0" smtClean="0">
                <a:solidFill>
                  <a:schemeClr val="tx1"/>
                </a:solidFill>
              </a:rPr>
              <a:t> =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দাম </a:t>
            </a:r>
            <a:r>
              <a:rPr lang="en-US" dirty="0">
                <a:solidFill>
                  <a:srgbClr val="002060"/>
                </a:solidFill>
              </a:rPr>
              <a:t>(Independent Variable) </a:t>
            </a:r>
            <a:r>
              <a:rPr lang="en-US" dirty="0" smtClean="0">
                <a:solidFill>
                  <a:srgbClr val="002060"/>
                </a:solidFill>
              </a:rPr>
              <a:t>;</a:t>
            </a:r>
            <a:endParaRPr lang="bn-IN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               f =</a:t>
            </a:r>
            <a:r>
              <a:rPr lang="bn-IN" dirty="0" smtClean="0">
                <a:solidFill>
                  <a:schemeClr val="tx1"/>
                </a:solidFill>
              </a:rPr>
              <a:t> </a:t>
            </a:r>
            <a:r>
              <a:rPr lang="bn-IN" dirty="0">
                <a:solidFill>
                  <a:schemeClr val="tx1"/>
                </a:solidFill>
              </a:rPr>
              <a:t>নির্ভরশীলতার </a:t>
            </a:r>
            <a:r>
              <a:rPr lang="bn-IN" dirty="0" smtClean="0">
                <a:solidFill>
                  <a:schemeClr val="tx1"/>
                </a:solidFill>
              </a:rPr>
              <a:t>সম্পর্কের চিহ্ন।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2311" y="2566468"/>
            <a:ext cx="2819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</a:rPr>
              <a:t>Qs</a:t>
            </a:r>
            <a:r>
              <a:rPr lang="en-US" dirty="0" err="1" smtClean="0">
                <a:solidFill>
                  <a:srgbClr val="C00000"/>
                </a:solidFill>
              </a:rPr>
              <a:t>x</a:t>
            </a:r>
            <a:r>
              <a:rPr lang="en-US" sz="4000" dirty="0" smtClean="0">
                <a:solidFill>
                  <a:srgbClr val="C00000"/>
                </a:solidFill>
              </a:rPr>
              <a:t> = f( </a:t>
            </a:r>
            <a:r>
              <a:rPr lang="en-US" sz="4000" dirty="0" err="1" smtClean="0">
                <a:solidFill>
                  <a:srgbClr val="C00000"/>
                </a:solidFill>
              </a:rPr>
              <a:t>Px</a:t>
            </a:r>
            <a:r>
              <a:rPr lang="en-US" sz="4000" dirty="0" smtClean="0">
                <a:solidFill>
                  <a:srgbClr val="C00000"/>
                </a:solidFill>
              </a:rPr>
              <a:t> )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825" y="273574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অপেক্ষকটি</a:t>
            </a:r>
            <a:r>
              <a:rPr lang="en-US" dirty="0" smtClean="0"/>
              <a:t> </a:t>
            </a:r>
            <a:r>
              <a:rPr lang="en-US" dirty="0" err="1" smtClean="0"/>
              <a:t>এরূপ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28997" y="4261425"/>
            <a:ext cx="9144000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00" dirty="0" smtClean="0"/>
              <a:t>উপরের অপেক্ষকে অন্যান্য অবস্থা স্থির ধরা হয়েছে। অন্যান্য অবস্থার মধ্যে;</a:t>
            </a:r>
          </a:p>
          <a:p>
            <a:r>
              <a:rPr lang="bn-IN" sz="1600" dirty="0" smtClean="0">
                <a:solidFill>
                  <a:srgbClr val="7030A0"/>
                </a:solidFill>
              </a:rPr>
              <a:t># উপকরণের দাম, # কারিগরি জ্ঞান, এবং # আবহাওয়া ও জলবায়ূ,সময়, কর অন্তর্ভুক্ত। </a:t>
            </a:r>
            <a:r>
              <a:rPr lang="bn-IN" sz="1600" dirty="0" smtClean="0"/>
              <a:t>এই </a:t>
            </a:r>
            <a:r>
              <a:rPr lang="bn-IN" sz="1600" dirty="0"/>
              <a:t>অন্যান্য </a:t>
            </a:r>
            <a:r>
              <a:rPr lang="bn-IN" sz="1600" dirty="0" smtClean="0"/>
              <a:t>অবস্থাগুলো</a:t>
            </a:r>
            <a:r>
              <a:rPr lang="bn-IN" sz="1600" dirty="0"/>
              <a:t> </a:t>
            </a:r>
            <a:r>
              <a:rPr lang="bn-IN" sz="1600" dirty="0" smtClean="0"/>
              <a:t>যোগান অপেক্ষকে</a:t>
            </a:r>
            <a:r>
              <a:rPr lang="bn-IN" sz="1600" dirty="0"/>
              <a:t> </a:t>
            </a:r>
            <a:r>
              <a:rPr lang="bn-IN" sz="1600" dirty="0" smtClean="0"/>
              <a:t>অন্তর্ভুক্ত করলে অপেক্ষকটি দাড়ায়</a:t>
            </a:r>
            <a:r>
              <a:rPr lang="en-US" sz="1600" dirty="0"/>
              <a:t>;</a:t>
            </a:r>
            <a:endParaRPr lang="bn-IN" sz="1600" dirty="0" smtClean="0"/>
          </a:p>
          <a:p>
            <a:r>
              <a:rPr lang="bn-IN" dirty="0" smtClean="0">
                <a:solidFill>
                  <a:srgbClr val="FF0000"/>
                </a:solidFill>
              </a:rPr>
              <a:t>                                                     </a:t>
            </a:r>
            <a:r>
              <a:rPr lang="en-US" sz="2800" dirty="0" err="1" smtClean="0">
                <a:solidFill>
                  <a:srgbClr val="FF0000"/>
                </a:solidFill>
              </a:rPr>
              <a:t>Qs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sz="2800" dirty="0" smtClean="0">
                <a:solidFill>
                  <a:srgbClr val="FF0000"/>
                </a:solidFill>
              </a:rPr>
              <a:t> = f ( </a:t>
            </a:r>
            <a:r>
              <a:rPr lang="en-US" sz="2800" dirty="0" err="1" smtClean="0">
                <a:solidFill>
                  <a:srgbClr val="FF0000"/>
                </a:solidFill>
              </a:rPr>
              <a:t>Px,Pi,Fn,t,Tax</a:t>
            </a:r>
            <a:r>
              <a:rPr lang="en-US" sz="2800" dirty="0" smtClean="0">
                <a:solidFill>
                  <a:srgbClr val="FF0000"/>
                </a:solidFill>
              </a:rPr>
              <a:t>, T… )</a:t>
            </a:r>
            <a:r>
              <a:rPr lang="bn-IN" sz="2800" dirty="0" smtClean="0">
                <a:solidFill>
                  <a:srgbClr val="FF0000"/>
                </a:solidFill>
              </a:rPr>
              <a:t>     </a:t>
            </a:r>
          </a:p>
          <a:p>
            <a:r>
              <a:rPr lang="bn-IN" sz="1600" dirty="0" smtClean="0"/>
              <a:t>এখানে, </a:t>
            </a:r>
            <a:r>
              <a:rPr lang="en-US" sz="1600" dirty="0" err="1" smtClean="0"/>
              <a:t>Qsx</a:t>
            </a:r>
            <a:r>
              <a:rPr lang="en-US" sz="1600" dirty="0" smtClean="0"/>
              <a:t> = x </a:t>
            </a:r>
            <a:r>
              <a:rPr lang="bn-IN" sz="1600" dirty="0" smtClean="0"/>
              <a:t>দ্রবের পরিমাণ। </a:t>
            </a:r>
            <a:r>
              <a:rPr lang="en-US" sz="1600" dirty="0" smtClean="0"/>
              <a:t>f = </a:t>
            </a:r>
            <a:r>
              <a:rPr lang="bn-IN" sz="1600" dirty="0" smtClean="0"/>
              <a:t>অপেক্ষকের চিহ্ন। </a:t>
            </a:r>
            <a:r>
              <a:rPr lang="en-US" sz="1600" dirty="0" err="1" smtClean="0"/>
              <a:t>Px</a:t>
            </a:r>
            <a:r>
              <a:rPr lang="en-US" sz="1600" dirty="0" smtClean="0"/>
              <a:t> = x </a:t>
            </a:r>
            <a:r>
              <a:rPr lang="bn-IN" sz="1600" dirty="0" smtClean="0"/>
              <a:t>দ্রব্যের দাম। </a:t>
            </a:r>
            <a:r>
              <a:rPr lang="en-US" sz="1600" dirty="0" smtClean="0"/>
              <a:t>Pi = </a:t>
            </a:r>
            <a:r>
              <a:rPr lang="bn-IN" sz="1600" dirty="0" smtClean="0"/>
              <a:t>উপকরণের দাম, </a:t>
            </a:r>
            <a:r>
              <a:rPr lang="en-US" sz="1600" dirty="0" err="1" smtClean="0"/>
              <a:t>Fn</a:t>
            </a:r>
            <a:r>
              <a:rPr lang="en-US" sz="1600" dirty="0" smtClean="0"/>
              <a:t> =  </a:t>
            </a:r>
            <a:r>
              <a:rPr lang="bn-IN" sz="1600" dirty="0" smtClean="0"/>
              <a:t>আবহাওয়া ও জলবায়ু।</a:t>
            </a:r>
            <a:endParaRPr lang="en-US" sz="1600" dirty="0" smtClean="0"/>
          </a:p>
          <a:p>
            <a:r>
              <a:rPr lang="bn-IN" sz="1600" dirty="0" smtClean="0"/>
              <a:t>  </a:t>
            </a:r>
            <a:r>
              <a:rPr lang="en-US" sz="1600" dirty="0"/>
              <a:t>t</a:t>
            </a:r>
            <a:r>
              <a:rPr lang="en-US" sz="1600" dirty="0" smtClean="0"/>
              <a:t> = </a:t>
            </a:r>
            <a:r>
              <a:rPr lang="bn-IN" sz="1600" dirty="0" smtClean="0"/>
              <a:t>সময়,  </a:t>
            </a:r>
            <a:r>
              <a:rPr lang="en-US" sz="1600" dirty="0" smtClean="0"/>
              <a:t>Tax = </a:t>
            </a:r>
            <a:r>
              <a:rPr lang="bn-IN" sz="1600" dirty="0" smtClean="0"/>
              <a:t>কর,</a:t>
            </a:r>
            <a:r>
              <a:rPr lang="en-US" sz="1600" dirty="0" smtClean="0"/>
              <a:t>T =</a:t>
            </a:r>
            <a:r>
              <a:rPr lang="bn-IN" sz="1600" dirty="0" smtClean="0"/>
              <a:t> কারিগরি জ্ঞান।</a:t>
            </a:r>
            <a:r>
              <a:rPr lang="en-US" sz="1600" dirty="0" smtClean="0"/>
              <a:t>   </a:t>
            </a:r>
            <a:r>
              <a:rPr lang="bn-IN" sz="1600" dirty="0" smtClean="0"/>
              <a:t> </a:t>
            </a:r>
            <a:r>
              <a:rPr lang="en-US" sz="1600" dirty="0" err="1" smtClean="0"/>
              <a:t>Pi,Fn,t,Tax,T</a:t>
            </a:r>
            <a:r>
              <a:rPr lang="bn-IN" sz="1600" dirty="0" smtClean="0"/>
              <a:t> স্থির ধরে </a:t>
            </a:r>
            <a:r>
              <a:rPr lang="en-US" sz="1600" dirty="0" err="1" smtClean="0"/>
              <a:t>Px</a:t>
            </a:r>
            <a:r>
              <a:rPr lang="bn-IN" sz="1600" dirty="0" smtClean="0"/>
              <a:t> ও</a:t>
            </a:r>
            <a:r>
              <a:rPr lang="en-US" sz="1600" dirty="0"/>
              <a:t> </a:t>
            </a:r>
            <a:r>
              <a:rPr lang="en-US" sz="1600" dirty="0" err="1" smtClean="0"/>
              <a:t>Qsx</a:t>
            </a:r>
            <a:r>
              <a:rPr lang="en-US" sz="1600" dirty="0" smtClean="0"/>
              <a:t> </a:t>
            </a:r>
            <a:r>
              <a:rPr lang="bn-IN" sz="1600" dirty="0" smtClean="0"/>
              <a:t>এর মধ্যে নির্ভরশীলতার সম্পর্ক ব্যাখ্যা করা সম্ভব। </a:t>
            </a:r>
          </a:p>
          <a:p>
            <a:r>
              <a:rPr lang="bn-IN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Px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rgbClr val="FF0000"/>
                </a:solidFill>
              </a:rPr>
              <a:t>(দাম) স্বাধীন চলক ও </a:t>
            </a:r>
            <a:r>
              <a:rPr lang="en-US" dirty="0" err="1" smtClean="0">
                <a:solidFill>
                  <a:srgbClr val="FF0000"/>
                </a:solidFill>
              </a:rPr>
              <a:t>Qsx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rgbClr val="FF0000"/>
                </a:solidFill>
              </a:rPr>
              <a:t>( যোগানের পরিমাণ) অধীন চলকের সম্পর্কই যোগান বিধি হিসাবে অভিহিত।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bn-IN" dirty="0" smtClean="0"/>
              <a:t> 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991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024"/>
    </mc:Choice>
    <mc:Fallback xmlns="">
      <p:transition spd="slow" advTm="249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354"/>
            <a:ext cx="9144000" cy="6832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/>
              <a:t>উপরের অপেক্ষকে অন্যান্য অবস্থা স্থির ধরা হয়েছে। অন্যান্য অবস্থার মধ্যে;</a:t>
            </a:r>
          </a:p>
          <a:p>
            <a:r>
              <a:rPr lang="bn-IN" dirty="0" smtClean="0">
                <a:solidFill>
                  <a:srgbClr val="7030A0"/>
                </a:solidFill>
              </a:rPr>
              <a:t># উপকরণের দাম,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bn-IN" dirty="0" smtClean="0">
                <a:solidFill>
                  <a:srgbClr val="7030A0"/>
                </a:solidFill>
              </a:rPr>
              <a:t># কারিগরি জ্ঞান,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bn-IN" dirty="0" smtClean="0">
                <a:solidFill>
                  <a:srgbClr val="7030A0"/>
                </a:solidFill>
              </a:rPr>
              <a:t># আবহাওয়া ও জলবায়ূ,সময়, 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# </a:t>
            </a:r>
            <a:r>
              <a:rPr lang="bn-IN" dirty="0" smtClean="0">
                <a:solidFill>
                  <a:srgbClr val="7030A0"/>
                </a:solidFill>
              </a:rPr>
              <a:t>কর অন্তর্ভুক্ত। 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bn-IN" dirty="0" smtClean="0"/>
              <a:t>এই </a:t>
            </a:r>
            <a:r>
              <a:rPr lang="bn-IN" dirty="0"/>
              <a:t>অন্যান্য </a:t>
            </a:r>
            <a:r>
              <a:rPr lang="bn-IN" dirty="0" smtClean="0"/>
              <a:t>অবস্থাগুলো</a:t>
            </a:r>
            <a:r>
              <a:rPr lang="bn-IN" dirty="0"/>
              <a:t> </a:t>
            </a:r>
            <a:r>
              <a:rPr lang="bn-IN" dirty="0" smtClean="0"/>
              <a:t>যোগান অপেক্ষকে</a:t>
            </a:r>
            <a:r>
              <a:rPr lang="bn-IN" dirty="0"/>
              <a:t> </a:t>
            </a:r>
            <a:r>
              <a:rPr lang="bn-IN" dirty="0" smtClean="0"/>
              <a:t>অন্তর্ভুক্ত করলে অপেক্ষকটি দাড়ায়</a:t>
            </a:r>
            <a:r>
              <a:rPr lang="en-US" dirty="0" smtClean="0"/>
              <a:t>;</a:t>
            </a:r>
          </a:p>
          <a:p>
            <a:endParaRPr lang="bn-IN" sz="1600" dirty="0" smtClean="0"/>
          </a:p>
          <a:p>
            <a:r>
              <a:rPr lang="bn-IN" dirty="0" smtClean="0">
                <a:solidFill>
                  <a:srgbClr val="FF0000"/>
                </a:solidFill>
              </a:rPr>
              <a:t>                            </a:t>
            </a:r>
            <a:r>
              <a:rPr lang="en-US" sz="4000" dirty="0" err="1" smtClean="0">
                <a:solidFill>
                  <a:srgbClr val="FF0000"/>
                </a:solidFill>
              </a:rPr>
              <a:t>Qsx</a:t>
            </a:r>
            <a:r>
              <a:rPr lang="en-US" sz="4000" dirty="0" smtClean="0">
                <a:solidFill>
                  <a:srgbClr val="FF0000"/>
                </a:solidFill>
              </a:rPr>
              <a:t> = f ( </a:t>
            </a:r>
            <a:r>
              <a:rPr lang="en-US" sz="4000" dirty="0" err="1" smtClean="0">
                <a:solidFill>
                  <a:srgbClr val="FF0000"/>
                </a:solidFill>
              </a:rPr>
              <a:t>Px,Pi,Fn,t,Tax</a:t>
            </a:r>
            <a:r>
              <a:rPr lang="en-US" sz="4000" dirty="0" smtClean="0">
                <a:solidFill>
                  <a:srgbClr val="FF0000"/>
                </a:solidFill>
              </a:rPr>
              <a:t>, T… )</a:t>
            </a:r>
          </a:p>
          <a:p>
            <a:r>
              <a:rPr lang="bn-IN" dirty="0" smtClean="0"/>
              <a:t>এখানে,</a:t>
            </a:r>
            <a:endParaRPr lang="en-US" dirty="0" smtClean="0"/>
          </a:p>
          <a:p>
            <a:r>
              <a:rPr lang="bn-IN" dirty="0" smtClean="0"/>
              <a:t> </a:t>
            </a:r>
            <a:r>
              <a:rPr lang="en-US" dirty="0" err="1" smtClean="0"/>
              <a:t>Qsx</a:t>
            </a:r>
            <a:r>
              <a:rPr lang="en-US" dirty="0" smtClean="0"/>
              <a:t> = x </a:t>
            </a:r>
            <a:r>
              <a:rPr lang="bn-IN" dirty="0" smtClean="0"/>
              <a:t>দ্রবের পরিমাণ।</a:t>
            </a:r>
            <a:endParaRPr lang="en-US" dirty="0" smtClean="0"/>
          </a:p>
          <a:p>
            <a:r>
              <a:rPr lang="bn-IN" dirty="0" smtClean="0"/>
              <a:t>    </a:t>
            </a:r>
            <a:r>
              <a:rPr lang="en-US" dirty="0" smtClean="0"/>
              <a:t>f = </a:t>
            </a:r>
            <a:r>
              <a:rPr lang="bn-IN" dirty="0" smtClean="0"/>
              <a:t>অপেক্ষকের চিহ্ন।</a:t>
            </a:r>
            <a:endParaRPr lang="en-US" dirty="0" smtClean="0"/>
          </a:p>
          <a:p>
            <a:r>
              <a:rPr lang="bn-IN" dirty="0" smtClean="0"/>
              <a:t>   </a:t>
            </a:r>
            <a:r>
              <a:rPr lang="en-US" dirty="0" err="1" smtClean="0"/>
              <a:t>Px</a:t>
            </a:r>
            <a:r>
              <a:rPr lang="en-US" dirty="0" smtClean="0"/>
              <a:t> = x </a:t>
            </a:r>
            <a:r>
              <a:rPr lang="bn-IN" dirty="0" smtClean="0"/>
              <a:t>দ্রব্যের দাম। </a:t>
            </a:r>
            <a:endParaRPr lang="en-US" dirty="0" smtClean="0"/>
          </a:p>
          <a:p>
            <a:r>
              <a:rPr lang="en-US" dirty="0"/>
              <a:t> </a:t>
            </a:r>
            <a:r>
              <a:rPr lang="bn-IN" dirty="0" smtClean="0"/>
              <a:t>  </a:t>
            </a:r>
            <a:r>
              <a:rPr lang="en-US" dirty="0" smtClean="0"/>
              <a:t> Pi = </a:t>
            </a:r>
            <a:r>
              <a:rPr lang="bn-IN" dirty="0" smtClean="0"/>
              <a:t>উপকরণের দাম</a:t>
            </a:r>
            <a:r>
              <a:rPr lang="bn-IN" dirty="0"/>
              <a:t>।</a:t>
            </a:r>
            <a:r>
              <a:rPr lang="bn-IN" dirty="0" smtClean="0"/>
              <a:t> </a:t>
            </a:r>
            <a:endParaRPr lang="en-US" dirty="0" smtClean="0"/>
          </a:p>
          <a:p>
            <a:r>
              <a:rPr lang="bn-IN" dirty="0" smtClean="0"/>
              <a:t>   </a:t>
            </a:r>
            <a:r>
              <a:rPr lang="en-US" dirty="0" err="1" smtClean="0"/>
              <a:t>Fn</a:t>
            </a:r>
            <a:r>
              <a:rPr lang="en-US" dirty="0" smtClean="0"/>
              <a:t> =  </a:t>
            </a:r>
            <a:r>
              <a:rPr lang="bn-IN" dirty="0" smtClean="0"/>
              <a:t>আবহাওয়া ও জলবায়ু।</a:t>
            </a:r>
            <a:endParaRPr lang="en-US" dirty="0" smtClean="0"/>
          </a:p>
          <a:p>
            <a:r>
              <a:rPr lang="bn-IN" dirty="0" smtClean="0"/>
              <a:t>     </a:t>
            </a:r>
            <a:r>
              <a:rPr lang="en-US" dirty="0"/>
              <a:t>t</a:t>
            </a:r>
            <a:r>
              <a:rPr lang="en-US" dirty="0" smtClean="0"/>
              <a:t> = </a:t>
            </a:r>
            <a:r>
              <a:rPr lang="bn-IN" dirty="0" smtClean="0"/>
              <a:t>সময়, </a:t>
            </a:r>
          </a:p>
          <a:p>
            <a:r>
              <a:rPr lang="bn-IN" dirty="0" smtClean="0"/>
              <a:t>   </a:t>
            </a:r>
            <a:r>
              <a:rPr lang="en-US" dirty="0" smtClean="0"/>
              <a:t>Tax = </a:t>
            </a:r>
            <a:r>
              <a:rPr lang="bn-IN" dirty="0" smtClean="0"/>
              <a:t>কর,</a:t>
            </a:r>
          </a:p>
          <a:p>
            <a:r>
              <a:rPr lang="bn-IN" dirty="0"/>
              <a:t> </a:t>
            </a:r>
            <a:r>
              <a:rPr lang="bn-IN" dirty="0" smtClean="0"/>
              <a:t>    </a:t>
            </a:r>
            <a:r>
              <a:rPr lang="en-US" dirty="0" smtClean="0"/>
              <a:t>T =</a:t>
            </a:r>
            <a:r>
              <a:rPr lang="bn-IN" dirty="0" smtClean="0"/>
              <a:t> কারিগরি জ্ঞান।</a:t>
            </a:r>
          </a:p>
          <a:p>
            <a:endParaRPr lang="bn-IN" dirty="0" smtClean="0"/>
          </a:p>
          <a:p>
            <a:r>
              <a:rPr lang="en-US" dirty="0" smtClean="0"/>
              <a:t>   </a:t>
            </a:r>
            <a:r>
              <a:rPr lang="bn-IN" dirty="0" smtClean="0"/>
              <a:t> </a:t>
            </a:r>
            <a:r>
              <a:rPr lang="en-US" sz="2000" dirty="0" err="1" smtClean="0"/>
              <a:t>Pi,Fn,t,Tax,T</a:t>
            </a:r>
            <a:r>
              <a:rPr lang="bn-IN" sz="2000" dirty="0" smtClean="0"/>
              <a:t> স্থির ধরে </a:t>
            </a:r>
            <a:r>
              <a:rPr lang="en-US" sz="2000" dirty="0" err="1" smtClean="0"/>
              <a:t>Px</a:t>
            </a:r>
            <a:r>
              <a:rPr lang="bn-IN" sz="2000" dirty="0" smtClean="0"/>
              <a:t> ও</a:t>
            </a:r>
            <a:r>
              <a:rPr lang="en-US" sz="2000" dirty="0"/>
              <a:t> </a:t>
            </a:r>
            <a:r>
              <a:rPr lang="en-US" sz="2000" dirty="0" err="1" smtClean="0"/>
              <a:t>Qsx</a:t>
            </a:r>
            <a:r>
              <a:rPr lang="en-US" sz="2000" dirty="0" smtClean="0"/>
              <a:t> </a:t>
            </a:r>
            <a:r>
              <a:rPr lang="bn-IN" sz="2000" dirty="0" smtClean="0"/>
              <a:t>এর মধ্যে নির্ভরশীলতার সম্পর্ক ব্যাখ্যা করা সম্ভব। </a:t>
            </a:r>
          </a:p>
          <a:p>
            <a:endParaRPr lang="bn-IN" sz="2000" dirty="0" smtClean="0"/>
          </a:p>
          <a:p>
            <a:r>
              <a:rPr lang="en-US" sz="2400" dirty="0" err="1" smtClean="0">
                <a:solidFill>
                  <a:srgbClr val="FF0000"/>
                </a:solidFill>
              </a:rPr>
              <a:t>Px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bn-IN" sz="2400" dirty="0" smtClean="0">
                <a:solidFill>
                  <a:srgbClr val="FF0000"/>
                </a:solidFill>
              </a:rPr>
              <a:t>(দাম) স্বাধীন চলক ও </a:t>
            </a:r>
            <a:r>
              <a:rPr lang="en-US" sz="2400" dirty="0" err="1" smtClean="0">
                <a:solidFill>
                  <a:srgbClr val="FF0000"/>
                </a:solidFill>
              </a:rPr>
              <a:t>Qsx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bn-IN" sz="2400" dirty="0" smtClean="0">
                <a:solidFill>
                  <a:srgbClr val="FF0000"/>
                </a:solidFill>
              </a:rPr>
              <a:t>( যোগানের পরিমাণ) অধীন চলকের সম্পর্কই যোগান বিধি হিসাবে অভিহিত।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792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127"/>
    </mc:Choice>
    <mc:Fallback xmlns="">
      <p:transition spd="slow" advTm="79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|17.4|84.8|5.4|12.5|1.7|2.4|2|2.3|1.7|3|1.7|2.8|1.7|1.5|2.6|2.4|2.7|2.1|19|13.8|11.2|2.3|8.3|11.9|5.4|31.4|3.1|1.4|1.4|1.4|1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6|185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7|19.4|1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7|19.4|1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2|3.9|85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15.9|5|15.5|14.1|1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15.9|5|15.5|14.1|1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|69.3|2|8|43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33.9|2.9|2.4|4.6|3|2.8|1.2|1.3|4.1|2.1|1.4|1.9|0.9|1|1.3|13.5|14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2179</TotalTime>
  <Words>1466</Words>
  <Application>Microsoft Office PowerPoint</Application>
  <PresentationFormat>On-screen Show (4:3)</PresentationFormat>
  <Paragraphs>205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Moshiur Rahman</dc:creator>
  <cp:lastModifiedBy>Md. Moshiur Rahman</cp:lastModifiedBy>
  <cp:revision>264</cp:revision>
  <dcterms:created xsi:type="dcterms:W3CDTF">2006-08-16T00:00:00Z</dcterms:created>
  <dcterms:modified xsi:type="dcterms:W3CDTF">2020-06-20T03:34:53Z</dcterms:modified>
</cp:coreProperties>
</file>